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19"/>
  </p:notesMasterIdLst>
  <p:sldIdLst>
    <p:sldId id="256" r:id="rId2"/>
    <p:sldId id="346" r:id="rId3"/>
    <p:sldId id="345" r:id="rId4"/>
    <p:sldId id="347" r:id="rId5"/>
    <p:sldId id="277" r:id="rId6"/>
    <p:sldId id="337" r:id="rId7"/>
    <p:sldId id="291" r:id="rId8"/>
    <p:sldId id="318" r:id="rId9"/>
    <p:sldId id="328" r:id="rId10"/>
    <p:sldId id="309" r:id="rId11"/>
    <p:sldId id="329" r:id="rId12"/>
    <p:sldId id="344" r:id="rId13"/>
    <p:sldId id="304" r:id="rId14"/>
    <p:sldId id="311" r:id="rId15"/>
    <p:sldId id="333" r:id="rId16"/>
    <p:sldId id="348" r:id="rId17"/>
    <p:sldId id="349"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8B"/>
    <a:srgbClr val="4472C4"/>
    <a:srgbClr val="D5E4EB"/>
    <a:srgbClr val="E8E8E8"/>
    <a:srgbClr val="DDB37D"/>
    <a:srgbClr val="E60058"/>
    <a:srgbClr val="4F4F4F"/>
    <a:srgbClr val="606060"/>
    <a:srgbClr val="003C87"/>
    <a:srgbClr val="888B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3" autoAdjust="0"/>
    <p:restoredTop sz="72140" autoAdjust="0"/>
  </p:normalViewPr>
  <p:slideViewPr>
    <p:cSldViewPr snapToGrid="0">
      <p:cViewPr varScale="1">
        <p:scale>
          <a:sx n="49" d="100"/>
          <a:sy n="49" d="100"/>
        </p:scale>
        <p:origin x="1048" y="4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2017</c:v>
                </c:pt>
              </c:strCache>
            </c:strRef>
          </c:tx>
          <c:spPr>
            <a:solidFill>
              <a:schemeClr val="accent6"/>
            </a:solidFill>
          </c:spPr>
          <c:invertIfNegative val="0"/>
          <c:dPt>
            <c:idx val="17"/>
            <c:invertIfNegative val="0"/>
            <c:bubble3D val="0"/>
            <c:spPr>
              <a:solidFill>
                <a:srgbClr val="FF0000"/>
              </a:solidFill>
            </c:spPr>
            <c:extLst>
              <c:ext xmlns:c16="http://schemas.microsoft.com/office/drawing/2014/chart" uri="{C3380CC4-5D6E-409C-BE32-E72D297353CC}">
                <c16:uniqueId val="{00000000-4CA1-464E-B93C-DF727154F8F7}"/>
              </c:ext>
            </c:extLst>
          </c:dPt>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Nurses</c:v>
                </c:pt>
                <c:pt idx="1">
                  <c:v>Doctors</c:v>
                </c:pt>
                <c:pt idx="2">
                  <c:v>Teachers</c:v>
                </c:pt>
                <c:pt idx="3">
                  <c:v>Professors</c:v>
                </c:pt>
                <c:pt idx="4">
                  <c:v>Scientists</c:v>
                </c:pt>
                <c:pt idx="5">
                  <c:v>Judges</c:v>
                </c:pt>
                <c:pt idx="6">
                  <c:v>Weather Forecasters</c:v>
                </c:pt>
                <c:pt idx="7">
                  <c:v>The Police</c:v>
                </c:pt>
                <c:pt idx="8">
                  <c:v>Television news readers</c:v>
                </c:pt>
                <c:pt idx="9">
                  <c:v>Clergy/priests</c:v>
                </c:pt>
                <c:pt idx="10">
                  <c:v>The ordinary man/woman in the street</c:v>
                </c:pt>
                <c:pt idx="11">
                  <c:v>Civil Servants</c:v>
                </c:pt>
                <c:pt idx="12">
                  <c:v>Lawyers</c:v>
                </c:pt>
                <c:pt idx="13">
                  <c:v>Pollsters </c:v>
                </c:pt>
                <c:pt idx="14">
                  <c:v>Charity chief executives</c:v>
                </c:pt>
                <c:pt idx="15">
                  <c:v>Trade union officials</c:v>
                </c:pt>
                <c:pt idx="16">
                  <c:v>Local councillors</c:v>
                </c:pt>
                <c:pt idx="17">
                  <c:v>Bankers</c:v>
                </c:pt>
                <c:pt idx="18">
                  <c:v>Business leaders</c:v>
                </c:pt>
                <c:pt idx="19">
                  <c:v>Estate agents </c:v>
                </c:pt>
                <c:pt idx="20">
                  <c:v>Journalists</c:v>
                </c:pt>
                <c:pt idx="21">
                  <c:v>Professional footballers</c:v>
                </c:pt>
                <c:pt idx="22">
                  <c:v>Government Ministers</c:v>
                </c:pt>
                <c:pt idx="23">
                  <c:v>Politicians generally</c:v>
                </c:pt>
              </c:strCache>
            </c:strRef>
          </c:cat>
          <c:val>
            <c:numRef>
              <c:f>Sheet1!$B$2:$B$25</c:f>
              <c:numCache>
                <c:formatCode>0%</c:formatCode>
                <c:ptCount val="24"/>
                <c:pt idx="0">
                  <c:v>0.94</c:v>
                </c:pt>
                <c:pt idx="1">
                  <c:v>0.91</c:v>
                </c:pt>
                <c:pt idx="2">
                  <c:v>0.87</c:v>
                </c:pt>
                <c:pt idx="3">
                  <c:v>0.85</c:v>
                </c:pt>
                <c:pt idx="4">
                  <c:v>0.83</c:v>
                </c:pt>
                <c:pt idx="5">
                  <c:v>0.81</c:v>
                </c:pt>
                <c:pt idx="6">
                  <c:v>0.76</c:v>
                </c:pt>
                <c:pt idx="7">
                  <c:v>0.74</c:v>
                </c:pt>
                <c:pt idx="8">
                  <c:v>0.67</c:v>
                </c:pt>
                <c:pt idx="9">
                  <c:v>0.65</c:v>
                </c:pt>
                <c:pt idx="10">
                  <c:v>0.64</c:v>
                </c:pt>
                <c:pt idx="11">
                  <c:v>0.59</c:v>
                </c:pt>
                <c:pt idx="12">
                  <c:v>0.54</c:v>
                </c:pt>
                <c:pt idx="13">
                  <c:v>0.5</c:v>
                </c:pt>
                <c:pt idx="14">
                  <c:v>0.5</c:v>
                </c:pt>
                <c:pt idx="15">
                  <c:v>0.45</c:v>
                </c:pt>
                <c:pt idx="16">
                  <c:v>0.41</c:v>
                </c:pt>
                <c:pt idx="17">
                  <c:v>0.38</c:v>
                </c:pt>
                <c:pt idx="18">
                  <c:v>0.36</c:v>
                </c:pt>
                <c:pt idx="19">
                  <c:v>0.27</c:v>
                </c:pt>
                <c:pt idx="20">
                  <c:v>0.27</c:v>
                </c:pt>
                <c:pt idx="21">
                  <c:v>0.26</c:v>
                </c:pt>
                <c:pt idx="22">
                  <c:v>0.19</c:v>
                </c:pt>
                <c:pt idx="23">
                  <c:v>0.17</c:v>
                </c:pt>
              </c:numCache>
            </c:numRef>
          </c:val>
          <c:extLst>
            <c:ext xmlns:c16="http://schemas.microsoft.com/office/drawing/2014/chart" uri="{C3380CC4-5D6E-409C-BE32-E72D297353CC}">
              <c16:uniqueId val="{00000000-BE25-4F9E-9F0D-ED01DC228117}"/>
            </c:ext>
          </c:extLst>
        </c:ser>
        <c:dLbls>
          <c:showLegendKey val="0"/>
          <c:showVal val="0"/>
          <c:showCatName val="0"/>
          <c:showSerName val="0"/>
          <c:showPercent val="0"/>
          <c:showBubbleSize val="0"/>
        </c:dLbls>
        <c:gapWidth val="50"/>
        <c:axId val="72305280"/>
        <c:axId val="63664512"/>
      </c:barChart>
      <c:catAx>
        <c:axId val="72305280"/>
        <c:scaling>
          <c:orientation val="maxMin"/>
        </c:scaling>
        <c:delete val="0"/>
        <c:axPos val="l"/>
        <c:numFmt formatCode="General" sourceLinked="0"/>
        <c:majorTickMark val="out"/>
        <c:minorTickMark val="none"/>
        <c:tickLblPos val="nextTo"/>
        <c:spPr>
          <a:ln>
            <a:noFill/>
          </a:ln>
        </c:spPr>
        <c:crossAx val="63664512"/>
        <c:crosses val="autoZero"/>
        <c:auto val="1"/>
        <c:lblAlgn val="ctr"/>
        <c:lblOffset val="100"/>
        <c:noMultiLvlLbl val="0"/>
      </c:catAx>
      <c:valAx>
        <c:axId val="63664512"/>
        <c:scaling>
          <c:orientation val="minMax"/>
        </c:scaling>
        <c:delete val="1"/>
        <c:axPos val="t"/>
        <c:numFmt formatCode="0%" sourceLinked="1"/>
        <c:majorTickMark val="out"/>
        <c:minorTickMark val="none"/>
        <c:tickLblPos val="nextTo"/>
        <c:crossAx val="72305280"/>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248295588438397E-2"/>
          <c:y val="3.10068524591301E-2"/>
          <c:w val="0.92715783426224496"/>
          <c:h val="0.81232157922030501"/>
        </c:manualLayout>
      </c:layout>
      <c:lineChart>
        <c:grouping val="standard"/>
        <c:varyColors val="0"/>
        <c:ser>
          <c:idx val="1"/>
          <c:order val="1"/>
          <c:tx>
            <c:strRef>
              <c:f>Sheet1!$C$1</c:f>
              <c:strCache>
                <c:ptCount val="1"/>
                <c:pt idx="0">
                  <c:v>Doctors</c:v>
                </c:pt>
              </c:strCache>
              <c:extLst xmlns:c15="http://schemas.microsoft.com/office/drawing/2012/chart"/>
            </c:strRef>
          </c:tx>
          <c:spPr>
            <a:ln w="50800">
              <a:solidFill>
                <a:schemeClr val="accent2"/>
              </a:solidFill>
            </a:ln>
          </c:spPr>
          <c:marker>
            <c:symbol val="none"/>
          </c:marker>
          <c:cat>
            <c:numRef>
              <c:f>Sheet1!$A$2:$A$36</c:f>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extLst xmlns:c15="http://schemas.microsoft.com/office/drawing/2012/chart"/>
            </c:numRef>
          </c:cat>
          <c:val>
            <c:numRef>
              <c:f>Sheet1!$C$2:$C$36</c:f>
              <c:numCache>
                <c:formatCode>General</c:formatCode>
                <c:ptCount val="35"/>
                <c:pt idx="0">
                  <c:v>82</c:v>
                </c:pt>
                <c:pt idx="10">
                  <c:v>84</c:v>
                </c:pt>
                <c:pt idx="14">
                  <c:v>86</c:v>
                </c:pt>
                <c:pt idx="16">
                  <c:v>91</c:v>
                </c:pt>
                <c:pt idx="17">
                  <c:v>87</c:v>
                </c:pt>
                <c:pt idx="18">
                  <c:v>89</c:v>
                </c:pt>
                <c:pt idx="19">
                  <c:v>91</c:v>
                </c:pt>
                <c:pt idx="20">
                  <c:v>91</c:v>
                </c:pt>
                <c:pt idx="21">
                  <c:v>92</c:v>
                </c:pt>
                <c:pt idx="22">
                  <c:v>91</c:v>
                </c:pt>
                <c:pt idx="23">
                  <c:v>92</c:v>
                </c:pt>
                <c:pt idx="24">
                  <c:v>90</c:v>
                </c:pt>
                <c:pt idx="25">
                  <c:v>92</c:v>
                </c:pt>
                <c:pt idx="26">
                  <c:v>92</c:v>
                </c:pt>
                <c:pt idx="28">
                  <c:v>88</c:v>
                </c:pt>
                <c:pt idx="30">
                  <c:v>89</c:v>
                </c:pt>
                <c:pt idx="31">
                  <c:v>90</c:v>
                </c:pt>
                <c:pt idx="32">
                  <c:v>89</c:v>
                </c:pt>
                <c:pt idx="33">
                  <c:v>91</c:v>
                </c:pt>
                <c:pt idx="34">
                  <c:v>91</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FB23-41F3-B5ED-5C11B45FF84F}"/>
            </c:ext>
          </c:extLst>
        </c:ser>
        <c:ser>
          <c:idx val="2"/>
          <c:order val="2"/>
          <c:tx>
            <c:strRef>
              <c:f>Sheet1!$D$1</c:f>
              <c:strCache>
                <c:ptCount val="1"/>
                <c:pt idx="0">
                  <c:v>Teachers</c:v>
                </c:pt>
              </c:strCache>
              <c:extLst xmlns:c15="http://schemas.microsoft.com/office/drawing/2012/chart"/>
            </c:strRef>
          </c:tx>
          <c:spPr>
            <a:ln w="50800">
              <a:solidFill>
                <a:schemeClr val="accent4"/>
              </a:solidFill>
            </a:ln>
          </c:spPr>
          <c:marker>
            <c:symbol val="none"/>
          </c:marker>
          <c:cat>
            <c:numRef>
              <c:f>Sheet1!$A$2:$A$36</c:f>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extLst xmlns:c15="http://schemas.microsoft.com/office/drawing/2012/chart"/>
            </c:numRef>
          </c:cat>
          <c:val>
            <c:numRef>
              <c:f>Sheet1!$D$2:$D$36</c:f>
              <c:numCache>
                <c:formatCode>General</c:formatCode>
                <c:ptCount val="35"/>
                <c:pt idx="0">
                  <c:v>79</c:v>
                </c:pt>
                <c:pt idx="10">
                  <c:v>84</c:v>
                </c:pt>
                <c:pt idx="14">
                  <c:v>83</c:v>
                </c:pt>
                <c:pt idx="16">
                  <c:v>89</c:v>
                </c:pt>
                <c:pt idx="17">
                  <c:v>85</c:v>
                </c:pt>
                <c:pt idx="18">
                  <c:v>86</c:v>
                </c:pt>
                <c:pt idx="19">
                  <c:v>85</c:v>
                </c:pt>
                <c:pt idx="20">
                  <c:v>87</c:v>
                </c:pt>
                <c:pt idx="21">
                  <c:v>89</c:v>
                </c:pt>
                <c:pt idx="22">
                  <c:v>88</c:v>
                </c:pt>
                <c:pt idx="23">
                  <c:v>88</c:v>
                </c:pt>
                <c:pt idx="24">
                  <c:v>86</c:v>
                </c:pt>
                <c:pt idx="25">
                  <c:v>87</c:v>
                </c:pt>
                <c:pt idx="26">
                  <c:v>88</c:v>
                </c:pt>
                <c:pt idx="28">
                  <c:v>81</c:v>
                </c:pt>
                <c:pt idx="30">
                  <c:v>86</c:v>
                </c:pt>
                <c:pt idx="31">
                  <c:v>86</c:v>
                </c:pt>
                <c:pt idx="32">
                  <c:v>86</c:v>
                </c:pt>
                <c:pt idx="33">
                  <c:v>88</c:v>
                </c:pt>
                <c:pt idx="34">
                  <c:v>87</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FB23-41F3-B5ED-5C11B45FF84F}"/>
            </c:ext>
          </c:extLst>
        </c:ser>
        <c:ser>
          <c:idx val="20"/>
          <c:order val="3"/>
          <c:tx>
            <c:strRef>
              <c:f>Sheet1!$V$1</c:f>
              <c:strCache>
                <c:ptCount val="1"/>
                <c:pt idx="0">
                  <c:v>Politicians Generally</c:v>
                </c:pt>
              </c:strCache>
              <c:extLst xmlns:c15="http://schemas.microsoft.com/office/drawing/2012/chart"/>
            </c:strRef>
          </c:tx>
          <c:spPr>
            <a:ln w="50800">
              <a:solidFill>
                <a:srgbClr val="74AA50"/>
              </a:solidFill>
            </a:ln>
          </c:spPr>
          <c:marker>
            <c:symbol val="none"/>
          </c:marker>
          <c:cat>
            <c:numRef>
              <c:f>Sheet1!$A$2:$A$36</c:f>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extLst xmlns:c15="http://schemas.microsoft.com/office/drawing/2012/chart"/>
            </c:numRef>
          </c:cat>
          <c:val>
            <c:numRef>
              <c:f>Sheet1!$V$2:$V$36</c:f>
              <c:numCache>
                <c:formatCode>General</c:formatCode>
                <c:ptCount val="35"/>
                <c:pt idx="0">
                  <c:v>18</c:v>
                </c:pt>
                <c:pt idx="10">
                  <c:v>14</c:v>
                </c:pt>
                <c:pt idx="14">
                  <c:v>15</c:v>
                </c:pt>
                <c:pt idx="16">
                  <c:v>23</c:v>
                </c:pt>
                <c:pt idx="17">
                  <c:v>20</c:v>
                </c:pt>
                <c:pt idx="18">
                  <c:v>17</c:v>
                </c:pt>
                <c:pt idx="19">
                  <c:v>19</c:v>
                </c:pt>
                <c:pt idx="20">
                  <c:v>18</c:v>
                </c:pt>
                <c:pt idx="21">
                  <c:v>22</c:v>
                </c:pt>
                <c:pt idx="22">
                  <c:v>20</c:v>
                </c:pt>
                <c:pt idx="23">
                  <c:v>20</c:v>
                </c:pt>
                <c:pt idx="24">
                  <c:v>18</c:v>
                </c:pt>
                <c:pt idx="25">
                  <c:v>21</c:v>
                </c:pt>
                <c:pt idx="26">
                  <c:v>13</c:v>
                </c:pt>
                <c:pt idx="28">
                  <c:v>14</c:v>
                </c:pt>
                <c:pt idx="30">
                  <c:v>18</c:v>
                </c:pt>
                <c:pt idx="31">
                  <c:v>16</c:v>
                </c:pt>
                <c:pt idx="32">
                  <c:v>21</c:v>
                </c:pt>
                <c:pt idx="33">
                  <c:v>15</c:v>
                </c:pt>
                <c:pt idx="34">
                  <c:v>17</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FB23-41F3-B5ED-5C11B45FF84F}"/>
            </c:ext>
          </c:extLst>
        </c:ser>
        <c:ser>
          <c:idx val="6"/>
          <c:order val="4"/>
          <c:tx>
            <c:strRef>
              <c:f>Sheet1!$H$1</c:f>
              <c:strCache>
                <c:ptCount val="1"/>
                <c:pt idx="0">
                  <c:v>Clergy/Priests (-20ppt since 1983)</c:v>
                </c:pt>
              </c:strCache>
            </c:strRef>
          </c:tx>
          <c:spPr>
            <a:ln w="50800">
              <a:solidFill>
                <a:schemeClr val="accent1"/>
              </a:solidFill>
            </a:ln>
          </c:spPr>
          <c:marker>
            <c:symbol val="none"/>
          </c:marker>
          <c:cat>
            <c:numRef>
              <c:f>Sheet1!$A$2:$A$36</c:f>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f>Sheet1!$H$2:$H$36</c:f>
              <c:numCache>
                <c:formatCode>General</c:formatCode>
                <c:ptCount val="35"/>
                <c:pt idx="0">
                  <c:v>85</c:v>
                </c:pt>
                <c:pt idx="10">
                  <c:v>80</c:v>
                </c:pt>
                <c:pt idx="14">
                  <c:v>71</c:v>
                </c:pt>
                <c:pt idx="16">
                  <c:v>80</c:v>
                </c:pt>
                <c:pt idx="17">
                  <c:v>78</c:v>
                </c:pt>
                <c:pt idx="18">
                  <c:v>78</c:v>
                </c:pt>
                <c:pt idx="19">
                  <c:v>80</c:v>
                </c:pt>
                <c:pt idx="20">
                  <c:v>71</c:v>
                </c:pt>
                <c:pt idx="21">
                  <c:v>75</c:v>
                </c:pt>
                <c:pt idx="22">
                  <c:v>73</c:v>
                </c:pt>
                <c:pt idx="23">
                  <c:v>75</c:v>
                </c:pt>
                <c:pt idx="24">
                  <c:v>73</c:v>
                </c:pt>
                <c:pt idx="25">
                  <c:v>74</c:v>
                </c:pt>
                <c:pt idx="26">
                  <c:v>71</c:v>
                </c:pt>
                <c:pt idx="28">
                  <c:v>68</c:v>
                </c:pt>
                <c:pt idx="30">
                  <c:v>66</c:v>
                </c:pt>
                <c:pt idx="31">
                  <c:v>71</c:v>
                </c:pt>
                <c:pt idx="32">
                  <c:v>67</c:v>
                </c:pt>
                <c:pt idx="33">
                  <c:v>69</c:v>
                </c:pt>
                <c:pt idx="34">
                  <c:v>65</c:v>
                </c:pt>
              </c:numCache>
            </c:numRef>
          </c:val>
          <c:smooth val="0"/>
          <c:extLst>
            <c:ext xmlns:c16="http://schemas.microsoft.com/office/drawing/2014/chart" uri="{C3380CC4-5D6E-409C-BE32-E72D297353CC}">
              <c16:uniqueId val="{00000003-FB23-41F3-B5ED-5C11B45FF84F}"/>
            </c:ext>
          </c:extLst>
        </c:ser>
        <c:ser>
          <c:idx val="3"/>
          <c:order val="5"/>
          <c:tx>
            <c:strRef>
              <c:f>Sheet1!$E$1</c:f>
              <c:strCache>
                <c:ptCount val="1"/>
                <c:pt idx="0">
                  <c:v>Professors (+15ppt since 1983)</c:v>
                </c:pt>
              </c:strCache>
            </c:strRef>
          </c:tx>
          <c:spPr>
            <a:ln w="50800"/>
          </c:spPr>
          <c:marker>
            <c:symbol val="none"/>
          </c:marker>
          <c:cat>
            <c:numRef>
              <c:f>Sheet1!$A$2:$A$36</c:f>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f>Sheet1!$E$2:$E$36</c:f>
              <c:numCache>
                <c:formatCode>General</c:formatCode>
                <c:ptCount val="35"/>
                <c:pt idx="10">
                  <c:v>70</c:v>
                </c:pt>
                <c:pt idx="14">
                  <c:v>70</c:v>
                </c:pt>
                <c:pt idx="16">
                  <c:v>79</c:v>
                </c:pt>
                <c:pt idx="17">
                  <c:v>76</c:v>
                </c:pt>
                <c:pt idx="18">
                  <c:v>78</c:v>
                </c:pt>
                <c:pt idx="19">
                  <c:v>77</c:v>
                </c:pt>
                <c:pt idx="20">
                  <c:v>74</c:v>
                </c:pt>
                <c:pt idx="21">
                  <c:v>80</c:v>
                </c:pt>
                <c:pt idx="22">
                  <c:v>77</c:v>
                </c:pt>
                <c:pt idx="23">
                  <c:v>80</c:v>
                </c:pt>
                <c:pt idx="24">
                  <c:v>78</c:v>
                </c:pt>
                <c:pt idx="25">
                  <c:v>79</c:v>
                </c:pt>
                <c:pt idx="26">
                  <c:v>80</c:v>
                </c:pt>
                <c:pt idx="28">
                  <c:v>74</c:v>
                </c:pt>
                <c:pt idx="34">
                  <c:v>85</c:v>
                </c:pt>
              </c:numCache>
            </c:numRef>
          </c:val>
          <c:smooth val="0"/>
          <c:extLst>
            <c:ext xmlns:c16="http://schemas.microsoft.com/office/drawing/2014/chart" uri="{C3380CC4-5D6E-409C-BE32-E72D297353CC}">
              <c16:uniqueId val="{00000004-FB23-41F3-B5ED-5C11B45FF84F}"/>
            </c:ext>
          </c:extLst>
        </c:ser>
        <c:ser>
          <c:idx val="5"/>
          <c:order val="7"/>
          <c:tx>
            <c:strRef>
              <c:f>Sheet1!$G$1</c:f>
              <c:strCache>
                <c:ptCount val="1"/>
                <c:pt idx="0">
                  <c:v>Scientists (+20 ppt since 1997)</c:v>
                </c:pt>
              </c:strCache>
            </c:strRef>
          </c:tx>
          <c:spPr>
            <a:ln w="50800">
              <a:solidFill>
                <a:schemeClr val="accent6"/>
              </a:solidFill>
            </a:ln>
          </c:spPr>
          <c:marker>
            <c:symbol val="none"/>
          </c:marker>
          <c:cat>
            <c:numRef>
              <c:f>Sheet1!$A$2:$A$36</c:f>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f>Sheet1!$G$2:$G$36</c:f>
              <c:numCache>
                <c:formatCode>General</c:formatCode>
                <c:ptCount val="35"/>
                <c:pt idx="14">
                  <c:v>63</c:v>
                </c:pt>
                <c:pt idx="16">
                  <c:v>63</c:v>
                </c:pt>
                <c:pt idx="17">
                  <c:v>63</c:v>
                </c:pt>
                <c:pt idx="18">
                  <c:v>65</c:v>
                </c:pt>
                <c:pt idx="19">
                  <c:v>64</c:v>
                </c:pt>
                <c:pt idx="20">
                  <c:v>65</c:v>
                </c:pt>
                <c:pt idx="21">
                  <c:v>69</c:v>
                </c:pt>
                <c:pt idx="22">
                  <c:v>70</c:v>
                </c:pt>
                <c:pt idx="23">
                  <c:v>72</c:v>
                </c:pt>
                <c:pt idx="24">
                  <c:v>65</c:v>
                </c:pt>
                <c:pt idx="25">
                  <c:v>72</c:v>
                </c:pt>
                <c:pt idx="26">
                  <c:v>70</c:v>
                </c:pt>
                <c:pt idx="28">
                  <c:v>71</c:v>
                </c:pt>
                <c:pt idx="30">
                  <c:v>83</c:v>
                </c:pt>
                <c:pt idx="31">
                  <c:v>83</c:v>
                </c:pt>
                <c:pt idx="32">
                  <c:v>79</c:v>
                </c:pt>
                <c:pt idx="33">
                  <c:v>80</c:v>
                </c:pt>
                <c:pt idx="34">
                  <c:v>83</c:v>
                </c:pt>
              </c:numCache>
            </c:numRef>
          </c:val>
          <c:smooth val="0"/>
          <c:extLst>
            <c:ext xmlns:c16="http://schemas.microsoft.com/office/drawing/2014/chart" uri="{C3380CC4-5D6E-409C-BE32-E72D297353CC}">
              <c16:uniqueId val="{00000005-FB23-41F3-B5ED-5C11B45FF84F}"/>
            </c:ext>
          </c:extLst>
        </c:ser>
        <c:ser>
          <c:idx val="7"/>
          <c:order val="8"/>
          <c:tx>
            <c:strRef>
              <c:f>Sheet1!$I$1</c:f>
              <c:strCache>
                <c:ptCount val="1"/>
                <c:pt idx="0">
                  <c:v>The Police (+13ppt since 1983)</c:v>
                </c:pt>
              </c:strCache>
            </c:strRef>
          </c:tx>
          <c:spPr>
            <a:ln w="50800">
              <a:solidFill>
                <a:schemeClr val="accent5"/>
              </a:solidFill>
            </a:ln>
          </c:spPr>
          <c:marker>
            <c:symbol val="none"/>
          </c:marker>
          <c:cat>
            <c:numRef>
              <c:f>Sheet1!$A$2:$A$36</c:f>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f>Sheet1!$I$2:$I$36</c:f>
              <c:numCache>
                <c:formatCode>General</c:formatCode>
                <c:ptCount val="35"/>
                <c:pt idx="0">
                  <c:v>61</c:v>
                </c:pt>
                <c:pt idx="10">
                  <c:v>63</c:v>
                </c:pt>
                <c:pt idx="14">
                  <c:v>61</c:v>
                </c:pt>
                <c:pt idx="16">
                  <c:v>61</c:v>
                </c:pt>
                <c:pt idx="17">
                  <c:v>60</c:v>
                </c:pt>
                <c:pt idx="18">
                  <c:v>63</c:v>
                </c:pt>
                <c:pt idx="19">
                  <c:v>59</c:v>
                </c:pt>
                <c:pt idx="20">
                  <c:v>64</c:v>
                </c:pt>
                <c:pt idx="21">
                  <c:v>63</c:v>
                </c:pt>
                <c:pt idx="22">
                  <c:v>58</c:v>
                </c:pt>
                <c:pt idx="23">
                  <c:v>61</c:v>
                </c:pt>
                <c:pt idx="24">
                  <c:v>59</c:v>
                </c:pt>
                <c:pt idx="25">
                  <c:v>65</c:v>
                </c:pt>
                <c:pt idx="26">
                  <c:v>60</c:v>
                </c:pt>
                <c:pt idx="28">
                  <c:v>63</c:v>
                </c:pt>
                <c:pt idx="30">
                  <c:v>65</c:v>
                </c:pt>
                <c:pt idx="31">
                  <c:v>66</c:v>
                </c:pt>
                <c:pt idx="32">
                  <c:v>68</c:v>
                </c:pt>
                <c:pt idx="33">
                  <c:v>71</c:v>
                </c:pt>
                <c:pt idx="34">
                  <c:v>74</c:v>
                </c:pt>
              </c:numCache>
            </c:numRef>
          </c:val>
          <c:smooth val="0"/>
          <c:extLst>
            <c:ext xmlns:c16="http://schemas.microsoft.com/office/drawing/2014/chart" uri="{C3380CC4-5D6E-409C-BE32-E72D297353CC}">
              <c16:uniqueId val="{00000006-FB23-41F3-B5ED-5C11B45FF84F}"/>
            </c:ext>
          </c:extLst>
        </c:ser>
        <c:ser>
          <c:idx val="10"/>
          <c:order val="11"/>
          <c:tx>
            <c:strRef>
              <c:f>Sheet1!$L$1</c:f>
              <c:strCache>
                <c:ptCount val="1"/>
                <c:pt idx="0">
                  <c:v>Civil Servants (+34ppt since 1983)</c:v>
                </c:pt>
              </c:strCache>
            </c:strRef>
          </c:tx>
          <c:spPr>
            <a:ln w="50800">
              <a:solidFill>
                <a:srgbClr val="FE585D"/>
              </a:solidFill>
            </a:ln>
          </c:spPr>
          <c:marker>
            <c:symbol val="none"/>
          </c:marker>
          <c:cat>
            <c:numRef>
              <c:f>Sheet1!$A$2:$A$36</c:f>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f>Sheet1!$L$2:$L$36</c:f>
              <c:numCache>
                <c:formatCode>General</c:formatCode>
                <c:ptCount val="35"/>
                <c:pt idx="0">
                  <c:v>25</c:v>
                </c:pt>
                <c:pt idx="10">
                  <c:v>37</c:v>
                </c:pt>
                <c:pt idx="14">
                  <c:v>36</c:v>
                </c:pt>
                <c:pt idx="16">
                  <c:v>47</c:v>
                </c:pt>
                <c:pt idx="17">
                  <c:v>47</c:v>
                </c:pt>
                <c:pt idx="18">
                  <c:v>43</c:v>
                </c:pt>
                <c:pt idx="19">
                  <c:v>45</c:v>
                </c:pt>
                <c:pt idx="20">
                  <c:v>46</c:v>
                </c:pt>
                <c:pt idx="21">
                  <c:v>51</c:v>
                </c:pt>
                <c:pt idx="22">
                  <c:v>44</c:v>
                </c:pt>
                <c:pt idx="23">
                  <c:v>48</c:v>
                </c:pt>
                <c:pt idx="24">
                  <c:v>44</c:v>
                </c:pt>
                <c:pt idx="25">
                  <c:v>48</c:v>
                </c:pt>
                <c:pt idx="26">
                  <c:v>44</c:v>
                </c:pt>
                <c:pt idx="28">
                  <c:v>47</c:v>
                </c:pt>
                <c:pt idx="30">
                  <c:v>53</c:v>
                </c:pt>
                <c:pt idx="31">
                  <c:v>55</c:v>
                </c:pt>
                <c:pt idx="32">
                  <c:v>59</c:v>
                </c:pt>
                <c:pt idx="33">
                  <c:v>56</c:v>
                </c:pt>
                <c:pt idx="34">
                  <c:v>59</c:v>
                </c:pt>
              </c:numCache>
            </c:numRef>
          </c:val>
          <c:smooth val="0"/>
          <c:extLst>
            <c:ext xmlns:c16="http://schemas.microsoft.com/office/drawing/2014/chart" uri="{C3380CC4-5D6E-409C-BE32-E72D297353CC}">
              <c16:uniqueId val="{00000007-FB23-41F3-B5ED-5C11B45FF84F}"/>
            </c:ext>
          </c:extLst>
        </c:ser>
        <c:ser>
          <c:idx val="15"/>
          <c:order val="16"/>
          <c:tx>
            <c:strRef>
              <c:f>Sheet1!$Q$1</c:f>
              <c:strCache>
                <c:ptCount val="1"/>
                <c:pt idx="0">
                  <c:v>Business Leaders (+11ppt since 1983)</c:v>
                </c:pt>
              </c:strCache>
            </c:strRef>
          </c:tx>
          <c:spPr>
            <a:ln w="50800">
              <a:solidFill>
                <a:srgbClr val="1A3860"/>
              </a:solidFill>
            </a:ln>
          </c:spPr>
          <c:marker>
            <c:symbol val="none"/>
          </c:marker>
          <c:cat>
            <c:numRef>
              <c:f>Sheet1!$A$2:$A$36</c:f>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f>Sheet1!$Q$2:$Q$36</c:f>
              <c:numCache>
                <c:formatCode>General</c:formatCode>
                <c:ptCount val="35"/>
                <c:pt idx="0">
                  <c:v>25</c:v>
                </c:pt>
                <c:pt idx="10">
                  <c:v>32</c:v>
                </c:pt>
                <c:pt idx="14">
                  <c:v>29</c:v>
                </c:pt>
                <c:pt idx="16">
                  <c:v>28</c:v>
                </c:pt>
                <c:pt idx="17">
                  <c:v>28</c:v>
                </c:pt>
                <c:pt idx="18">
                  <c:v>27</c:v>
                </c:pt>
                <c:pt idx="19">
                  <c:v>25</c:v>
                </c:pt>
                <c:pt idx="20">
                  <c:v>28</c:v>
                </c:pt>
                <c:pt idx="21">
                  <c:v>30</c:v>
                </c:pt>
                <c:pt idx="22">
                  <c:v>24</c:v>
                </c:pt>
                <c:pt idx="23">
                  <c:v>31</c:v>
                </c:pt>
                <c:pt idx="24">
                  <c:v>26</c:v>
                </c:pt>
                <c:pt idx="25">
                  <c:v>30</c:v>
                </c:pt>
                <c:pt idx="26">
                  <c:v>25</c:v>
                </c:pt>
                <c:pt idx="28">
                  <c:v>29</c:v>
                </c:pt>
                <c:pt idx="30">
                  <c:v>34</c:v>
                </c:pt>
                <c:pt idx="31">
                  <c:v>32</c:v>
                </c:pt>
                <c:pt idx="32">
                  <c:v>35</c:v>
                </c:pt>
                <c:pt idx="33">
                  <c:v>33</c:v>
                </c:pt>
                <c:pt idx="34">
                  <c:v>36</c:v>
                </c:pt>
              </c:numCache>
            </c:numRef>
          </c:val>
          <c:smooth val="0"/>
          <c:extLst>
            <c:ext xmlns:c16="http://schemas.microsoft.com/office/drawing/2014/chart" uri="{C3380CC4-5D6E-409C-BE32-E72D297353CC}">
              <c16:uniqueId val="{00000008-FB23-41F3-B5ED-5C11B45FF84F}"/>
            </c:ext>
          </c:extLst>
        </c:ser>
        <c:ser>
          <c:idx val="18"/>
          <c:order val="19"/>
          <c:tx>
            <c:strRef>
              <c:f>Sheet1!$T$1</c:f>
              <c:strCache>
                <c:ptCount val="1"/>
                <c:pt idx="0">
                  <c:v>Journalists (+8ppt since 1983)</c:v>
                </c:pt>
              </c:strCache>
            </c:strRef>
          </c:tx>
          <c:spPr>
            <a:ln w="50800">
              <a:solidFill>
                <a:schemeClr val="tx1"/>
              </a:solidFill>
            </a:ln>
          </c:spPr>
          <c:marker>
            <c:symbol val="none"/>
          </c:marker>
          <c:cat>
            <c:numRef>
              <c:f>Sheet1!$A$2:$A$36</c:f>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f>Sheet1!$T$2:$T$36</c:f>
              <c:numCache>
                <c:formatCode>General</c:formatCode>
                <c:ptCount val="35"/>
                <c:pt idx="0">
                  <c:v>19</c:v>
                </c:pt>
                <c:pt idx="10">
                  <c:v>10</c:v>
                </c:pt>
                <c:pt idx="14">
                  <c:v>15</c:v>
                </c:pt>
                <c:pt idx="16">
                  <c:v>15</c:v>
                </c:pt>
                <c:pt idx="17">
                  <c:v>15</c:v>
                </c:pt>
                <c:pt idx="18">
                  <c:v>18</c:v>
                </c:pt>
                <c:pt idx="19">
                  <c:v>13</c:v>
                </c:pt>
                <c:pt idx="20">
                  <c:v>18</c:v>
                </c:pt>
                <c:pt idx="21">
                  <c:v>20</c:v>
                </c:pt>
                <c:pt idx="22">
                  <c:v>16</c:v>
                </c:pt>
                <c:pt idx="23">
                  <c:v>19</c:v>
                </c:pt>
                <c:pt idx="24">
                  <c:v>18</c:v>
                </c:pt>
                <c:pt idx="25">
                  <c:v>19</c:v>
                </c:pt>
                <c:pt idx="26">
                  <c:v>22</c:v>
                </c:pt>
                <c:pt idx="28">
                  <c:v>19</c:v>
                </c:pt>
                <c:pt idx="30">
                  <c:v>21</c:v>
                </c:pt>
                <c:pt idx="31">
                  <c:v>22</c:v>
                </c:pt>
                <c:pt idx="32">
                  <c:v>25</c:v>
                </c:pt>
                <c:pt idx="33">
                  <c:v>24</c:v>
                </c:pt>
                <c:pt idx="34">
                  <c:v>27</c:v>
                </c:pt>
              </c:numCache>
            </c:numRef>
          </c:val>
          <c:smooth val="0"/>
          <c:extLst>
            <c:ext xmlns:c16="http://schemas.microsoft.com/office/drawing/2014/chart" uri="{C3380CC4-5D6E-409C-BE32-E72D297353CC}">
              <c16:uniqueId val="{00000009-FB23-41F3-B5ED-5C11B45FF84F}"/>
            </c:ext>
          </c:extLst>
        </c:ser>
        <c:dLbls>
          <c:showLegendKey val="0"/>
          <c:showVal val="0"/>
          <c:showCatName val="0"/>
          <c:showSerName val="0"/>
          <c:showPercent val="0"/>
          <c:showBubbleSize val="0"/>
        </c:dLbls>
        <c:smooth val="0"/>
        <c:axId val="-1105144304"/>
        <c:axId val="-1105141984"/>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Nurses</c:v>
                      </c:pt>
                    </c:strCache>
                  </c:strRef>
                </c:tx>
                <c:spPr>
                  <a:ln>
                    <a:solidFill>
                      <a:srgbClr val="B68F34"/>
                    </a:solidFill>
                  </a:ln>
                </c:spPr>
                <c:marker>
                  <c:symbol val="none"/>
                </c:marker>
                <c:cat>
                  <c:numRef>
                    <c:extLst>
                      <c:ext uri="{02D57815-91ED-43cb-92C2-25804820EDAC}">
                        <c15:formulaRef>
                          <c15:sqref>Sheet1!$A$2:$A$36</c15:sqref>
                        </c15:formulaRef>
                      </c:ext>
                    </c:extLst>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extLst>
                      <c:ext uri="{02D57815-91ED-43cb-92C2-25804820EDAC}">
                        <c15:formulaRef>
                          <c15:sqref>Sheet1!$B$2:$B$36</c15:sqref>
                        </c15:formulaRef>
                      </c:ext>
                    </c:extLst>
                    <c:numCache>
                      <c:formatCode>General</c:formatCode>
                      <c:ptCount val="35"/>
                      <c:pt idx="33">
                        <c:v>93</c:v>
                      </c:pt>
                      <c:pt idx="34">
                        <c:v>94</c:v>
                      </c:pt>
                    </c:numCache>
                  </c:numRef>
                </c:val>
                <c:smooth val="0"/>
                <c:extLst>
                  <c:ext xmlns:c16="http://schemas.microsoft.com/office/drawing/2014/chart" uri="{C3380CC4-5D6E-409C-BE32-E72D297353CC}">
                    <c16:uniqueId val="{0000000A-FB23-41F3-B5ED-5C11B45FF84F}"/>
                  </c:ext>
                </c:extLst>
              </c15:ser>
            </c15:filteredLineSeries>
            <c15:filteredLineSeries>
              <c15:ser>
                <c:idx val="4"/>
                <c:order val="6"/>
                <c:tx>
                  <c:strRef>
                    <c:extLst xmlns:c15="http://schemas.microsoft.com/office/drawing/2012/chart">
                      <c:ext xmlns:c15="http://schemas.microsoft.com/office/drawing/2012/chart" uri="{02D57815-91ED-43cb-92C2-25804820EDAC}">
                        <c15:formulaRef>
                          <c15:sqref>Sheet1!$F$1</c15:sqref>
                        </c15:formulaRef>
                      </c:ext>
                    </c:extLst>
                    <c:strCache>
                      <c:ptCount val="1"/>
                      <c:pt idx="0">
                        <c:v>Judges</c:v>
                      </c:pt>
                    </c:strCache>
                  </c:strRef>
                </c:tx>
                <c:marker>
                  <c:symbol val="none"/>
                </c:marker>
                <c:cat>
                  <c:numRef>
                    <c:extLst xmlns:c15="http://schemas.microsoft.com/office/drawing/2012/chart">
                      <c:ext xmlns:c15="http://schemas.microsoft.com/office/drawing/2012/chart" uri="{02D57815-91ED-43cb-92C2-25804820EDAC}">
                        <c15:formulaRef>
                          <c15:sqref>Sheet1!$A$2:$A$36</c15:sqref>
                        </c15:formulaRef>
                      </c:ext>
                    </c:extLst>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extLst xmlns:c15="http://schemas.microsoft.com/office/drawing/2012/chart">
                      <c:ext xmlns:c15="http://schemas.microsoft.com/office/drawing/2012/chart" uri="{02D57815-91ED-43cb-92C2-25804820EDAC}">
                        <c15:formulaRef>
                          <c15:sqref>Sheet1!$F$2:$F$36</c15:sqref>
                        </c15:formulaRef>
                      </c:ext>
                    </c:extLst>
                    <c:numCache>
                      <c:formatCode>General</c:formatCode>
                      <c:ptCount val="35"/>
                      <c:pt idx="0">
                        <c:v>77</c:v>
                      </c:pt>
                      <c:pt idx="10">
                        <c:v>68</c:v>
                      </c:pt>
                      <c:pt idx="14">
                        <c:v>72</c:v>
                      </c:pt>
                      <c:pt idx="16">
                        <c:v>77</c:v>
                      </c:pt>
                      <c:pt idx="17">
                        <c:v>77</c:v>
                      </c:pt>
                      <c:pt idx="18">
                        <c:v>78</c:v>
                      </c:pt>
                      <c:pt idx="19">
                        <c:v>77</c:v>
                      </c:pt>
                      <c:pt idx="20">
                        <c:v>72</c:v>
                      </c:pt>
                      <c:pt idx="21">
                        <c:v>75</c:v>
                      </c:pt>
                      <c:pt idx="22">
                        <c:v>76</c:v>
                      </c:pt>
                      <c:pt idx="23">
                        <c:v>75</c:v>
                      </c:pt>
                      <c:pt idx="24">
                        <c:v>78</c:v>
                      </c:pt>
                      <c:pt idx="25">
                        <c:v>78</c:v>
                      </c:pt>
                      <c:pt idx="26">
                        <c:v>80</c:v>
                      </c:pt>
                      <c:pt idx="28">
                        <c:v>72</c:v>
                      </c:pt>
                      <c:pt idx="30">
                        <c:v>82</c:v>
                      </c:pt>
                      <c:pt idx="31">
                        <c:v>80</c:v>
                      </c:pt>
                      <c:pt idx="32">
                        <c:v>80</c:v>
                      </c:pt>
                      <c:pt idx="33">
                        <c:v>81</c:v>
                      </c:pt>
                      <c:pt idx="34">
                        <c:v>81</c:v>
                      </c:pt>
                    </c:numCache>
                  </c:numRef>
                </c:val>
                <c:smooth val="0"/>
                <c:extLst xmlns:c15="http://schemas.microsoft.com/office/drawing/2012/chart">
                  <c:ext xmlns:c16="http://schemas.microsoft.com/office/drawing/2014/chart" uri="{C3380CC4-5D6E-409C-BE32-E72D297353CC}">
                    <c16:uniqueId val="{0000000B-FB23-41F3-B5ED-5C11B45FF84F}"/>
                  </c:ext>
                </c:extLst>
              </c15:ser>
            </c15:filteredLineSeries>
            <c15:filteredLineSeries>
              <c15:ser>
                <c:idx val="8"/>
                <c:order val="9"/>
                <c:tx>
                  <c:strRef>
                    <c:extLst xmlns:c15="http://schemas.microsoft.com/office/drawing/2012/chart">
                      <c:ext xmlns:c15="http://schemas.microsoft.com/office/drawing/2012/chart" uri="{02D57815-91ED-43cb-92C2-25804820EDAC}">
                        <c15:formulaRef>
                          <c15:sqref>Sheet1!$J$1</c15:sqref>
                        </c15:formulaRef>
                      </c:ext>
                    </c:extLst>
                    <c:strCache>
                      <c:ptCount val="1"/>
                      <c:pt idx="0">
                        <c:v>TV news reader</c:v>
                      </c:pt>
                    </c:strCache>
                  </c:strRef>
                </c:tx>
                <c:marker>
                  <c:symbol val="none"/>
                </c:marker>
                <c:cat>
                  <c:numRef>
                    <c:extLst xmlns:c15="http://schemas.microsoft.com/office/drawing/2012/chart">
                      <c:ext xmlns:c15="http://schemas.microsoft.com/office/drawing/2012/chart" uri="{02D57815-91ED-43cb-92C2-25804820EDAC}">
                        <c15:formulaRef>
                          <c15:sqref>Sheet1!$A$2:$A$36</c15:sqref>
                        </c15:formulaRef>
                      </c:ext>
                    </c:extLst>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extLst xmlns:c15="http://schemas.microsoft.com/office/drawing/2012/chart">
                      <c:ext xmlns:c15="http://schemas.microsoft.com/office/drawing/2012/chart" uri="{02D57815-91ED-43cb-92C2-25804820EDAC}">
                        <c15:formulaRef>
                          <c15:sqref>Sheet1!$J$2:$J$36</c15:sqref>
                        </c15:formulaRef>
                      </c:ext>
                    </c:extLst>
                    <c:numCache>
                      <c:formatCode>General</c:formatCode>
                      <c:ptCount val="35"/>
                      <c:pt idx="0">
                        <c:v>63</c:v>
                      </c:pt>
                      <c:pt idx="10">
                        <c:v>72</c:v>
                      </c:pt>
                      <c:pt idx="14">
                        <c:v>74</c:v>
                      </c:pt>
                      <c:pt idx="16">
                        <c:v>74</c:v>
                      </c:pt>
                      <c:pt idx="17">
                        <c:v>73</c:v>
                      </c:pt>
                      <c:pt idx="18">
                        <c:v>75</c:v>
                      </c:pt>
                      <c:pt idx="19">
                        <c:v>71</c:v>
                      </c:pt>
                      <c:pt idx="20">
                        <c:v>66</c:v>
                      </c:pt>
                      <c:pt idx="21">
                        <c:v>70</c:v>
                      </c:pt>
                      <c:pt idx="22">
                        <c:v>63</c:v>
                      </c:pt>
                      <c:pt idx="23">
                        <c:v>66</c:v>
                      </c:pt>
                      <c:pt idx="24">
                        <c:v>61</c:v>
                      </c:pt>
                      <c:pt idx="25">
                        <c:v>66</c:v>
                      </c:pt>
                      <c:pt idx="26">
                        <c:v>63</c:v>
                      </c:pt>
                      <c:pt idx="28">
                        <c:v>62</c:v>
                      </c:pt>
                      <c:pt idx="31">
                        <c:v>67</c:v>
                      </c:pt>
                      <c:pt idx="32">
                        <c:v>65</c:v>
                      </c:pt>
                      <c:pt idx="33">
                        <c:v>67</c:v>
                      </c:pt>
                      <c:pt idx="34">
                        <c:v>67</c:v>
                      </c:pt>
                    </c:numCache>
                  </c:numRef>
                </c:val>
                <c:smooth val="0"/>
                <c:extLst xmlns:c15="http://schemas.microsoft.com/office/drawing/2012/chart">
                  <c:ext xmlns:c16="http://schemas.microsoft.com/office/drawing/2014/chart" uri="{C3380CC4-5D6E-409C-BE32-E72D297353CC}">
                    <c16:uniqueId val="{0000000C-FB23-41F3-B5ED-5C11B45FF84F}"/>
                  </c:ext>
                </c:extLst>
              </c15:ser>
            </c15:filteredLineSeries>
            <c15:filteredLineSeries>
              <c15:ser>
                <c:idx val="9"/>
                <c:order val="10"/>
                <c:tx>
                  <c:strRef>
                    <c:extLst xmlns:c15="http://schemas.microsoft.com/office/drawing/2012/chart">
                      <c:ext xmlns:c15="http://schemas.microsoft.com/office/drawing/2012/chart" uri="{02D57815-91ED-43cb-92C2-25804820EDAC}">
                        <c15:formulaRef>
                          <c15:sqref>Sheet1!$K$1</c15:sqref>
                        </c15:formulaRef>
                      </c:ext>
                    </c:extLst>
                    <c:strCache>
                      <c:ptCount val="1"/>
                      <c:pt idx="0">
                        <c:v>Ordinary Man/Woman in the street</c:v>
                      </c:pt>
                    </c:strCache>
                  </c:strRef>
                </c:tx>
                <c:marker>
                  <c:symbol val="none"/>
                </c:marker>
                <c:cat>
                  <c:numRef>
                    <c:extLst xmlns:c15="http://schemas.microsoft.com/office/drawing/2012/chart">
                      <c:ext xmlns:c15="http://schemas.microsoft.com/office/drawing/2012/chart" uri="{02D57815-91ED-43cb-92C2-25804820EDAC}">
                        <c15:formulaRef>
                          <c15:sqref>Sheet1!$A$2:$A$36</c15:sqref>
                        </c15:formulaRef>
                      </c:ext>
                    </c:extLst>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extLst xmlns:c15="http://schemas.microsoft.com/office/drawing/2012/chart">
                      <c:ext xmlns:c15="http://schemas.microsoft.com/office/drawing/2012/chart" uri="{02D57815-91ED-43cb-92C2-25804820EDAC}">
                        <c15:formulaRef>
                          <c15:sqref>Sheet1!$K$2:$K$36</c15:sqref>
                        </c15:formulaRef>
                      </c:ext>
                    </c:extLst>
                    <c:numCache>
                      <c:formatCode>General</c:formatCode>
                      <c:ptCount val="35"/>
                      <c:pt idx="0">
                        <c:v>57</c:v>
                      </c:pt>
                      <c:pt idx="10">
                        <c:v>64</c:v>
                      </c:pt>
                      <c:pt idx="14">
                        <c:v>56</c:v>
                      </c:pt>
                      <c:pt idx="16">
                        <c:v>60</c:v>
                      </c:pt>
                      <c:pt idx="17">
                        <c:v>52</c:v>
                      </c:pt>
                      <c:pt idx="18">
                        <c:v>52</c:v>
                      </c:pt>
                      <c:pt idx="19">
                        <c:v>54</c:v>
                      </c:pt>
                      <c:pt idx="20">
                        <c:v>53</c:v>
                      </c:pt>
                      <c:pt idx="21">
                        <c:v>55</c:v>
                      </c:pt>
                      <c:pt idx="22">
                        <c:v>56</c:v>
                      </c:pt>
                      <c:pt idx="23">
                        <c:v>56</c:v>
                      </c:pt>
                      <c:pt idx="24">
                        <c:v>52</c:v>
                      </c:pt>
                      <c:pt idx="25">
                        <c:v>60</c:v>
                      </c:pt>
                      <c:pt idx="26">
                        <c:v>54</c:v>
                      </c:pt>
                      <c:pt idx="28">
                        <c:v>55</c:v>
                      </c:pt>
                      <c:pt idx="30">
                        <c:v>64</c:v>
                      </c:pt>
                      <c:pt idx="31">
                        <c:v>62</c:v>
                      </c:pt>
                      <c:pt idx="32">
                        <c:v>68</c:v>
                      </c:pt>
                      <c:pt idx="33">
                        <c:v>65</c:v>
                      </c:pt>
                      <c:pt idx="34">
                        <c:v>64</c:v>
                      </c:pt>
                    </c:numCache>
                  </c:numRef>
                </c:val>
                <c:smooth val="0"/>
                <c:extLst xmlns:c15="http://schemas.microsoft.com/office/drawing/2012/chart">
                  <c:ext xmlns:c16="http://schemas.microsoft.com/office/drawing/2014/chart" uri="{C3380CC4-5D6E-409C-BE32-E72D297353CC}">
                    <c16:uniqueId val="{0000000D-FB23-41F3-B5ED-5C11B45FF84F}"/>
                  </c:ext>
                </c:extLst>
              </c15:ser>
            </c15:filteredLineSeries>
            <c15:filteredLineSeries>
              <c15:ser>
                <c:idx val="11"/>
                <c:order val="12"/>
                <c:tx>
                  <c:strRef>
                    <c:extLst xmlns:c15="http://schemas.microsoft.com/office/drawing/2012/chart">
                      <c:ext xmlns:c15="http://schemas.microsoft.com/office/drawing/2012/chart" uri="{02D57815-91ED-43cb-92C2-25804820EDAC}">
                        <c15:formulaRef>
                          <c15:sqref>Sheet1!$M$1</c15:sqref>
                        </c15:formulaRef>
                      </c:ext>
                    </c:extLst>
                    <c:strCache>
                      <c:ptCount val="1"/>
                      <c:pt idx="0">
                        <c:v>Pollsters</c:v>
                      </c:pt>
                    </c:strCache>
                  </c:strRef>
                </c:tx>
                <c:marker>
                  <c:symbol val="none"/>
                </c:marker>
                <c:cat>
                  <c:numRef>
                    <c:extLst xmlns:c15="http://schemas.microsoft.com/office/drawing/2012/chart">
                      <c:ext xmlns:c15="http://schemas.microsoft.com/office/drawing/2012/chart" uri="{02D57815-91ED-43cb-92C2-25804820EDAC}">
                        <c15:formulaRef>
                          <c15:sqref>Sheet1!$A$2:$A$36</c15:sqref>
                        </c15:formulaRef>
                      </c:ext>
                    </c:extLst>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extLst xmlns:c15="http://schemas.microsoft.com/office/drawing/2012/chart">
                      <c:ext xmlns:c15="http://schemas.microsoft.com/office/drawing/2012/chart" uri="{02D57815-91ED-43cb-92C2-25804820EDAC}">
                        <c15:formulaRef>
                          <c15:sqref>Sheet1!$M$2:$M$36</c15:sqref>
                        </c15:formulaRef>
                      </c:ext>
                    </c:extLst>
                    <c:numCache>
                      <c:formatCode>General</c:formatCode>
                      <c:ptCount val="35"/>
                      <c:pt idx="10">
                        <c:v>52</c:v>
                      </c:pt>
                      <c:pt idx="14">
                        <c:v>55</c:v>
                      </c:pt>
                      <c:pt idx="16">
                        <c:v>49</c:v>
                      </c:pt>
                      <c:pt idx="17">
                        <c:v>46</c:v>
                      </c:pt>
                      <c:pt idx="18">
                        <c:v>46</c:v>
                      </c:pt>
                      <c:pt idx="19">
                        <c:v>47</c:v>
                      </c:pt>
                      <c:pt idx="20">
                        <c:v>46</c:v>
                      </c:pt>
                      <c:pt idx="21">
                        <c:v>49</c:v>
                      </c:pt>
                      <c:pt idx="22">
                        <c:v>50</c:v>
                      </c:pt>
                      <c:pt idx="23">
                        <c:v>51</c:v>
                      </c:pt>
                      <c:pt idx="24">
                        <c:v>45</c:v>
                      </c:pt>
                      <c:pt idx="25">
                        <c:v>48</c:v>
                      </c:pt>
                      <c:pt idx="26">
                        <c:v>45</c:v>
                      </c:pt>
                      <c:pt idx="28">
                        <c:v>39</c:v>
                      </c:pt>
                      <c:pt idx="30">
                        <c:v>50</c:v>
                      </c:pt>
                      <c:pt idx="31">
                        <c:v>51</c:v>
                      </c:pt>
                      <c:pt idx="32">
                        <c:v>53</c:v>
                      </c:pt>
                      <c:pt idx="33">
                        <c:v>49</c:v>
                      </c:pt>
                      <c:pt idx="34">
                        <c:v>50</c:v>
                      </c:pt>
                    </c:numCache>
                  </c:numRef>
                </c:val>
                <c:smooth val="0"/>
                <c:extLst xmlns:c15="http://schemas.microsoft.com/office/drawing/2012/chart">
                  <c:ext xmlns:c16="http://schemas.microsoft.com/office/drawing/2014/chart" uri="{C3380CC4-5D6E-409C-BE32-E72D297353CC}">
                    <c16:uniqueId val="{0000000E-FB23-41F3-B5ED-5C11B45FF84F}"/>
                  </c:ext>
                </c:extLst>
              </c15:ser>
            </c15:filteredLineSeries>
            <c15:filteredLineSeries>
              <c15:ser>
                <c:idx val="12"/>
                <c:order val="13"/>
                <c:tx>
                  <c:strRef>
                    <c:extLst xmlns:c15="http://schemas.microsoft.com/office/drawing/2012/chart">
                      <c:ext xmlns:c15="http://schemas.microsoft.com/office/drawing/2012/chart" uri="{02D57815-91ED-43cb-92C2-25804820EDAC}">
                        <c15:formulaRef>
                          <c15:sqref>Sheet1!$N$1</c15:sqref>
                        </c15:formulaRef>
                      </c:ext>
                    </c:extLst>
                    <c:strCache>
                      <c:ptCount val="1"/>
                      <c:pt idx="0">
                        <c:v>Economists</c:v>
                      </c:pt>
                    </c:strCache>
                  </c:strRef>
                </c:tx>
                <c:spPr>
                  <a:ln>
                    <a:noFill/>
                  </a:ln>
                </c:spPr>
                <c:marker>
                  <c:symbol val="circle"/>
                  <c:size val="5"/>
                </c:marker>
                <c:cat>
                  <c:numRef>
                    <c:extLst xmlns:c15="http://schemas.microsoft.com/office/drawing/2012/chart">
                      <c:ext xmlns:c15="http://schemas.microsoft.com/office/drawing/2012/chart" uri="{02D57815-91ED-43cb-92C2-25804820EDAC}">
                        <c15:formulaRef>
                          <c15:sqref>Sheet1!$A$2:$A$36</c15:sqref>
                        </c15:formulaRef>
                      </c:ext>
                    </c:extLst>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extLst xmlns:c15="http://schemas.microsoft.com/office/drawing/2012/chart">
                      <c:ext xmlns:c15="http://schemas.microsoft.com/office/drawing/2012/chart" uri="{02D57815-91ED-43cb-92C2-25804820EDAC}">
                        <c15:formulaRef>
                          <c15:sqref>Sheet1!$N$2:$N$36</c15:sqref>
                        </c15:formulaRef>
                      </c:ext>
                    </c:extLst>
                    <c:numCache>
                      <c:formatCode>General</c:formatCode>
                      <c:ptCount val="35"/>
                      <c:pt idx="33">
                        <c:v>48</c:v>
                      </c:pt>
                    </c:numCache>
                  </c:numRef>
                </c:val>
                <c:smooth val="0"/>
                <c:extLst xmlns:c15="http://schemas.microsoft.com/office/drawing/2012/chart">
                  <c:ext xmlns:c16="http://schemas.microsoft.com/office/drawing/2014/chart" uri="{C3380CC4-5D6E-409C-BE32-E72D297353CC}">
                    <c16:uniqueId val="{0000000F-FB23-41F3-B5ED-5C11B45FF84F}"/>
                  </c:ext>
                </c:extLst>
              </c15:ser>
            </c15:filteredLineSeries>
            <c15:filteredLineSeries>
              <c15:ser>
                <c:idx val="13"/>
                <c:order val="14"/>
                <c:tx>
                  <c:strRef>
                    <c:extLst xmlns:c15="http://schemas.microsoft.com/office/drawing/2012/chart">
                      <c:ext xmlns:c15="http://schemas.microsoft.com/office/drawing/2012/chart" uri="{02D57815-91ED-43cb-92C2-25804820EDAC}">
                        <c15:formulaRef>
                          <c15:sqref>Sheet1!$O$1</c15:sqref>
                        </c15:formulaRef>
                      </c:ext>
                    </c:extLst>
                    <c:strCache>
                      <c:ptCount val="1"/>
                      <c:pt idx="0">
                        <c:v>Trade Union Officials (+27ppt since 1983)</c:v>
                      </c:pt>
                    </c:strCache>
                  </c:strRef>
                </c:tx>
                <c:spPr>
                  <a:ln>
                    <a:solidFill>
                      <a:schemeClr val="accent3"/>
                    </a:solidFill>
                  </a:ln>
                </c:spPr>
                <c:marker>
                  <c:symbol val="none"/>
                </c:marker>
                <c:cat>
                  <c:numRef>
                    <c:extLst xmlns:c15="http://schemas.microsoft.com/office/drawing/2012/chart">
                      <c:ext xmlns:c15="http://schemas.microsoft.com/office/drawing/2012/chart" uri="{02D57815-91ED-43cb-92C2-25804820EDAC}">
                        <c15:formulaRef>
                          <c15:sqref>Sheet1!$A$2:$A$36</c15:sqref>
                        </c15:formulaRef>
                      </c:ext>
                    </c:extLst>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extLst xmlns:c15="http://schemas.microsoft.com/office/drawing/2012/chart">
                      <c:ext xmlns:c15="http://schemas.microsoft.com/office/drawing/2012/chart" uri="{02D57815-91ED-43cb-92C2-25804820EDAC}">
                        <c15:formulaRef>
                          <c15:sqref>Sheet1!$O$2:$O$36</c15:sqref>
                        </c15:formulaRef>
                      </c:ext>
                    </c:extLst>
                    <c:numCache>
                      <c:formatCode>General</c:formatCode>
                      <c:ptCount val="35"/>
                      <c:pt idx="0">
                        <c:v>18</c:v>
                      </c:pt>
                      <c:pt idx="10">
                        <c:v>32</c:v>
                      </c:pt>
                      <c:pt idx="14">
                        <c:v>27</c:v>
                      </c:pt>
                      <c:pt idx="16">
                        <c:v>39</c:v>
                      </c:pt>
                      <c:pt idx="17">
                        <c:v>38</c:v>
                      </c:pt>
                      <c:pt idx="18">
                        <c:v>39</c:v>
                      </c:pt>
                      <c:pt idx="19">
                        <c:v>37</c:v>
                      </c:pt>
                      <c:pt idx="20">
                        <c:v>33</c:v>
                      </c:pt>
                      <c:pt idx="21">
                        <c:v>39</c:v>
                      </c:pt>
                      <c:pt idx="22">
                        <c:v>37</c:v>
                      </c:pt>
                      <c:pt idx="23">
                        <c:v>41</c:v>
                      </c:pt>
                      <c:pt idx="24">
                        <c:v>38</c:v>
                      </c:pt>
                      <c:pt idx="25">
                        <c:v>45</c:v>
                      </c:pt>
                      <c:pt idx="26">
                        <c:v>38</c:v>
                      </c:pt>
                      <c:pt idx="28">
                        <c:v>34</c:v>
                      </c:pt>
                      <c:pt idx="30">
                        <c:v>41</c:v>
                      </c:pt>
                      <c:pt idx="31">
                        <c:v>39</c:v>
                      </c:pt>
                      <c:pt idx="32">
                        <c:v>46</c:v>
                      </c:pt>
                      <c:pt idx="33">
                        <c:v>43</c:v>
                      </c:pt>
                      <c:pt idx="34">
                        <c:v>45</c:v>
                      </c:pt>
                    </c:numCache>
                  </c:numRef>
                </c:val>
                <c:smooth val="0"/>
                <c:extLst xmlns:c15="http://schemas.microsoft.com/office/drawing/2012/chart">
                  <c:ext xmlns:c16="http://schemas.microsoft.com/office/drawing/2014/chart" uri="{C3380CC4-5D6E-409C-BE32-E72D297353CC}">
                    <c16:uniqueId val="{00000010-FB23-41F3-B5ED-5C11B45FF84F}"/>
                  </c:ext>
                </c:extLst>
              </c15:ser>
            </c15:filteredLineSeries>
            <c15:filteredLineSeries>
              <c15:ser>
                <c:idx val="14"/>
                <c:order val="15"/>
                <c:tx>
                  <c:strRef>
                    <c:extLst xmlns:c15="http://schemas.microsoft.com/office/drawing/2012/chart">
                      <c:ext xmlns:c15="http://schemas.microsoft.com/office/drawing/2012/chart" uri="{02D57815-91ED-43cb-92C2-25804820EDAC}">
                        <c15:formulaRef>
                          <c15:sqref>Sheet1!$P$1</c15:sqref>
                        </c15:formulaRef>
                      </c:ext>
                    </c:extLst>
                    <c:strCache>
                      <c:ptCount val="1"/>
                      <c:pt idx="0">
                        <c:v>Local Councillors</c:v>
                      </c:pt>
                    </c:strCache>
                  </c:strRef>
                </c:tx>
                <c:marker>
                  <c:symbol val="none"/>
                </c:marker>
                <c:cat>
                  <c:numRef>
                    <c:extLst xmlns:c15="http://schemas.microsoft.com/office/drawing/2012/chart">
                      <c:ext xmlns:c15="http://schemas.microsoft.com/office/drawing/2012/chart" uri="{02D57815-91ED-43cb-92C2-25804820EDAC}">
                        <c15:formulaRef>
                          <c15:sqref>Sheet1!$A$2:$A$36</c15:sqref>
                        </c15:formulaRef>
                      </c:ext>
                    </c:extLst>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extLst xmlns:c15="http://schemas.microsoft.com/office/drawing/2012/chart">
                      <c:ext xmlns:c15="http://schemas.microsoft.com/office/drawing/2012/chart" uri="{02D57815-91ED-43cb-92C2-25804820EDAC}">
                        <c15:formulaRef>
                          <c15:sqref>Sheet1!$P$2:$P$36</c15:sqref>
                        </c15:formulaRef>
                      </c:ext>
                    </c:extLst>
                    <c:numCache>
                      <c:formatCode>General</c:formatCode>
                      <c:ptCount val="35"/>
                      <c:pt idx="23">
                        <c:v>38</c:v>
                      </c:pt>
                      <c:pt idx="28">
                        <c:v>31</c:v>
                      </c:pt>
                      <c:pt idx="32">
                        <c:v>43</c:v>
                      </c:pt>
                      <c:pt idx="33">
                        <c:v>43</c:v>
                      </c:pt>
                      <c:pt idx="34">
                        <c:v>41</c:v>
                      </c:pt>
                    </c:numCache>
                  </c:numRef>
                </c:val>
                <c:smooth val="0"/>
                <c:extLst xmlns:c15="http://schemas.microsoft.com/office/drawing/2012/chart">
                  <c:ext xmlns:c16="http://schemas.microsoft.com/office/drawing/2014/chart" uri="{C3380CC4-5D6E-409C-BE32-E72D297353CC}">
                    <c16:uniqueId val="{00000011-FB23-41F3-B5ED-5C11B45FF84F}"/>
                  </c:ext>
                </c:extLst>
              </c15:ser>
            </c15:filteredLineSeries>
            <c15:filteredLineSeries>
              <c15:ser>
                <c:idx val="16"/>
                <c:order val="17"/>
                <c:tx>
                  <c:strRef>
                    <c:extLst xmlns:c15="http://schemas.microsoft.com/office/drawing/2012/chart">
                      <c:ext xmlns:c15="http://schemas.microsoft.com/office/drawing/2012/chart" uri="{02D57815-91ED-43cb-92C2-25804820EDAC}">
                        <c15:formulaRef>
                          <c15:sqref>Sheet1!$R$1</c15:sqref>
                        </c15:formulaRef>
                      </c:ext>
                    </c:extLst>
                    <c:strCache>
                      <c:ptCount val="1"/>
                      <c:pt idx="0">
                        <c:v>Bankers</c:v>
                      </c:pt>
                    </c:strCache>
                  </c:strRef>
                </c:tx>
                <c:marker>
                  <c:symbol val="none"/>
                </c:marker>
                <c:cat>
                  <c:numRef>
                    <c:extLst xmlns:c15="http://schemas.microsoft.com/office/drawing/2012/chart">
                      <c:ext xmlns:c15="http://schemas.microsoft.com/office/drawing/2012/chart" uri="{02D57815-91ED-43cb-92C2-25804820EDAC}">
                        <c15:formulaRef>
                          <c15:sqref>Sheet1!$A$2:$A$36</c15:sqref>
                        </c15:formulaRef>
                      </c:ext>
                    </c:extLst>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extLst xmlns:c15="http://schemas.microsoft.com/office/drawing/2012/chart">
                      <c:ext xmlns:c15="http://schemas.microsoft.com/office/drawing/2012/chart" uri="{02D57815-91ED-43cb-92C2-25804820EDAC}">
                        <c15:formulaRef>
                          <c15:sqref>Sheet1!$R$2:$R$36</c15:sqref>
                        </c15:formulaRef>
                      </c:ext>
                    </c:extLst>
                    <c:numCache>
                      <c:formatCode>General</c:formatCode>
                      <c:ptCount val="35"/>
                      <c:pt idx="28">
                        <c:v>29</c:v>
                      </c:pt>
                      <c:pt idx="30">
                        <c:v>21</c:v>
                      </c:pt>
                      <c:pt idx="31">
                        <c:v>31</c:v>
                      </c:pt>
                      <c:pt idx="32">
                        <c:v>37</c:v>
                      </c:pt>
                      <c:pt idx="33">
                        <c:v>37</c:v>
                      </c:pt>
                      <c:pt idx="34">
                        <c:v>38</c:v>
                      </c:pt>
                    </c:numCache>
                  </c:numRef>
                </c:val>
                <c:smooth val="0"/>
                <c:extLst xmlns:c15="http://schemas.microsoft.com/office/drawing/2012/chart">
                  <c:ext xmlns:c16="http://schemas.microsoft.com/office/drawing/2014/chart" uri="{C3380CC4-5D6E-409C-BE32-E72D297353CC}">
                    <c16:uniqueId val="{00000012-FB23-41F3-B5ED-5C11B45FF84F}"/>
                  </c:ext>
                </c:extLst>
              </c15:ser>
            </c15:filteredLineSeries>
            <c15:filteredLineSeries>
              <c15:ser>
                <c:idx val="17"/>
                <c:order val="18"/>
                <c:tx>
                  <c:strRef>
                    <c:extLst xmlns:c15="http://schemas.microsoft.com/office/drawing/2012/chart">
                      <c:ext xmlns:c15="http://schemas.microsoft.com/office/drawing/2012/chart" uri="{02D57815-91ED-43cb-92C2-25804820EDAC}">
                        <c15:formulaRef>
                          <c15:sqref>Sheet1!$S$1</c15:sqref>
                        </c15:formulaRef>
                      </c:ext>
                    </c:extLst>
                    <c:strCache>
                      <c:ptCount val="1"/>
                      <c:pt idx="0">
                        <c:v>Managers in Local Gov</c:v>
                      </c:pt>
                    </c:strCache>
                  </c:strRef>
                </c:tx>
                <c:marker>
                  <c:symbol val="none"/>
                </c:marker>
                <c:cat>
                  <c:numRef>
                    <c:extLst xmlns:c15="http://schemas.microsoft.com/office/drawing/2012/chart">
                      <c:ext xmlns:c15="http://schemas.microsoft.com/office/drawing/2012/chart" uri="{02D57815-91ED-43cb-92C2-25804820EDAC}">
                        <c15:formulaRef>
                          <c15:sqref>Sheet1!$A$2:$A$36</c15:sqref>
                        </c15:formulaRef>
                      </c:ext>
                    </c:extLst>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extLst xmlns:c15="http://schemas.microsoft.com/office/drawing/2012/chart">
                      <c:ext xmlns:c15="http://schemas.microsoft.com/office/drawing/2012/chart" uri="{02D57815-91ED-43cb-92C2-25804820EDAC}">
                        <c15:formulaRef>
                          <c15:sqref>Sheet1!$S$2:$S$36</c15:sqref>
                        </c15:formulaRef>
                      </c:ext>
                    </c:extLst>
                    <c:numCache>
                      <c:formatCode>General</c:formatCode>
                      <c:ptCount val="35"/>
                      <c:pt idx="23">
                        <c:v>34</c:v>
                      </c:pt>
                      <c:pt idx="28">
                        <c:v>26</c:v>
                      </c:pt>
                      <c:pt idx="32">
                        <c:v>37</c:v>
                      </c:pt>
                    </c:numCache>
                  </c:numRef>
                </c:val>
                <c:smooth val="0"/>
                <c:extLst xmlns:c15="http://schemas.microsoft.com/office/drawing/2012/chart">
                  <c:ext xmlns:c16="http://schemas.microsoft.com/office/drawing/2014/chart" uri="{C3380CC4-5D6E-409C-BE32-E72D297353CC}">
                    <c16:uniqueId val="{00000013-FB23-41F3-B5ED-5C11B45FF84F}"/>
                  </c:ext>
                </c:extLst>
              </c15:ser>
            </c15:filteredLineSeries>
            <c15:filteredLineSeries>
              <c15:ser>
                <c:idx val="19"/>
                <c:order val="20"/>
                <c:tx>
                  <c:strRef>
                    <c:extLst xmlns:c15="http://schemas.microsoft.com/office/drawing/2012/chart">
                      <c:ext xmlns:c15="http://schemas.microsoft.com/office/drawing/2012/chart" uri="{02D57815-91ED-43cb-92C2-25804820EDAC}">
                        <c15:formulaRef>
                          <c15:sqref>Sheet1!$U$1</c15:sqref>
                        </c15:formulaRef>
                      </c:ext>
                    </c:extLst>
                    <c:strCache>
                      <c:ptCount val="1"/>
                      <c:pt idx="0">
                        <c:v>Government Ministers</c:v>
                      </c:pt>
                    </c:strCache>
                  </c:strRef>
                </c:tx>
                <c:marker>
                  <c:symbol val="none"/>
                </c:marker>
                <c:cat>
                  <c:numRef>
                    <c:extLst xmlns:c15="http://schemas.microsoft.com/office/drawing/2012/chart">
                      <c:ext xmlns:c15="http://schemas.microsoft.com/office/drawing/2012/chart" uri="{02D57815-91ED-43cb-92C2-25804820EDAC}">
                        <c15:formulaRef>
                          <c15:sqref>Sheet1!$A$2:$A$36</c15:sqref>
                        </c15:formulaRef>
                      </c:ext>
                    </c:extLst>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extLst xmlns:c15="http://schemas.microsoft.com/office/drawing/2012/chart">
                      <c:ext xmlns:c15="http://schemas.microsoft.com/office/drawing/2012/chart" uri="{02D57815-91ED-43cb-92C2-25804820EDAC}">
                        <c15:formulaRef>
                          <c15:sqref>Sheet1!$U$2:$U$36</c15:sqref>
                        </c15:formulaRef>
                      </c:ext>
                    </c:extLst>
                    <c:numCache>
                      <c:formatCode>General</c:formatCode>
                      <c:ptCount val="35"/>
                      <c:pt idx="0">
                        <c:v>16</c:v>
                      </c:pt>
                      <c:pt idx="10">
                        <c:v>11</c:v>
                      </c:pt>
                      <c:pt idx="14">
                        <c:v>12</c:v>
                      </c:pt>
                      <c:pt idx="16">
                        <c:v>23</c:v>
                      </c:pt>
                      <c:pt idx="17">
                        <c:v>21</c:v>
                      </c:pt>
                      <c:pt idx="18">
                        <c:v>20</c:v>
                      </c:pt>
                      <c:pt idx="19">
                        <c:v>20</c:v>
                      </c:pt>
                      <c:pt idx="20">
                        <c:v>20</c:v>
                      </c:pt>
                      <c:pt idx="21">
                        <c:v>23</c:v>
                      </c:pt>
                      <c:pt idx="22">
                        <c:v>20</c:v>
                      </c:pt>
                      <c:pt idx="23">
                        <c:v>22</c:v>
                      </c:pt>
                      <c:pt idx="24">
                        <c:v>22</c:v>
                      </c:pt>
                      <c:pt idx="25">
                        <c:v>24</c:v>
                      </c:pt>
                      <c:pt idx="26">
                        <c:v>16</c:v>
                      </c:pt>
                      <c:pt idx="28">
                        <c:v>17</c:v>
                      </c:pt>
                      <c:pt idx="31">
                        <c:v>19</c:v>
                      </c:pt>
                      <c:pt idx="32">
                        <c:v>22</c:v>
                      </c:pt>
                      <c:pt idx="33">
                        <c:v>20</c:v>
                      </c:pt>
                      <c:pt idx="34">
                        <c:v>19</c:v>
                      </c:pt>
                    </c:numCache>
                  </c:numRef>
                </c:val>
                <c:smooth val="0"/>
                <c:extLst xmlns:c15="http://schemas.microsoft.com/office/drawing/2012/chart">
                  <c:ext xmlns:c16="http://schemas.microsoft.com/office/drawing/2014/chart" uri="{C3380CC4-5D6E-409C-BE32-E72D297353CC}">
                    <c16:uniqueId val="{00000014-FB23-41F3-B5ED-5C11B45FF84F}"/>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Sheet1!$W$1</c15:sqref>
                        </c15:formulaRef>
                      </c:ext>
                    </c:extLst>
                    <c:strCache>
                      <c:ptCount val="1"/>
                      <c:pt idx="0">
                        <c:v>Managers in the NHS</c:v>
                      </c:pt>
                    </c:strCache>
                  </c:strRef>
                </c:tx>
                <c:spPr>
                  <a:ln>
                    <a:solidFill>
                      <a:schemeClr val="accent1">
                        <a:lumMod val="75000"/>
                      </a:schemeClr>
                    </a:solidFill>
                  </a:ln>
                </c:spPr>
                <c:marker>
                  <c:symbol val="none"/>
                </c:marker>
                <c:cat>
                  <c:numRef>
                    <c:extLst xmlns:c15="http://schemas.microsoft.com/office/drawing/2012/chart">
                      <c:ext xmlns:c15="http://schemas.microsoft.com/office/drawing/2012/chart" uri="{02D57815-91ED-43cb-92C2-25804820EDAC}">
                        <c15:formulaRef>
                          <c15:sqref>Sheet1!$A$2:$A$36</c15:sqref>
                        </c15:formulaRef>
                      </c:ext>
                    </c:extLst>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extLst xmlns:c15="http://schemas.microsoft.com/office/drawing/2012/chart">
                      <c:ext xmlns:c15="http://schemas.microsoft.com/office/drawing/2012/chart" uri="{02D57815-91ED-43cb-92C2-25804820EDAC}">
                        <c15:formulaRef>
                          <c15:sqref>Sheet1!$W$2:$W$36</c15:sqref>
                        </c15:formulaRef>
                      </c:ext>
                    </c:extLst>
                    <c:numCache>
                      <c:formatCode>General</c:formatCode>
                      <c:ptCount val="35"/>
                      <c:pt idx="31">
                        <c:v>49</c:v>
                      </c:pt>
                      <c:pt idx="32">
                        <c:v>49</c:v>
                      </c:pt>
                      <c:pt idx="33">
                        <c:v>48</c:v>
                      </c:pt>
                    </c:numCache>
                  </c:numRef>
                </c:val>
                <c:smooth val="0"/>
                <c:extLst xmlns:c15="http://schemas.microsoft.com/office/drawing/2012/chart">
                  <c:ext xmlns:c16="http://schemas.microsoft.com/office/drawing/2014/chart" uri="{C3380CC4-5D6E-409C-BE32-E72D297353CC}">
                    <c16:uniqueId val="{00000015-FB23-41F3-B5ED-5C11B45FF84F}"/>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Sheet1!$X$1</c15:sqref>
                        </c15:formulaRef>
                      </c:ext>
                    </c:extLst>
                    <c:strCache>
                      <c:ptCount val="1"/>
                      <c:pt idx="0">
                        <c:v>Lawyers</c:v>
                      </c:pt>
                    </c:strCache>
                  </c:strRef>
                </c:tx>
                <c:spPr>
                  <a:ln>
                    <a:solidFill>
                      <a:schemeClr val="accent5"/>
                    </a:solidFill>
                  </a:ln>
                </c:spPr>
                <c:marker>
                  <c:symbol val="none"/>
                </c:marker>
                <c:cat>
                  <c:numRef>
                    <c:extLst xmlns:c15="http://schemas.microsoft.com/office/drawing/2012/chart">
                      <c:ext xmlns:c15="http://schemas.microsoft.com/office/drawing/2012/chart" uri="{02D57815-91ED-43cb-92C2-25804820EDAC}">
                        <c15:formulaRef>
                          <c15:sqref>Sheet1!$A$2:$A$36</c15:sqref>
                        </c15:formulaRef>
                      </c:ext>
                    </c:extLst>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extLst xmlns:c15="http://schemas.microsoft.com/office/drawing/2012/chart">
                      <c:ext xmlns:c15="http://schemas.microsoft.com/office/drawing/2012/chart" uri="{02D57815-91ED-43cb-92C2-25804820EDAC}">
                        <c15:formulaRef>
                          <c15:sqref>Sheet1!$X$2:$X$36</c15:sqref>
                        </c15:formulaRef>
                      </c:ext>
                    </c:extLst>
                    <c:numCache>
                      <c:formatCode>General</c:formatCode>
                      <c:ptCount val="35"/>
                      <c:pt idx="32">
                        <c:v>51</c:v>
                      </c:pt>
                      <c:pt idx="33">
                        <c:v>52</c:v>
                      </c:pt>
                      <c:pt idx="34">
                        <c:v>54</c:v>
                      </c:pt>
                    </c:numCache>
                  </c:numRef>
                </c:val>
                <c:smooth val="0"/>
                <c:extLst xmlns:c15="http://schemas.microsoft.com/office/drawing/2012/chart">
                  <c:ext xmlns:c16="http://schemas.microsoft.com/office/drawing/2014/chart" uri="{C3380CC4-5D6E-409C-BE32-E72D297353CC}">
                    <c16:uniqueId val="{00000016-FB23-41F3-B5ED-5C11B45FF84F}"/>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Sheet1!$Y$1</c15:sqref>
                        </c15:formulaRef>
                      </c:ext>
                    </c:extLst>
                    <c:strCache>
                      <c:ptCount val="1"/>
                      <c:pt idx="0">
                        <c:v>Hairdressers</c:v>
                      </c:pt>
                    </c:strCache>
                  </c:strRef>
                </c:tx>
                <c:spPr>
                  <a:ln>
                    <a:solidFill>
                      <a:schemeClr val="accent3">
                        <a:lumMod val="60000"/>
                        <a:lumOff val="40000"/>
                      </a:schemeClr>
                    </a:solidFill>
                  </a:ln>
                </c:spPr>
                <c:marker>
                  <c:symbol val="none"/>
                </c:marker>
                <c:cat>
                  <c:numRef>
                    <c:extLst xmlns:c15="http://schemas.microsoft.com/office/drawing/2012/chart">
                      <c:ext xmlns:c15="http://schemas.microsoft.com/office/drawing/2012/chart" uri="{02D57815-91ED-43cb-92C2-25804820EDAC}">
                        <c15:formulaRef>
                          <c15:sqref>Sheet1!$A$2:$A$36</c15:sqref>
                        </c15:formulaRef>
                      </c:ext>
                    </c:extLst>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extLst xmlns:c15="http://schemas.microsoft.com/office/drawing/2012/chart">
                      <c:ext xmlns:c15="http://schemas.microsoft.com/office/drawing/2012/chart" uri="{02D57815-91ED-43cb-92C2-25804820EDAC}">
                        <c15:formulaRef>
                          <c15:sqref>Sheet1!$Y$2:$Y$36</c15:sqref>
                        </c15:formulaRef>
                      </c:ext>
                    </c:extLst>
                    <c:numCache>
                      <c:formatCode>General</c:formatCode>
                      <c:ptCount val="35"/>
                      <c:pt idx="32">
                        <c:v>69</c:v>
                      </c:pt>
                      <c:pt idx="33">
                        <c:v>68</c:v>
                      </c:pt>
                    </c:numCache>
                  </c:numRef>
                </c:val>
                <c:smooth val="0"/>
                <c:extLst xmlns:c15="http://schemas.microsoft.com/office/drawing/2012/chart">
                  <c:ext xmlns:c16="http://schemas.microsoft.com/office/drawing/2014/chart" uri="{C3380CC4-5D6E-409C-BE32-E72D297353CC}">
                    <c16:uniqueId val="{00000017-FB23-41F3-B5ED-5C11B45FF84F}"/>
                  </c:ext>
                </c:extLst>
              </c15:ser>
            </c15:filteredLineSeries>
            <c15:filteredLineSeries>
              <c15:ser>
                <c:idx val="24"/>
                <c:order val="24"/>
                <c:tx>
                  <c:strRef>
                    <c:extLst xmlns:c15="http://schemas.microsoft.com/office/drawing/2012/chart">
                      <c:ext xmlns:c15="http://schemas.microsoft.com/office/drawing/2012/chart" uri="{02D57815-91ED-43cb-92C2-25804820EDAC}">
                        <c15:formulaRef>
                          <c15:sqref>Sheet1!$Z$1</c15:sqref>
                        </c15:formulaRef>
                      </c:ext>
                    </c:extLst>
                    <c:strCache>
                      <c:ptCount val="1"/>
                      <c:pt idx="0">
                        <c:v>Builders</c:v>
                      </c:pt>
                    </c:strCache>
                  </c:strRef>
                </c:tx>
                <c:marker>
                  <c:symbol val="none"/>
                </c:marker>
                <c:cat>
                  <c:numRef>
                    <c:extLst xmlns:c15="http://schemas.microsoft.com/office/drawing/2012/chart">
                      <c:ext xmlns:c15="http://schemas.microsoft.com/office/drawing/2012/chart" uri="{02D57815-91ED-43cb-92C2-25804820EDAC}">
                        <c15:formulaRef>
                          <c15:sqref>Sheet1!$A$2:$A$36</c15:sqref>
                        </c15:formulaRef>
                      </c:ext>
                    </c:extLst>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extLst xmlns:c15="http://schemas.microsoft.com/office/drawing/2012/chart">
                      <c:ext xmlns:c15="http://schemas.microsoft.com/office/drawing/2012/chart" uri="{02D57815-91ED-43cb-92C2-25804820EDAC}">
                        <c15:formulaRef>
                          <c15:sqref>Sheet1!$Z$2:$Z$36</c15:sqref>
                        </c15:formulaRef>
                      </c:ext>
                    </c:extLst>
                    <c:numCache>
                      <c:formatCode>General</c:formatCode>
                      <c:ptCount val="35"/>
                      <c:pt idx="32">
                        <c:v>42</c:v>
                      </c:pt>
                    </c:numCache>
                  </c:numRef>
                </c:val>
                <c:smooth val="0"/>
                <c:extLst xmlns:c15="http://schemas.microsoft.com/office/drawing/2012/chart">
                  <c:ext xmlns:c16="http://schemas.microsoft.com/office/drawing/2014/chart" uri="{C3380CC4-5D6E-409C-BE32-E72D297353CC}">
                    <c16:uniqueId val="{00000018-FB23-41F3-B5ED-5C11B45FF84F}"/>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Sheet1!$AA$1</c15:sqref>
                        </c15:formulaRef>
                      </c:ext>
                    </c:extLst>
                    <c:strCache>
                      <c:ptCount val="1"/>
                      <c:pt idx="0">
                        <c:v>Charity Chief Executives</c:v>
                      </c:pt>
                    </c:strCache>
                  </c:strRef>
                </c:tx>
                <c:marker>
                  <c:symbol val="none"/>
                </c:marker>
                <c:cat>
                  <c:numRef>
                    <c:extLst xmlns:c15="http://schemas.microsoft.com/office/drawing/2012/chart">
                      <c:ext xmlns:c15="http://schemas.microsoft.com/office/drawing/2012/chart" uri="{02D57815-91ED-43cb-92C2-25804820EDAC}">
                        <c15:formulaRef>
                          <c15:sqref>Sheet1!$A$2:$A$36</c15:sqref>
                        </c15:formulaRef>
                      </c:ext>
                    </c:extLst>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extLst xmlns:c15="http://schemas.microsoft.com/office/drawing/2012/chart">
                      <c:ext xmlns:c15="http://schemas.microsoft.com/office/drawing/2012/chart" uri="{02D57815-91ED-43cb-92C2-25804820EDAC}">
                        <c15:formulaRef>
                          <c15:sqref>Sheet1!$AA$2:$AA$36</c15:sqref>
                        </c15:formulaRef>
                      </c:ext>
                    </c:extLst>
                    <c:numCache>
                      <c:formatCode>General</c:formatCode>
                      <c:ptCount val="35"/>
                      <c:pt idx="32">
                        <c:v>47</c:v>
                      </c:pt>
                      <c:pt idx="33">
                        <c:v>46</c:v>
                      </c:pt>
                      <c:pt idx="34">
                        <c:v>50</c:v>
                      </c:pt>
                    </c:numCache>
                  </c:numRef>
                </c:val>
                <c:smooth val="0"/>
                <c:extLst xmlns:c15="http://schemas.microsoft.com/office/drawing/2012/chart">
                  <c:ext xmlns:c16="http://schemas.microsoft.com/office/drawing/2014/chart" uri="{C3380CC4-5D6E-409C-BE32-E72D297353CC}">
                    <c16:uniqueId val="{00000019-FB23-41F3-B5ED-5C11B45FF84F}"/>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Sheet1!$AB$1</c15:sqref>
                        </c15:formulaRef>
                      </c:ext>
                    </c:extLst>
                    <c:strCache>
                      <c:ptCount val="1"/>
                      <c:pt idx="0">
                        <c:v>Estate agents </c:v>
                      </c:pt>
                    </c:strCache>
                  </c:strRef>
                </c:tx>
                <c:spPr>
                  <a:ln w="28575">
                    <a:solidFill>
                      <a:schemeClr val="accent6">
                        <a:lumMod val="40000"/>
                        <a:lumOff val="60000"/>
                      </a:schemeClr>
                    </a:solidFill>
                  </a:ln>
                </c:spPr>
                <c:marker>
                  <c:symbol val="none"/>
                </c:marker>
                <c:cat>
                  <c:numRef>
                    <c:extLst xmlns:c15="http://schemas.microsoft.com/office/drawing/2012/chart">
                      <c:ext xmlns:c15="http://schemas.microsoft.com/office/drawing/2012/chart" uri="{02D57815-91ED-43cb-92C2-25804820EDAC}">
                        <c15:formulaRef>
                          <c15:sqref>Sheet1!$A$2:$A$36</c15:sqref>
                        </c15:formulaRef>
                      </c:ext>
                    </c:extLst>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extLst xmlns:c15="http://schemas.microsoft.com/office/drawing/2012/chart">
                      <c:ext xmlns:c15="http://schemas.microsoft.com/office/drawing/2012/chart" uri="{02D57815-91ED-43cb-92C2-25804820EDAC}">
                        <c15:formulaRef>
                          <c15:sqref>Sheet1!$AB$2:$AB$36</c15:sqref>
                        </c15:formulaRef>
                      </c:ext>
                    </c:extLst>
                    <c:numCache>
                      <c:formatCode>General</c:formatCode>
                      <c:ptCount val="35"/>
                      <c:pt idx="31">
                        <c:v>22</c:v>
                      </c:pt>
                      <c:pt idx="32">
                        <c:v>25</c:v>
                      </c:pt>
                      <c:pt idx="33">
                        <c:v>30</c:v>
                      </c:pt>
                      <c:pt idx="34">
                        <c:v>27</c:v>
                      </c:pt>
                    </c:numCache>
                  </c:numRef>
                </c:val>
                <c:smooth val="0"/>
                <c:extLst xmlns:c15="http://schemas.microsoft.com/office/drawing/2012/chart">
                  <c:ext xmlns:c16="http://schemas.microsoft.com/office/drawing/2014/chart" uri="{C3380CC4-5D6E-409C-BE32-E72D297353CC}">
                    <c16:uniqueId val="{0000001A-FB23-41F3-B5ED-5C11B45FF84F}"/>
                  </c:ext>
                </c:extLst>
              </c15:ser>
            </c15:filteredLineSeries>
            <c15:filteredLineSeries>
              <c15:ser>
                <c:idx val="27"/>
                <c:order val="27"/>
                <c:tx>
                  <c:strRef>
                    <c:extLst xmlns:c15="http://schemas.microsoft.com/office/drawing/2012/chart">
                      <c:ext xmlns:c15="http://schemas.microsoft.com/office/drawing/2012/chart" uri="{02D57815-91ED-43cb-92C2-25804820EDAC}">
                        <c15:formulaRef>
                          <c15:sqref>Sheet1!$AC$1</c15:sqref>
                        </c15:formulaRef>
                      </c:ext>
                    </c:extLst>
                    <c:strCache>
                      <c:ptCount val="1"/>
                      <c:pt idx="0">
                        <c:v>Weather Forecasters*</c:v>
                      </c:pt>
                    </c:strCache>
                  </c:strRef>
                </c:tx>
                <c:spPr>
                  <a:ln w="28575">
                    <a:noFill/>
                  </a:ln>
                </c:spPr>
                <c:cat>
                  <c:numRef>
                    <c:extLst xmlns:c15="http://schemas.microsoft.com/office/drawing/2012/chart">
                      <c:ext xmlns:c15="http://schemas.microsoft.com/office/drawing/2012/chart" uri="{02D57815-91ED-43cb-92C2-25804820EDAC}">
                        <c15:formulaRef>
                          <c15:sqref>Sheet1!$A$2:$A$36</c15:sqref>
                        </c15:formulaRef>
                      </c:ext>
                    </c:extLst>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extLst xmlns:c15="http://schemas.microsoft.com/office/drawing/2012/chart">
                      <c:ext xmlns:c15="http://schemas.microsoft.com/office/drawing/2012/chart" uri="{02D57815-91ED-43cb-92C2-25804820EDAC}">
                        <c15:formulaRef>
                          <c15:sqref>Sheet1!$AC$2:$AC$36</c15:sqref>
                        </c15:formulaRef>
                      </c:ext>
                    </c:extLst>
                    <c:numCache>
                      <c:formatCode>General</c:formatCode>
                      <c:ptCount val="35"/>
                      <c:pt idx="34">
                        <c:v>76</c:v>
                      </c:pt>
                    </c:numCache>
                  </c:numRef>
                </c:val>
                <c:smooth val="0"/>
                <c:extLst xmlns:c15="http://schemas.microsoft.com/office/drawing/2012/chart">
                  <c:ext xmlns:c16="http://schemas.microsoft.com/office/drawing/2014/chart" uri="{C3380CC4-5D6E-409C-BE32-E72D297353CC}">
                    <c16:uniqueId val="{0000001B-FB23-41F3-B5ED-5C11B45FF84F}"/>
                  </c:ext>
                </c:extLst>
              </c15:ser>
            </c15:filteredLineSeries>
            <c15:filteredLineSeries>
              <c15:ser>
                <c:idx val="28"/>
                <c:order val="28"/>
                <c:tx>
                  <c:strRef>
                    <c:extLst xmlns:c15="http://schemas.microsoft.com/office/drawing/2012/chart">
                      <c:ext xmlns:c15="http://schemas.microsoft.com/office/drawing/2012/chart" uri="{02D57815-91ED-43cb-92C2-25804820EDAC}">
                        <c15:formulaRef>
                          <c15:sqref>Sheet1!$AD$1</c15:sqref>
                        </c15:formulaRef>
                      </c:ext>
                    </c:extLst>
                    <c:strCache>
                      <c:ptCount val="1"/>
                      <c:pt idx="0">
                        <c:v>Professional footballers*</c:v>
                      </c:pt>
                    </c:strCache>
                  </c:strRef>
                </c:tx>
                <c:spPr>
                  <a:ln w="28575">
                    <a:noFill/>
                  </a:ln>
                </c:spPr>
                <c:cat>
                  <c:numRef>
                    <c:extLst xmlns:c15="http://schemas.microsoft.com/office/drawing/2012/chart">
                      <c:ext xmlns:c15="http://schemas.microsoft.com/office/drawing/2012/chart" uri="{02D57815-91ED-43cb-92C2-25804820EDAC}">
                        <c15:formulaRef>
                          <c15:sqref>Sheet1!$A$2:$A$36</c15:sqref>
                        </c15:formulaRef>
                      </c:ext>
                    </c:extLst>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extLst xmlns:c15="http://schemas.microsoft.com/office/drawing/2012/chart">
                      <c:ext xmlns:c15="http://schemas.microsoft.com/office/drawing/2012/chart" uri="{02D57815-91ED-43cb-92C2-25804820EDAC}">
                        <c15:formulaRef>
                          <c15:sqref>Sheet1!$AD$2:$AD$36</c15:sqref>
                        </c15:formulaRef>
                      </c:ext>
                    </c:extLst>
                    <c:numCache>
                      <c:formatCode>General</c:formatCode>
                      <c:ptCount val="35"/>
                      <c:pt idx="34">
                        <c:v>26</c:v>
                      </c:pt>
                    </c:numCache>
                  </c:numRef>
                </c:val>
                <c:smooth val="0"/>
                <c:extLst xmlns:c15="http://schemas.microsoft.com/office/drawing/2012/chart">
                  <c:ext xmlns:c16="http://schemas.microsoft.com/office/drawing/2014/chart" uri="{C3380CC4-5D6E-409C-BE32-E72D297353CC}">
                    <c16:uniqueId val="{0000001C-FB23-41F3-B5ED-5C11B45FF84F}"/>
                  </c:ext>
                </c:extLst>
              </c15:ser>
            </c15:filteredLineSeries>
          </c:ext>
        </c:extLst>
      </c:lineChart>
      <c:catAx>
        <c:axId val="-1105144304"/>
        <c:scaling>
          <c:orientation val="minMax"/>
        </c:scaling>
        <c:delete val="0"/>
        <c:axPos val="b"/>
        <c:numFmt formatCode="General" sourceLinked="1"/>
        <c:majorTickMark val="none"/>
        <c:minorTickMark val="none"/>
        <c:tickLblPos val="nextTo"/>
        <c:spPr>
          <a:noFill/>
          <a:ln w="19050">
            <a:solidFill>
              <a:schemeClr val="bg2"/>
            </a:solidFill>
          </a:ln>
        </c:spPr>
        <c:txPr>
          <a:bodyPr rot="-5400000" vert="horz"/>
          <a:lstStyle/>
          <a:p>
            <a:pPr>
              <a:defRPr sz="1600" b="0">
                <a:solidFill>
                  <a:schemeClr val="bg1"/>
                </a:solidFill>
              </a:defRPr>
            </a:pPr>
            <a:endParaRPr lang="en-US"/>
          </a:p>
        </c:txPr>
        <c:crossAx val="-1105141984"/>
        <c:crosses val="autoZero"/>
        <c:auto val="1"/>
        <c:lblAlgn val="ctr"/>
        <c:lblOffset val="100"/>
        <c:tickLblSkip val="2"/>
        <c:noMultiLvlLbl val="0"/>
      </c:catAx>
      <c:valAx>
        <c:axId val="-1105141984"/>
        <c:scaling>
          <c:orientation val="minMax"/>
        </c:scaling>
        <c:delete val="0"/>
        <c:axPos val="l"/>
        <c:numFmt formatCode="General" sourceLinked="1"/>
        <c:majorTickMark val="out"/>
        <c:minorTickMark val="none"/>
        <c:tickLblPos val="nextTo"/>
        <c:spPr>
          <a:ln>
            <a:noFill/>
          </a:ln>
        </c:spPr>
        <c:txPr>
          <a:bodyPr/>
          <a:lstStyle/>
          <a:p>
            <a:pPr>
              <a:defRPr sz="1600" b="1"/>
            </a:pPr>
            <a:endParaRPr lang="en-US"/>
          </a:p>
        </c:txPr>
        <c:crossAx val="-1105144304"/>
        <c:crosses val="autoZero"/>
        <c:crossBetween val="between"/>
        <c:majorUnit val="25"/>
      </c:valAx>
    </c:plotArea>
    <c:plotVisOnly val="1"/>
    <c:dispBlanksAs val="span"/>
    <c:showDLblsOverMax val="0"/>
  </c:chart>
  <c:spPr>
    <a:no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48863632698508E-2"/>
          <c:y val="0"/>
          <c:w val="0.95039979522683504"/>
          <c:h val="0.90262884601072968"/>
        </c:manualLayout>
      </c:layout>
      <c:lineChart>
        <c:grouping val="standard"/>
        <c:varyColors val="0"/>
        <c:ser>
          <c:idx val="0"/>
          <c:order val="0"/>
          <c:tx>
            <c:strRef>
              <c:f>Sheet1!$B$1</c:f>
              <c:strCache>
                <c:ptCount val="1"/>
                <c:pt idx="0">
                  <c:v>Business Leaders</c:v>
                </c:pt>
              </c:strCache>
            </c:strRef>
          </c:tx>
          <c:spPr>
            <a:ln w="28575" cap="rnd" cmpd="sng" algn="ctr">
              <a:solidFill>
                <a:schemeClr val="accent1">
                  <a:shade val="95000"/>
                  <a:satMod val="105000"/>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General</c:formatCode>
                <c:ptCount val="9"/>
                <c:pt idx="0">
                  <c:v>25</c:v>
                </c:pt>
                <c:pt idx="2">
                  <c:v>29</c:v>
                </c:pt>
                <c:pt idx="4">
                  <c:v>34</c:v>
                </c:pt>
                <c:pt idx="5">
                  <c:v>32</c:v>
                </c:pt>
                <c:pt idx="6">
                  <c:v>35</c:v>
                </c:pt>
                <c:pt idx="7">
                  <c:v>33</c:v>
                </c:pt>
                <c:pt idx="8">
                  <c:v>36</c:v>
                </c:pt>
              </c:numCache>
            </c:numRef>
          </c:val>
          <c:smooth val="0"/>
          <c:extLst>
            <c:ext xmlns:c16="http://schemas.microsoft.com/office/drawing/2014/chart" uri="{C3380CC4-5D6E-409C-BE32-E72D297353CC}">
              <c16:uniqueId val="{00000000-6C73-4F58-9789-675413B0BBF3}"/>
            </c:ext>
          </c:extLst>
        </c:ser>
        <c:ser>
          <c:idx val="1"/>
          <c:order val="1"/>
          <c:tx>
            <c:strRef>
              <c:f>Sheet1!$C$1</c:f>
              <c:strCache>
                <c:ptCount val="1"/>
                <c:pt idx="0">
                  <c:v>Bankers</c:v>
                </c:pt>
              </c:strCache>
            </c:strRef>
          </c:tx>
          <c:spPr>
            <a:ln w="28575" cap="rnd" cmpd="sng" algn="ctr">
              <a:solidFill>
                <a:schemeClr val="accent3">
                  <a:shade val="95000"/>
                  <a:satMod val="105000"/>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Sheet1!$C$2:$C$10</c:f>
              <c:numCache>
                <c:formatCode>General</c:formatCode>
                <c:ptCount val="9"/>
                <c:pt idx="2">
                  <c:v>29</c:v>
                </c:pt>
                <c:pt idx="4">
                  <c:v>21</c:v>
                </c:pt>
                <c:pt idx="5">
                  <c:v>31</c:v>
                </c:pt>
                <c:pt idx="6">
                  <c:v>37</c:v>
                </c:pt>
                <c:pt idx="7">
                  <c:v>37</c:v>
                </c:pt>
                <c:pt idx="8">
                  <c:v>38</c:v>
                </c:pt>
              </c:numCache>
            </c:numRef>
          </c:val>
          <c:smooth val="0"/>
          <c:extLst>
            <c:ext xmlns:c16="http://schemas.microsoft.com/office/drawing/2014/chart" uri="{C3380CC4-5D6E-409C-BE32-E72D297353CC}">
              <c16:uniqueId val="{00000001-6C73-4F58-9789-675413B0BBF3}"/>
            </c:ext>
          </c:extLst>
        </c:ser>
        <c:dLbls>
          <c:showLegendKey val="0"/>
          <c:showVal val="0"/>
          <c:showCatName val="0"/>
          <c:showSerName val="0"/>
          <c:showPercent val="0"/>
          <c:showBubbleSize val="0"/>
        </c:dLbls>
        <c:smooth val="0"/>
        <c:axId val="75934336"/>
        <c:axId val="75948416"/>
      </c:lineChart>
      <c:catAx>
        <c:axId val="75934336"/>
        <c:scaling>
          <c:orientation val="minMax"/>
        </c:scaling>
        <c:delete val="0"/>
        <c:axPos val="b"/>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5948416"/>
        <c:crosses val="autoZero"/>
        <c:auto val="1"/>
        <c:lblAlgn val="ctr"/>
        <c:lblOffset val="100"/>
        <c:noMultiLvlLbl val="0"/>
      </c:catAx>
      <c:valAx>
        <c:axId val="75948416"/>
        <c:scaling>
          <c:orientation val="minMax"/>
        </c:scaling>
        <c:delete val="1"/>
        <c:axPos val="l"/>
        <c:numFmt formatCode="General" sourceLinked="1"/>
        <c:majorTickMark val="out"/>
        <c:minorTickMark val="none"/>
        <c:tickLblPos val="nextTo"/>
        <c:crossAx val="75934336"/>
        <c:crosses val="autoZero"/>
        <c:crossBetween val="between"/>
        <c:majorUnit val="25"/>
      </c:valAx>
      <c:spPr>
        <a:noFill/>
        <a:ln>
          <a:noFill/>
        </a:ln>
        <a:effectLst/>
      </c:spPr>
    </c:plotArea>
    <c:plotVisOnly val="1"/>
    <c:dispBlanksAs val="span"/>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AFE5A62-B39E-4792-A797-CEF70CB8381E}" type="datetimeFigureOut">
              <a:rPr lang="en-GB" smtClean="0"/>
              <a:t>29/06/2018</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443E77A-5B6F-4FF5-AC1E-A1275893B5D8}" type="slidenum">
              <a:rPr lang="en-GB" smtClean="0"/>
              <a:t>‹#›</a:t>
            </a:fld>
            <a:endParaRPr lang="en-GB" dirty="0"/>
          </a:p>
        </p:txBody>
      </p:sp>
    </p:spTree>
    <p:extLst>
      <p:ext uri="{BB962C8B-B14F-4D97-AF65-F5344CB8AC3E}">
        <p14:creationId xmlns:p14="http://schemas.microsoft.com/office/powerpoint/2010/main" val="129408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43E77A-5B6F-4FF5-AC1E-A1275893B5D8}" type="slidenum">
              <a:rPr lang="en-GB" smtClean="0"/>
              <a:t>1</a:t>
            </a:fld>
            <a:endParaRPr lang="en-GB" dirty="0"/>
          </a:p>
        </p:txBody>
      </p:sp>
    </p:spTree>
    <p:extLst>
      <p:ext uri="{BB962C8B-B14F-4D97-AF65-F5344CB8AC3E}">
        <p14:creationId xmlns:p14="http://schemas.microsoft.com/office/powerpoint/2010/main" val="926048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Very limited </a:t>
            </a:r>
            <a:r>
              <a:rPr lang="en-GB" sz="1200" kern="1200" dirty="0" err="1">
                <a:solidFill>
                  <a:schemeClr val="tx1"/>
                </a:solidFill>
                <a:latin typeface="+mn-lt"/>
                <a:ea typeface="+mn-ea"/>
                <a:cs typeface="+mn-cs"/>
              </a:rPr>
              <a:t>awaress</a:t>
            </a:r>
            <a:r>
              <a:rPr lang="en-GB" sz="1200" kern="1200" dirty="0">
                <a:solidFill>
                  <a:schemeClr val="tx1"/>
                </a:solidFill>
                <a:latin typeface="+mn-lt"/>
                <a:ea typeface="+mn-ea"/>
                <a:cs typeface="+mn-cs"/>
              </a:rPr>
              <a:t> of professional bodies – few could name any (again unless they were themselves members).  Again, it was again about additional liability, authority, and control over members to ensure they </a:t>
            </a:r>
            <a:r>
              <a:rPr lang="en-GB" sz="1200" b="1" u="sng" kern="1200" dirty="0">
                <a:solidFill>
                  <a:schemeClr val="tx1"/>
                </a:solidFill>
                <a:latin typeface="+mn-lt"/>
                <a:ea typeface="+mn-ea"/>
                <a:cs typeface="+mn-cs"/>
              </a:rPr>
              <a:t>know</a:t>
            </a:r>
            <a:r>
              <a:rPr lang="en-GB" sz="1200" kern="1200" dirty="0">
                <a:solidFill>
                  <a:schemeClr val="tx1"/>
                </a:solidFill>
                <a:latin typeface="+mn-lt"/>
                <a:ea typeface="+mn-ea"/>
                <a:cs typeface="+mn-cs"/>
              </a:rPr>
              <a:t> what the rules are and </a:t>
            </a:r>
            <a:r>
              <a:rPr lang="en-GB" sz="1200" b="1" u="sng" kern="1200" dirty="0">
                <a:solidFill>
                  <a:schemeClr val="tx1"/>
                </a:solidFill>
                <a:latin typeface="+mn-lt"/>
                <a:ea typeface="+mn-ea"/>
                <a:cs typeface="+mn-cs"/>
              </a:rPr>
              <a:t>follow</a:t>
            </a:r>
            <a:r>
              <a:rPr lang="en-GB" sz="1200" kern="1200" dirty="0">
                <a:solidFill>
                  <a:schemeClr val="tx1"/>
                </a:solidFill>
                <a:latin typeface="+mn-lt"/>
                <a:ea typeface="+mn-ea"/>
                <a:cs typeface="+mn-cs"/>
              </a:rPr>
              <a:t> these rules</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378630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Banks – the immediate associations with those working in banks was not professional</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14</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340934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65" indent="-342865" defTabSz="1051695">
              <a:buFont typeface="Arial" panose="020B0604020202020204" pitchFamily="34" charset="0"/>
              <a:buChar char="•"/>
              <a:defRPr/>
            </a:pPr>
            <a:r>
              <a:rPr lang="en-GB" dirty="0"/>
              <a:t>Clearly some challenges around professionalism in banking -  but also a potential opportunity.</a:t>
            </a:r>
          </a:p>
          <a:p>
            <a:pPr marL="342865" indent="-342865" defTabSz="1051695">
              <a:buFont typeface="Arial" panose="020B0604020202020204" pitchFamily="34" charset="0"/>
              <a:buChar char="•"/>
              <a:defRPr/>
            </a:pPr>
            <a:r>
              <a:rPr lang="en-GB" dirty="0"/>
              <a:t>Develop ideas  / interventions which support some of the positive associations with professionalism which are linked with other industries</a:t>
            </a:r>
          </a:p>
          <a:p>
            <a:pPr marL="342865" indent="-342865" defTabSz="1051695">
              <a:buFont typeface="Arial" panose="020B0604020202020204" pitchFamily="34" charset="0"/>
              <a:buChar char="•"/>
              <a:defRPr/>
            </a:pPr>
            <a:r>
              <a:rPr lang="en-GB" dirty="0"/>
              <a:t>We feel that intimacy (given digital trends ) is challenging and self interest (given this is very firmly embedded in consumers perceptions of the industry) will be very difficult to shift</a:t>
            </a:r>
          </a:p>
          <a:p>
            <a:pPr marL="342865" indent="-342865" defTabSz="1051695">
              <a:buFont typeface="Arial" panose="020B0604020202020204" pitchFamily="34" charset="0"/>
              <a:buChar char="•"/>
              <a:defRPr/>
            </a:pPr>
            <a:r>
              <a:rPr lang="en-GB" dirty="0"/>
              <a:t>More opportunity to use professionalism to support credibility and reliability – this is what we’re here to do</a:t>
            </a:r>
          </a:p>
          <a:p>
            <a:pPr defTabSz="1051695">
              <a:defRPr/>
            </a:pPr>
            <a:endParaRPr lang="en-GB" baseline="0" dirty="0"/>
          </a:p>
          <a:p>
            <a:pPr defTabSz="1051695">
              <a:defRPr/>
            </a:pPr>
            <a:endParaRPr lang="en-GB" baseline="0"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15</a:t>
            </a:fld>
            <a:endParaRPr lang="en-GB" dirty="0"/>
          </a:p>
        </p:txBody>
      </p:sp>
    </p:spTree>
    <p:extLst>
      <p:ext uri="{BB962C8B-B14F-4D97-AF65-F5344CB8AC3E}">
        <p14:creationId xmlns:p14="http://schemas.microsoft.com/office/powerpoint/2010/main" val="2265537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43E77A-5B6F-4FF5-AC1E-A1275893B5D8}" type="slidenum">
              <a:rPr lang="en-GB" smtClean="0"/>
              <a:t>16</a:t>
            </a:fld>
            <a:endParaRPr lang="en-GB" dirty="0"/>
          </a:p>
        </p:txBody>
      </p:sp>
    </p:spTree>
    <p:extLst>
      <p:ext uri="{BB962C8B-B14F-4D97-AF65-F5344CB8AC3E}">
        <p14:creationId xmlns:p14="http://schemas.microsoft.com/office/powerpoint/2010/main" val="1711341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43E77A-5B6F-4FF5-AC1E-A1275893B5D8}" type="slidenum">
              <a:rPr lang="en-GB" smtClean="0"/>
              <a:t>17</a:t>
            </a:fld>
            <a:endParaRPr lang="en-GB" dirty="0"/>
          </a:p>
        </p:txBody>
      </p:sp>
    </p:spTree>
    <p:extLst>
      <p:ext uri="{BB962C8B-B14F-4D97-AF65-F5344CB8AC3E}">
        <p14:creationId xmlns:p14="http://schemas.microsoft.com/office/powerpoint/2010/main" val="1824064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3</a:t>
            </a:fld>
            <a:endParaRPr lang="en-GB" dirty="0"/>
          </a:p>
        </p:txBody>
      </p:sp>
    </p:spTree>
    <p:extLst>
      <p:ext uri="{BB962C8B-B14F-4D97-AF65-F5344CB8AC3E}">
        <p14:creationId xmlns:p14="http://schemas.microsoft.com/office/powerpoint/2010/main" val="2891297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b="1" kern="1200" dirty="0">
                <a:solidFill>
                  <a:schemeClr val="tx1"/>
                </a:solidFill>
                <a:latin typeface="+mn-lt"/>
                <a:ea typeface="Segoe UI" panose="020B0502040204020203" pitchFamily="34" charset="0"/>
                <a:cs typeface="Segoe UI" panose="020B0502040204020203" pitchFamily="34" charset="0"/>
              </a:rPr>
              <a:t>Interactive trust: </a:t>
            </a:r>
            <a:r>
              <a:rPr lang="en-GB" sz="1200" kern="1200" dirty="0">
                <a:solidFill>
                  <a:schemeClr val="tx1"/>
                </a:solidFill>
                <a:latin typeface="+mn-lt"/>
                <a:ea typeface="Segoe UI" panose="020B0502040204020203" pitchFamily="34" charset="0"/>
                <a:cs typeface="Segoe UI" panose="020B0502040204020203" pitchFamily="34" charset="0"/>
              </a:rPr>
              <a:t>Going beyond what the regulations require to make the customer feel important and valued by the business.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latin typeface="+mn-lt"/>
                <a:ea typeface="Segoe UI" panose="020B0502040204020203" pitchFamily="34" charset="0"/>
                <a:cs typeface="Segoe UI" panose="020B0502040204020203" pitchFamily="34" charset="0"/>
              </a:rPr>
              <a:t>Social activism: </a:t>
            </a:r>
            <a:r>
              <a:rPr lang="en-GB" sz="1200" kern="1200" dirty="0">
                <a:solidFill>
                  <a:schemeClr val="tx1"/>
                </a:solidFill>
                <a:latin typeface="+mn-lt"/>
                <a:ea typeface="Segoe UI" panose="020B0502040204020203" pitchFamily="34" charset="0"/>
                <a:cs typeface="Segoe UI" panose="020B0502040204020203" pitchFamily="34" charset="0"/>
              </a:rPr>
              <a:t>taking a stance on current socio-political issues. </a:t>
            </a:r>
          </a:p>
          <a:p>
            <a:pPr marL="285750" indent="-285750">
              <a:buFont typeface="Arial" panose="020B0604020202020204" pitchFamily="34" charset="0"/>
              <a:buChar char="•"/>
            </a:pPr>
            <a:r>
              <a:rPr lang="en-GB" sz="1200" b="1" kern="1200" dirty="0">
                <a:solidFill>
                  <a:schemeClr val="tx1"/>
                </a:solidFill>
                <a:latin typeface="+mn-lt"/>
                <a:ea typeface="Segoe UI" panose="020B0502040204020203" pitchFamily="34" charset="0"/>
                <a:cs typeface="Segoe UI" panose="020B0502040204020203" pitchFamily="34" charset="0"/>
              </a:rPr>
              <a:t>Authenticity: </a:t>
            </a:r>
            <a:r>
              <a:rPr lang="en-GB" sz="1200" kern="1200" dirty="0">
                <a:solidFill>
                  <a:schemeClr val="tx1"/>
                </a:solidFill>
                <a:latin typeface="+mn-lt"/>
                <a:ea typeface="Segoe UI" panose="020B0502040204020203" pitchFamily="34" charset="0"/>
                <a:cs typeface="Segoe UI" panose="020B0502040204020203" pitchFamily="34" charset="0"/>
              </a:rPr>
              <a:t>the back office matches the front office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latin typeface="+mn-lt"/>
                <a:ea typeface="Segoe UI" panose="020B0502040204020203" pitchFamily="34" charset="0"/>
                <a:cs typeface="Segoe UI" panose="020B0502040204020203" pitchFamily="34" charset="0"/>
              </a:rPr>
              <a:t>Safety:</a:t>
            </a:r>
            <a:r>
              <a:rPr lang="en-GB" sz="1200" kern="1200" dirty="0">
                <a:solidFill>
                  <a:schemeClr val="tx1"/>
                </a:solidFill>
                <a:latin typeface="+mn-lt"/>
                <a:ea typeface="Segoe UI" panose="020B0502040204020203" pitchFamily="34" charset="0"/>
                <a:cs typeface="Segoe UI" panose="020B0502040204020203" pitchFamily="34" charset="0"/>
              </a:rPr>
              <a:t> consumers want to be confident that their money in the former, or health in the latter, are not at risk.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latin typeface="+mn-lt"/>
                <a:ea typeface="Segoe UI" panose="020B0502040204020203" pitchFamily="34" charset="0"/>
                <a:cs typeface="Segoe UI" panose="020B0502040204020203" pitchFamily="34" charset="0"/>
              </a:rPr>
              <a:t>Accessibility: </a:t>
            </a:r>
            <a:r>
              <a:rPr lang="en-GB" sz="1200" kern="1200" dirty="0">
                <a:solidFill>
                  <a:schemeClr val="tx1"/>
                </a:solidFill>
                <a:latin typeface="+mn-lt"/>
                <a:ea typeface="Segoe UI" panose="020B0502040204020203" pitchFamily="34" charset="0"/>
                <a:cs typeface="Segoe UI" panose="020B0502040204020203" pitchFamily="34" charset="0"/>
              </a:rPr>
              <a:t>When a customer encounters an issue, they want to feel like they can connect with the business to resolve it in a straightforward and timely manner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latin typeface="+mn-lt"/>
                <a:ea typeface="Segoe UI" panose="020B0502040204020203" pitchFamily="34" charset="0"/>
                <a:cs typeface="Segoe UI" panose="020B0502040204020203" pitchFamily="34" charset="0"/>
              </a:rPr>
              <a:t>Quality: </a:t>
            </a:r>
            <a:r>
              <a:rPr lang="en-GB" sz="1200" b="0" kern="1200" dirty="0">
                <a:solidFill>
                  <a:schemeClr val="tx1"/>
                </a:solidFill>
                <a:latin typeface="+mn-lt"/>
                <a:ea typeface="Segoe UI" panose="020B0502040204020203" pitchFamily="34" charset="0"/>
                <a:cs typeface="Segoe UI" panose="020B0502040204020203" pitchFamily="34" charset="0"/>
              </a:rPr>
              <a:t>the</a:t>
            </a:r>
            <a:r>
              <a:rPr lang="en-GB" sz="1200" kern="1200" dirty="0">
                <a:solidFill>
                  <a:schemeClr val="tx1"/>
                </a:solidFill>
                <a:latin typeface="+mn-lt"/>
                <a:ea typeface="Segoe UI" panose="020B0502040204020203" pitchFamily="34" charset="0"/>
                <a:cs typeface="Segoe UI" panose="020B0502040204020203" pitchFamily="34" charset="0"/>
              </a:rPr>
              <a:t> product or service works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latin typeface="+mn-lt"/>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200" kern="1200" dirty="0">
              <a:solidFill>
                <a:schemeClr val="tx1"/>
              </a:solidFill>
              <a:latin typeface="+mn-lt"/>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1713702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articulations from the recent research</a:t>
            </a:r>
          </a:p>
        </p:txBody>
      </p:sp>
      <p:sp>
        <p:nvSpPr>
          <p:cNvPr id="4" name="Slide Number Placeholder 3"/>
          <p:cNvSpPr>
            <a:spLocks noGrp="1"/>
          </p:cNvSpPr>
          <p:nvPr>
            <p:ph type="sldNum" sz="quarter" idx="10"/>
          </p:nvPr>
        </p:nvSpPr>
        <p:spPr/>
        <p:txBody>
          <a:bodyPr/>
          <a:lstStyle/>
          <a:p>
            <a:fld id="{7443E77A-5B6F-4FF5-AC1E-A1275893B5D8}" type="slidenum">
              <a:rPr lang="en-GB" smtClean="0"/>
              <a:t>6</a:t>
            </a:fld>
            <a:endParaRPr lang="en-GB" dirty="0"/>
          </a:p>
        </p:txBody>
      </p:sp>
    </p:spTree>
    <p:extLst>
      <p:ext uri="{BB962C8B-B14F-4D97-AF65-F5344CB8AC3E}">
        <p14:creationId xmlns:p14="http://schemas.microsoft.com/office/powerpoint/2010/main" val="2188538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 </a:t>
            </a:r>
            <a:r>
              <a:rPr lang="en-GB" b="1" i="1" dirty="0"/>
              <a:t>strictly</a:t>
            </a:r>
            <a:r>
              <a:rPr lang="en-GB" b="1" i="0" dirty="0"/>
              <a:t> universal – i.e. may have lost some of his lustre from previously (but aligns well with </a:t>
            </a:r>
            <a:r>
              <a:rPr lang="en-GB" b="1" i="0" dirty="0" err="1"/>
              <a:t>Maister’s</a:t>
            </a:r>
            <a:r>
              <a:rPr lang="en-GB" b="1" i="0" dirty="0"/>
              <a:t> trust equation). </a:t>
            </a:r>
          </a:p>
          <a:p>
            <a:r>
              <a:rPr lang="en-GB" b="1" i="0" dirty="0"/>
              <a:t>Not just this work but other’s Russian Fintech anecdote.</a:t>
            </a:r>
            <a:endParaRPr lang="en-GB" b="1"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7</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1005412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A forced choice: </a:t>
            </a:r>
            <a:r>
              <a:rPr lang="en-GB" b="0" dirty="0"/>
              <a:t>you need a bank to live, there’s not an option not to use – forced to trust banks to a degree</a:t>
            </a:r>
          </a:p>
          <a:p>
            <a:pPr marL="0" indent="0">
              <a:buNone/>
            </a:pPr>
            <a:r>
              <a:rPr lang="en-GB" b="1" dirty="0"/>
              <a:t>Lack of transparency: </a:t>
            </a:r>
            <a:r>
              <a:rPr lang="en-GB" b="0" dirty="0"/>
              <a:t>there is a lack of transparency about what’s going on in banking – this might have been fine, if it weren’t for issues like the 2008 crash which felt to the everyday person to come out of no-where, and they were forced to pay attention, as it had ramifications for their every day lives. Damaged </a:t>
            </a:r>
            <a:r>
              <a:rPr lang="en-GB" b="0" dirty="0" err="1"/>
              <a:t>credbility</a:t>
            </a:r>
            <a:endParaRPr lang="en-GB" b="0" dirty="0"/>
          </a:p>
          <a:p>
            <a:pPr marL="0" indent="0">
              <a:buNone/>
            </a:pPr>
            <a:r>
              <a:rPr lang="en-GB" b="1" dirty="0"/>
              <a:t>Trust the banks not to lose their money – so seen as generally reliable, but don’t trust them to necessarily act ethically </a:t>
            </a:r>
            <a:r>
              <a:rPr lang="en-GB" b="0" dirty="0"/>
              <a:t>therefore seen as self interested or self oriented.</a:t>
            </a:r>
            <a:endParaRPr lang="en-GB" b="1"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9</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102097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2400"/>
              </a:spcBef>
              <a:buClr>
                <a:schemeClr val="bg2"/>
              </a:buClr>
              <a:buFont typeface="Arial" panose="020B0604020202020204" pitchFamily="34" charset="0"/>
              <a:buNone/>
            </a:pPr>
            <a:r>
              <a:rPr lang="en-GB" dirty="0"/>
              <a:t>Consumers </a:t>
            </a:r>
            <a:r>
              <a:rPr lang="en-GB" b="1" dirty="0"/>
              <a:t>don’t think </a:t>
            </a:r>
            <a:r>
              <a:rPr lang="en-GB" dirty="0"/>
              <a:t>about the people behind the digital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Therefore, though a machine is trusted to do what it is meant to do predictably, a person, despite their unpredictability, is trusted more due to their potential to </a:t>
            </a:r>
            <a:r>
              <a:rPr lang="en-GB" b="1" dirty="0"/>
              <a:t>empathise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10</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1675077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65" indent="-342865" defTabSz="1051695">
              <a:buFont typeface="Arial" panose="020B0604020202020204" pitchFamily="34" charset="0"/>
              <a:buChar char="•"/>
              <a:defRPr/>
            </a:pPr>
            <a:r>
              <a:rPr lang="en-GB" dirty="0"/>
              <a:t>Credibility-  2008 still referenced – but improving</a:t>
            </a:r>
          </a:p>
          <a:p>
            <a:pPr marL="342865" indent="-342865" defTabSz="1051695">
              <a:buFont typeface="Arial" panose="020B0604020202020204" pitchFamily="34" charset="0"/>
              <a:buChar char="•"/>
              <a:defRPr/>
            </a:pPr>
            <a:r>
              <a:rPr lang="en-GB" dirty="0"/>
              <a:t>Despite some hiccups – generally seen as reliable</a:t>
            </a:r>
          </a:p>
          <a:p>
            <a:pPr marL="342865" indent="-342865" defTabSz="1051695">
              <a:buFont typeface="Arial" panose="020B0604020202020204" pitchFamily="34" charset="0"/>
              <a:buChar char="•"/>
              <a:defRPr/>
            </a:pPr>
            <a:r>
              <a:rPr lang="en-GB" dirty="0"/>
              <a:t>Intimacy poor and getting worse</a:t>
            </a:r>
          </a:p>
          <a:p>
            <a:pPr marL="342865" indent="-342865" defTabSz="1051695">
              <a:buFont typeface="Arial" panose="020B0604020202020204" pitchFamily="34" charset="0"/>
              <a:buChar char="•"/>
              <a:defRPr/>
            </a:pPr>
            <a:r>
              <a:rPr lang="en-GB" dirty="0"/>
              <a:t>Seen as strongly self interested</a:t>
            </a:r>
          </a:p>
          <a:p>
            <a:pPr defTabSz="1051695">
              <a:defRPr/>
            </a:pPr>
            <a:endParaRPr lang="en-GB" baseline="0" dirty="0"/>
          </a:p>
          <a:p>
            <a:pPr defTabSz="1051695">
              <a:defRPr/>
            </a:pPr>
            <a:r>
              <a:rPr lang="en-GB" baseline="0" dirty="0"/>
              <a:t>Can shift credibility, deal with reliability (difficulty with intimacy and self interest)</a:t>
            </a:r>
          </a:p>
        </p:txBody>
      </p:sp>
      <p:sp>
        <p:nvSpPr>
          <p:cNvPr id="4" name="Slide Number Placeholder 3"/>
          <p:cNvSpPr>
            <a:spLocks noGrp="1"/>
          </p:cNvSpPr>
          <p:nvPr>
            <p:ph type="sldNum" sz="quarter" idx="10"/>
          </p:nvPr>
        </p:nvSpPr>
        <p:spPr/>
        <p:txBody>
          <a:bodyPr/>
          <a:lstStyle/>
          <a:p>
            <a:fld id="{2FB8B7E8-C405-4882-AAD0-1D72826C463D}" type="slidenum">
              <a:rPr lang="en-GB" smtClean="0"/>
              <a:pPr/>
              <a:t>11</a:t>
            </a:fld>
            <a:endParaRPr lang="en-GB" dirty="0"/>
          </a:p>
        </p:txBody>
      </p:sp>
    </p:spTree>
    <p:extLst>
      <p:ext uri="{BB962C8B-B14F-4D97-AF65-F5344CB8AC3E}">
        <p14:creationId xmlns:p14="http://schemas.microsoft.com/office/powerpoint/2010/main" val="1380624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Were going to talk generally about professionalism and then explore the implications for banking. Here are some of the immediate associations with professionalism amongst UK consumers. Note we started with professional, the explored professional standards and professional bodies one by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It’s fair to say people have </a:t>
            </a:r>
            <a:r>
              <a:rPr lang="en-GB" b="1" u="sng" dirty="0"/>
              <a:t>instinctive associations </a:t>
            </a:r>
            <a:r>
              <a:rPr lang="en-GB" b="0" dirty="0"/>
              <a:t>with what a professional is, the way they hold themselves, the type of things they expect from them, but far more limited in terms of professional qualifications and professional bodies what they do and the consumer benefit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Professionalism has a clear link with trust equation: credibility (examples) , reliability (examples), intimacy (examples),  and not self interested (i.e. on consumers side)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12</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2865020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ipsos-mori.com/ipsosconnect" TargetMode="External"/><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62734" y="162705"/>
            <a:ext cx="11884699" cy="6531153"/>
          </a:xfrm>
          <a:solidFill>
            <a:schemeClr val="tx1"/>
          </a:solidFill>
        </p:spPr>
        <p:txBody>
          <a:bodyPr>
            <a:normAutofit/>
          </a:bodyPr>
          <a:lstStyle>
            <a:lvl1pPr>
              <a:defRPr sz="1723" b="0" baseline="0">
                <a:solidFill>
                  <a:schemeClr val="bg1"/>
                </a:solidFill>
              </a:defRPr>
            </a:lvl1pPr>
          </a:lstStyle>
          <a:p>
            <a:r>
              <a:rPr lang="en-GB" dirty="0"/>
              <a:t>Click icon to place image (or select frame and copy/paste image into it)</a:t>
            </a:r>
          </a:p>
        </p:txBody>
      </p:sp>
      <p:sp>
        <p:nvSpPr>
          <p:cNvPr id="69" name="Text Placeholder 68"/>
          <p:cNvSpPr>
            <a:spLocks noGrp="1"/>
          </p:cNvSpPr>
          <p:nvPr>
            <p:ph type="body" sz="quarter" idx="10" hasCustomPrompt="1"/>
          </p:nvPr>
        </p:nvSpPr>
        <p:spPr bwMode="gray">
          <a:xfrm>
            <a:off x="504989" y="4082106"/>
            <a:ext cx="5582136" cy="1249243"/>
          </a:xfrm>
        </p:spPr>
        <p:txBody>
          <a:bodyPr wrap="square" lIns="82819" tIns="41410" rIns="82819" bIns="41410">
            <a:noAutofit/>
          </a:bodyPr>
          <a:lstStyle>
            <a:lvl1pPr marL="0" indent="0">
              <a:spcBef>
                <a:spcPts val="1252"/>
              </a:spcBef>
              <a:buNone/>
              <a:defRPr sz="1723">
                <a:solidFill>
                  <a:schemeClr val="bg1"/>
                </a:solidFill>
              </a:defRPr>
            </a:lvl1pPr>
            <a:lvl2pPr marL="476993" indent="0">
              <a:buNone/>
              <a:defRPr>
                <a:solidFill>
                  <a:schemeClr val="bg1"/>
                </a:solidFill>
              </a:defRPr>
            </a:lvl2pPr>
            <a:lvl3pPr marL="953984" indent="0">
              <a:buNone/>
              <a:defRPr>
                <a:solidFill>
                  <a:schemeClr val="bg1"/>
                </a:solidFill>
              </a:defRPr>
            </a:lvl3pPr>
            <a:lvl4pPr marL="1430978" indent="0">
              <a:buNone/>
              <a:defRPr>
                <a:solidFill>
                  <a:schemeClr val="bg1"/>
                </a:solidFill>
              </a:defRPr>
            </a:lvl4pPr>
            <a:lvl5pPr marL="1907971"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12605" y="3494310"/>
            <a:ext cx="3231849" cy="471314"/>
          </a:xfrm>
          <a:solidFill>
            <a:schemeClr val="accent2"/>
          </a:solidFill>
        </p:spPr>
        <p:txBody>
          <a:bodyPr wrap="none" lIns="82819" tIns="41410" rIns="82819" bIns="41410" rtlCol="0" anchor="t">
            <a:spAutoFit/>
          </a:bodyPr>
          <a:lstStyle>
            <a:lvl1pPr marL="0" indent="0">
              <a:lnSpc>
                <a:spcPts val="3048"/>
              </a:lnSpc>
              <a:spcAft>
                <a:spcPts val="0"/>
              </a:spcAft>
              <a:buNone/>
              <a:defRPr lang="en-GB" sz="2540" b="1" dirty="0" smtClean="0">
                <a:solidFill>
                  <a:schemeClr val="bg1"/>
                </a:solidFill>
                <a:latin typeface="+mj-lt"/>
              </a:defRPr>
            </a:lvl1pPr>
          </a:lstStyle>
          <a:p>
            <a:pPr lvl="0">
              <a:spcBef>
                <a:spcPct val="0"/>
              </a:spcBef>
            </a:pPr>
            <a:r>
              <a:rPr lang="en-US" dirty="0"/>
              <a:t>Click to edit subtitle</a:t>
            </a:r>
            <a:endParaRPr lang="en-GB" dirty="0"/>
          </a:p>
        </p:txBody>
      </p:sp>
      <p:sp>
        <p:nvSpPr>
          <p:cNvPr id="21" name="TextBox 20"/>
          <p:cNvSpPr txBox="1"/>
          <p:nvPr userDrawn="1"/>
        </p:nvSpPr>
        <p:spPr bwMode="gray">
          <a:xfrm>
            <a:off x="494995" y="6691734"/>
            <a:ext cx="5582136" cy="164143"/>
          </a:xfrm>
          <a:prstGeom prst="rect">
            <a:avLst/>
          </a:prstGeom>
          <a:noFill/>
        </p:spPr>
        <p:txBody>
          <a:bodyPr wrap="none" lIns="0" tIns="0" rIns="0" bIns="0" rtlCol="0" anchor="ctr">
            <a:noAutofit/>
          </a:bodyPr>
          <a:lstStyle/>
          <a:p>
            <a:r>
              <a:rPr lang="en-GB" sz="635" dirty="0">
                <a:solidFill>
                  <a:schemeClr val="tx1"/>
                </a:solidFill>
                <a:latin typeface="+mn-lt"/>
              </a:rPr>
              <a:t>Document Name Here  |  Month 2015</a:t>
            </a:r>
            <a:r>
              <a:rPr lang="en-GB" sz="635" baseline="0" dirty="0">
                <a:solidFill>
                  <a:schemeClr val="tx1"/>
                </a:solidFill>
                <a:latin typeface="+mn-lt"/>
              </a:rPr>
              <a:t> </a:t>
            </a:r>
            <a:r>
              <a:rPr lang="en-GB" sz="635" dirty="0">
                <a:solidFill>
                  <a:schemeClr val="tx1"/>
                </a:solidFill>
                <a:latin typeface="+mn-lt"/>
              </a:rPr>
              <a:t>|  Version 1  |  Public  |  Internal Use Only  |  Confidential  |  Strictly  Confidential (DELETE CLASSIFICATION)</a:t>
            </a:r>
          </a:p>
        </p:txBody>
      </p:sp>
      <p:sp>
        <p:nvSpPr>
          <p:cNvPr id="10" name="Text Placeholder 5"/>
          <p:cNvSpPr>
            <a:spLocks noGrp="1"/>
          </p:cNvSpPr>
          <p:nvPr>
            <p:ph type="body" sz="quarter" idx="13" hasCustomPrompt="1"/>
          </p:nvPr>
        </p:nvSpPr>
        <p:spPr>
          <a:xfrm>
            <a:off x="509665" y="2279551"/>
            <a:ext cx="2668533" cy="711921"/>
          </a:xfrm>
          <a:solidFill>
            <a:schemeClr val="accent3"/>
          </a:solidFill>
        </p:spPr>
        <p:txBody>
          <a:bodyPr wrap="none" lIns="72000" tIns="18000" rIns="72000" bIns="18000" rtlCol="0" anchor="ctr">
            <a:spAutoFit/>
          </a:bodyPr>
          <a:lstStyle>
            <a:lvl1pPr marL="0" indent="0" algn="l">
              <a:buFontTx/>
              <a:buNone/>
              <a:defRPr lang="en-US" sz="3991"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2</a:t>
            </a:r>
          </a:p>
        </p:txBody>
      </p:sp>
      <p:sp>
        <p:nvSpPr>
          <p:cNvPr id="13" name="Text Placeholder 5"/>
          <p:cNvSpPr>
            <a:spLocks noGrp="1"/>
          </p:cNvSpPr>
          <p:nvPr>
            <p:ph type="body" sz="quarter" idx="16" hasCustomPrompt="1"/>
          </p:nvPr>
        </p:nvSpPr>
        <p:spPr>
          <a:xfrm>
            <a:off x="509013" y="1433813"/>
            <a:ext cx="2668533" cy="711921"/>
          </a:xfrm>
          <a:solidFill>
            <a:schemeClr val="accent3"/>
          </a:solidFill>
        </p:spPr>
        <p:txBody>
          <a:bodyPr wrap="none" lIns="72000" tIns="18000" rIns="72000" bIns="18000" rtlCol="0" anchor="ctr">
            <a:spAutoFit/>
          </a:bodyPr>
          <a:lstStyle>
            <a:lvl1pPr marL="0" indent="0" algn="l">
              <a:buFontTx/>
              <a:buNone/>
              <a:defRPr lang="en-US" sz="3991"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1</a:t>
            </a:r>
          </a:p>
        </p:txBody>
      </p:sp>
      <p:sp>
        <p:nvSpPr>
          <p:cNvPr id="15" name="TextBox 14"/>
          <p:cNvSpPr txBox="1"/>
          <p:nvPr userDrawn="1"/>
        </p:nvSpPr>
        <p:spPr>
          <a:xfrm>
            <a:off x="504989" y="5452712"/>
            <a:ext cx="5591011" cy="368306"/>
          </a:xfrm>
          <a:prstGeom prst="rect">
            <a:avLst/>
          </a:prstGeom>
          <a:noFill/>
        </p:spPr>
        <p:txBody>
          <a:bodyPr wrap="square" lIns="0" tIns="0" rIns="0" bIns="0" rtlCol="0">
            <a:spAutoFit/>
          </a:bodyPr>
          <a:lstStyle/>
          <a:p>
            <a:pPr lvl="0">
              <a:lnSpc>
                <a:spcPct val="110000"/>
              </a:lnSpc>
              <a:spcBef>
                <a:spcPts val="2177"/>
              </a:spcBef>
              <a:buClr>
                <a:schemeClr val="bg2"/>
              </a:buClr>
            </a:pPr>
            <a:r>
              <a:rPr lang="en-GB" sz="1088" dirty="0">
                <a:solidFill>
                  <a:schemeClr val="bg1"/>
                </a:solidFill>
                <a:latin typeface="Calibri" pitchFamily="34" charset="0"/>
              </a:rPr>
              <a:t>© 2015 Ipsos.  All rights reserved. Contains Ipsos' Confidential and Proprietary information and may not be disclosed or reproduced without the prior written consent of Ipsos.</a:t>
            </a:r>
            <a:endParaRPr lang="en-GB" sz="1088" dirty="0">
              <a:solidFill>
                <a:schemeClr val="bg1"/>
              </a:solidFill>
            </a:endParaRPr>
          </a:p>
        </p:txBody>
      </p:sp>
      <p:sp>
        <p:nvSpPr>
          <p:cNvPr id="14" name="TextBox 13"/>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363" y="6021448"/>
            <a:ext cx="3220607" cy="607615"/>
          </a:xfrm>
          <a:prstGeom prst="rect">
            <a:avLst/>
          </a:prstGeom>
        </p:spPr>
      </p:pic>
    </p:spTree>
    <p:extLst>
      <p:ext uri="{BB962C8B-B14F-4D97-AF65-F5344CB8AC3E}">
        <p14:creationId xmlns:p14="http://schemas.microsoft.com/office/powerpoint/2010/main" val="229980408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Colour fill - Title, Full Page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039" y="677822"/>
            <a:ext cx="3407455" cy="542823"/>
          </a:xfrm>
          <a:solidFill>
            <a:schemeClr val="accent3"/>
          </a:solidFill>
        </p:spPr>
        <p:txBody>
          <a:bodyPr/>
          <a:lstStyle>
            <a:lvl1pPr algn="l">
              <a:defRPr/>
            </a:lvl1pPr>
          </a:lstStyle>
          <a:p>
            <a:r>
              <a:rPr lang="en-US" dirty="0"/>
              <a:t>Click to edit title</a:t>
            </a:r>
            <a:endParaRPr lang="en-GB" dirty="0"/>
          </a:p>
        </p:txBody>
      </p:sp>
      <p:sp>
        <p:nvSpPr>
          <p:cNvPr id="3" name="Content Placeholder 2"/>
          <p:cNvSpPr>
            <a:spLocks noGrp="1"/>
          </p:cNvSpPr>
          <p:nvPr>
            <p:ph idx="1" hasCustomPrompt="1"/>
          </p:nvPr>
        </p:nvSpPr>
        <p:spPr bwMode="black">
          <a:xfrm>
            <a:off x="514035" y="1578089"/>
            <a:ext cx="11163933" cy="4283540"/>
          </a:xfrm>
        </p:spPr>
        <p:txBody>
          <a:bodyPr/>
          <a:lstStyle>
            <a:lvl1pPr>
              <a:lnSpc>
                <a:spcPct val="110000"/>
              </a:lnSpc>
              <a:spcBef>
                <a:spcPts val="800"/>
              </a:spcBef>
              <a:buClr>
                <a:schemeClr val="bg1"/>
              </a:buClr>
              <a:defRPr>
                <a:solidFill>
                  <a:schemeClr val="bg1"/>
                </a:solidFill>
              </a:defRPr>
            </a:lvl1pPr>
            <a:lvl2pPr>
              <a:lnSpc>
                <a:spcPct val="110000"/>
              </a:lnSpc>
              <a:spcBef>
                <a:spcPts val="800"/>
              </a:spcBef>
              <a:buClr>
                <a:schemeClr val="bg1"/>
              </a:buClr>
              <a:defRPr>
                <a:solidFill>
                  <a:schemeClr val="bg1"/>
                </a:solidFill>
              </a:defRPr>
            </a:lvl2pPr>
            <a:lvl3pPr>
              <a:lnSpc>
                <a:spcPct val="110000"/>
              </a:lnSpc>
              <a:spcBef>
                <a:spcPts val="800"/>
              </a:spcBef>
              <a:buClr>
                <a:schemeClr val="bg1"/>
              </a:buClr>
              <a:defRPr>
                <a:solidFill>
                  <a:schemeClr val="bg1"/>
                </a:solidFill>
              </a:defRPr>
            </a:lvl3pPr>
            <a:lvl4pPr>
              <a:lnSpc>
                <a:spcPct val="110000"/>
              </a:lnSpc>
              <a:spcBef>
                <a:spcPts val="800"/>
              </a:spcBef>
              <a:buClr>
                <a:schemeClr val="bg1"/>
              </a:buClr>
              <a:defRPr>
                <a:solidFill>
                  <a:schemeClr val="bg1"/>
                </a:solidFill>
              </a:defRPr>
            </a:lvl4pPr>
            <a:lvl5pPr>
              <a:lnSpc>
                <a:spcPct val="110000"/>
              </a:lnSpc>
              <a:spcBef>
                <a:spcPts val="800"/>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6"/>
          <p:cNvSpPr/>
          <p:nvPr userDrawn="1"/>
        </p:nvSpPr>
        <p:spPr bwMode="gray">
          <a:xfrm>
            <a:off x="0" y="5"/>
            <a:ext cx="12192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14" name="TextBox 13"/>
          <p:cNvSpPr txBox="1"/>
          <p:nvPr userDrawn="1"/>
        </p:nvSpPr>
        <p:spPr bwMode="gray">
          <a:xfrm>
            <a:off x="503636" y="6691734"/>
            <a:ext cx="5582136" cy="164143"/>
          </a:xfrm>
          <a:prstGeom prst="rect">
            <a:avLst/>
          </a:prstGeom>
          <a:noFill/>
        </p:spPr>
        <p:txBody>
          <a:bodyPr wrap="none" lIns="0" tIns="0" rIns="0" bIns="0" rtlCol="0" anchor="ctr">
            <a:noAutofit/>
          </a:bodyPr>
          <a:lstStyle/>
          <a:p>
            <a:r>
              <a:rPr lang="en-GB" sz="635" dirty="0">
                <a:solidFill>
                  <a:schemeClr val="tx1"/>
                </a:solidFill>
                <a:latin typeface="+mn-lt"/>
              </a:rPr>
              <a:t>Document Name Here  |  Month 2015</a:t>
            </a:r>
            <a:r>
              <a:rPr lang="en-GB" sz="635" baseline="0" dirty="0">
                <a:solidFill>
                  <a:schemeClr val="tx1"/>
                </a:solidFill>
                <a:latin typeface="+mn-lt"/>
              </a:rPr>
              <a:t> </a:t>
            </a:r>
            <a:r>
              <a:rPr lang="en-GB" sz="635" dirty="0">
                <a:solidFill>
                  <a:schemeClr val="tx1"/>
                </a:solidFill>
                <a:latin typeface="+mn-lt"/>
              </a:rPr>
              <a:t>|  Version 1  |  Public  |  Internal Use Only  |  Confidential  |  Strictly  Confidential (DELETE CLASSIFICATION)</a:t>
            </a:r>
          </a:p>
        </p:txBody>
      </p:sp>
      <p:sp>
        <p:nvSpPr>
          <p:cNvPr id="12" name="TextBox 11"/>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363" y="6279386"/>
            <a:ext cx="1853429" cy="349677"/>
          </a:xfrm>
          <a:prstGeom prst="rect">
            <a:avLst/>
          </a:prstGeom>
        </p:spPr>
      </p:pic>
    </p:spTree>
    <p:extLst>
      <p:ext uri="{BB962C8B-B14F-4D97-AF65-F5344CB8AC3E}">
        <p14:creationId xmlns:p14="http://schemas.microsoft.com/office/powerpoint/2010/main" val="3497044849"/>
      </p:ext>
    </p:extLst>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lour fill - Title+Sub, Full Page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039" y="669430"/>
            <a:ext cx="3407455" cy="542823"/>
          </a:xfrm>
          <a:solidFill>
            <a:schemeClr val="accent3"/>
          </a:solidFill>
        </p:spPr>
        <p:txBody>
          <a:bodyPr/>
          <a:lstStyle>
            <a:lvl1pPr algn="l">
              <a:defRPr>
                <a:latin typeface="+mj-lt"/>
              </a:defRPr>
            </a:lvl1pPr>
          </a:lstStyle>
          <a:p>
            <a:r>
              <a:rPr lang="en-US" dirty="0"/>
              <a:t>Click to edit title</a:t>
            </a:r>
            <a:endParaRPr lang="en-GB" dirty="0"/>
          </a:p>
        </p:txBody>
      </p:sp>
      <p:sp>
        <p:nvSpPr>
          <p:cNvPr id="3" name="Content Placeholder 2"/>
          <p:cNvSpPr>
            <a:spLocks noGrp="1"/>
          </p:cNvSpPr>
          <p:nvPr>
            <p:ph idx="1" hasCustomPrompt="1"/>
          </p:nvPr>
        </p:nvSpPr>
        <p:spPr bwMode="black">
          <a:xfrm>
            <a:off x="514035" y="1926856"/>
            <a:ext cx="11163933" cy="4097471"/>
          </a:xfrm>
        </p:spPr>
        <p:txBody>
          <a:bodyPr/>
          <a:lstStyle>
            <a:lvl1pPr>
              <a:lnSpc>
                <a:spcPct val="110000"/>
              </a:lnSpc>
              <a:spcBef>
                <a:spcPts val="800"/>
              </a:spcBef>
              <a:buClr>
                <a:schemeClr val="bg1"/>
              </a:buClr>
              <a:defRPr>
                <a:solidFill>
                  <a:schemeClr val="bg1"/>
                </a:solidFill>
              </a:defRPr>
            </a:lvl1pPr>
            <a:lvl2pPr>
              <a:lnSpc>
                <a:spcPct val="110000"/>
              </a:lnSpc>
              <a:spcBef>
                <a:spcPts val="800"/>
              </a:spcBef>
              <a:buClr>
                <a:schemeClr val="bg1"/>
              </a:buClr>
              <a:defRPr>
                <a:solidFill>
                  <a:schemeClr val="bg1"/>
                </a:solidFill>
              </a:defRPr>
            </a:lvl2pPr>
            <a:lvl3pPr>
              <a:lnSpc>
                <a:spcPct val="110000"/>
              </a:lnSpc>
              <a:spcBef>
                <a:spcPts val="800"/>
              </a:spcBef>
              <a:buClr>
                <a:schemeClr val="bg1"/>
              </a:buClr>
              <a:defRPr>
                <a:solidFill>
                  <a:schemeClr val="bg1"/>
                </a:solidFill>
              </a:defRPr>
            </a:lvl3pPr>
            <a:lvl4pPr>
              <a:lnSpc>
                <a:spcPct val="110000"/>
              </a:lnSpc>
              <a:spcBef>
                <a:spcPts val="800"/>
              </a:spcBef>
              <a:buClr>
                <a:schemeClr val="bg1"/>
              </a:buClr>
              <a:defRPr>
                <a:solidFill>
                  <a:schemeClr val="bg1"/>
                </a:solidFill>
              </a:defRPr>
            </a:lvl4pPr>
            <a:lvl5pPr>
              <a:lnSpc>
                <a:spcPct val="110000"/>
              </a:lnSpc>
              <a:spcBef>
                <a:spcPts val="800"/>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6"/>
          <p:cNvSpPr/>
          <p:nvPr userDrawn="1"/>
        </p:nvSpPr>
        <p:spPr bwMode="gray">
          <a:xfrm>
            <a:off x="0" y="5"/>
            <a:ext cx="12192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19" name="Text Placeholder 5"/>
          <p:cNvSpPr>
            <a:spLocks noGrp="1"/>
          </p:cNvSpPr>
          <p:nvPr>
            <p:ph type="body" sz="quarter" idx="14" hasCustomPrompt="1"/>
          </p:nvPr>
        </p:nvSpPr>
        <p:spPr bwMode="gray">
          <a:xfrm>
            <a:off x="506890" y="1314891"/>
            <a:ext cx="2308884" cy="368562"/>
          </a:xfrm>
          <a:solidFill>
            <a:schemeClr val="tx2"/>
          </a:solidFill>
        </p:spPr>
        <p:txBody>
          <a:bodyPr vert="horz" wrap="none" lIns="72000" tIns="0" rIns="72000" bIns="0" rtlCol="0" anchor="ctr">
            <a:spAutoFit/>
          </a:bodyPr>
          <a:lstStyle>
            <a:lvl1pPr>
              <a:buFontTx/>
              <a:buNone/>
              <a:defRPr lang="en-US" sz="2177" b="1" dirty="0" smtClean="0">
                <a:solidFill>
                  <a:schemeClr val="bg1"/>
                </a:solidFill>
              </a:defRPr>
            </a:lvl1pPr>
          </a:lstStyle>
          <a:p>
            <a:pPr marL="0" lvl="0" indent="0" defTabSz="829361">
              <a:spcBef>
                <a:spcPts val="272"/>
              </a:spcBef>
              <a:spcAft>
                <a:spcPts val="272"/>
              </a:spcAft>
              <a:buFontTx/>
              <a:buNone/>
            </a:pPr>
            <a:r>
              <a:rPr lang="en-US" dirty="0"/>
              <a:t>Click to edit text</a:t>
            </a:r>
          </a:p>
        </p:txBody>
      </p:sp>
      <p:sp>
        <p:nvSpPr>
          <p:cNvPr id="15" name="TextBox 14"/>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sp>
        <p:nvSpPr>
          <p:cNvPr id="16" name="TextBox 15"/>
          <p:cNvSpPr txBox="1"/>
          <p:nvPr userDrawn="1"/>
        </p:nvSpPr>
        <p:spPr bwMode="gray">
          <a:xfrm>
            <a:off x="503636" y="6691734"/>
            <a:ext cx="5582136" cy="164143"/>
          </a:xfrm>
          <a:prstGeom prst="rect">
            <a:avLst/>
          </a:prstGeom>
          <a:noFill/>
        </p:spPr>
        <p:txBody>
          <a:bodyPr wrap="none" lIns="0" tIns="0" rIns="0" bIns="0" rtlCol="0" anchor="ctr">
            <a:noAutofit/>
          </a:bodyPr>
          <a:lstStyle/>
          <a:p>
            <a:r>
              <a:rPr lang="en-GB" sz="635" dirty="0">
                <a:solidFill>
                  <a:schemeClr val="tx1"/>
                </a:solidFill>
                <a:latin typeface="+mn-lt"/>
              </a:rPr>
              <a:t>Document Name Here  |  Month 2015</a:t>
            </a:r>
            <a:r>
              <a:rPr lang="en-GB" sz="635" baseline="0" dirty="0">
                <a:solidFill>
                  <a:schemeClr val="tx1"/>
                </a:solidFill>
                <a:latin typeface="+mn-lt"/>
              </a:rPr>
              <a:t> </a:t>
            </a:r>
            <a:r>
              <a:rPr lang="en-GB" sz="635" dirty="0">
                <a:solidFill>
                  <a:schemeClr val="tx1"/>
                </a:solidFill>
                <a:latin typeface="+mn-lt"/>
              </a:rPr>
              <a:t>|  Version 1  |  Public  |  Internal Use Only  |  Confidential  |  Strictly  Confidential (DELETE CLASSIFICATION)</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363" y="6279386"/>
            <a:ext cx="1853429" cy="349677"/>
          </a:xfrm>
          <a:prstGeom prst="rect">
            <a:avLst/>
          </a:prstGeom>
        </p:spPr>
      </p:pic>
    </p:spTree>
    <p:extLst>
      <p:ext uri="{BB962C8B-B14F-4D97-AF65-F5344CB8AC3E}">
        <p14:creationId xmlns:p14="http://schemas.microsoft.com/office/powerpoint/2010/main" val="3917769972"/>
      </p:ext>
    </p:extLst>
  </p:cSld>
  <p:clrMapOvr>
    <a:masterClrMapping/>
  </p:clrMapOvr>
  <p:transition>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039" y="685953"/>
            <a:ext cx="3407455" cy="542823"/>
          </a:xfrm>
          <a:solidFill>
            <a:schemeClr val="accent3"/>
          </a:solidFill>
        </p:spPr>
        <p:txBody>
          <a:bodyPr/>
          <a:lstStyle>
            <a:lvl1pPr algn="l">
              <a:defRPr/>
            </a:lvl1pPr>
          </a:lstStyle>
          <a:p>
            <a:r>
              <a:rPr lang="en-US" dirty="0"/>
              <a:t>Click to edit title</a:t>
            </a:r>
            <a:endParaRPr lang="en-GB" dirty="0"/>
          </a:p>
        </p:txBody>
      </p:sp>
      <p:sp>
        <p:nvSpPr>
          <p:cNvPr id="8" name="Content Placeholder 7"/>
          <p:cNvSpPr>
            <a:spLocks noGrp="1"/>
          </p:cNvSpPr>
          <p:nvPr>
            <p:ph sz="quarter" idx="10" hasCustomPrompt="1"/>
          </p:nvPr>
        </p:nvSpPr>
        <p:spPr>
          <a:xfrm>
            <a:off x="514034" y="1577260"/>
            <a:ext cx="11163933" cy="444706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75316598"/>
      </p:ext>
    </p:extLst>
  </p:cSld>
  <p:clrMapOvr>
    <a:masterClrMapping/>
  </p:clrMapOvr>
  <p:transition>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Full Page Content,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039" y="685953"/>
            <a:ext cx="3407455" cy="542823"/>
          </a:xfrm>
          <a:solidFill>
            <a:schemeClr val="accent3"/>
          </a:solidFill>
        </p:spPr>
        <p:txBody>
          <a:bodyPr/>
          <a:lstStyle>
            <a:lvl1pPr algn="l">
              <a:defRPr/>
            </a:lvl1pPr>
          </a:lstStyle>
          <a:p>
            <a:r>
              <a:rPr lang="en-US" dirty="0"/>
              <a:t>Click to edit title</a:t>
            </a:r>
            <a:endParaRPr lang="en-GB" dirty="0"/>
          </a:p>
        </p:txBody>
      </p:sp>
      <p:sp>
        <p:nvSpPr>
          <p:cNvPr id="6" name="Content Placeholder 5"/>
          <p:cNvSpPr>
            <a:spLocks noGrp="1"/>
          </p:cNvSpPr>
          <p:nvPr>
            <p:ph sz="quarter" idx="12" hasCustomPrompt="1"/>
          </p:nvPr>
        </p:nvSpPr>
        <p:spPr>
          <a:xfrm>
            <a:off x="517149" y="1579294"/>
            <a:ext cx="11163933" cy="428233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3" hasCustomPrompt="1"/>
          </p:nvPr>
        </p:nvSpPr>
        <p:spPr>
          <a:xfrm>
            <a:off x="8230250" y="6024327"/>
            <a:ext cx="3483634" cy="163258"/>
          </a:xfrm>
          <a:noFill/>
        </p:spPr>
        <p:txBody>
          <a:bodyPr lIns="0" tIns="0" rIns="0" bIns="0" anchor="ctr">
            <a:noAutofit/>
          </a:bodyPr>
          <a:lstStyle>
            <a:lvl1pPr marL="0" indent="0" algn="r">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14038" y="6024327"/>
            <a:ext cx="7307222" cy="163258"/>
          </a:xfrm>
          <a:noFill/>
        </p:spPr>
        <p:txBody>
          <a:bodyPr lIns="0" tIns="0" rIns="0" bIns="0" anchor="ctr">
            <a:noAutofit/>
          </a:bodyPr>
          <a:lstStyle>
            <a:lvl1pPr marL="0" indent="0" algn="l">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base</a:t>
            </a:r>
          </a:p>
        </p:txBody>
      </p:sp>
    </p:spTree>
    <p:extLst>
      <p:ext uri="{BB962C8B-B14F-4D97-AF65-F5344CB8AC3E}">
        <p14:creationId xmlns:p14="http://schemas.microsoft.com/office/powerpoint/2010/main" val="158006126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039" y="840829"/>
            <a:ext cx="3407455" cy="542823"/>
          </a:xfrm>
          <a:solidFill>
            <a:schemeClr val="accent3"/>
          </a:solidFill>
        </p:spPr>
        <p:txBody>
          <a:bodyPr/>
          <a:lstStyle>
            <a:lvl1pPr algn="l">
              <a:defRPr>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14034" y="2027854"/>
            <a:ext cx="11163933" cy="383377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06890" y="1462556"/>
            <a:ext cx="2308884" cy="368562"/>
          </a:xfrm>
          <a:solidFill>
            <a:schemeClr val="tx2"/>
          </a:solidFill>
        </p:spPr>
        <p:txBody>
          <a:bodyPr vert="horz" wrap="none" lIns="72000" tIns="0" rIns="72000" bIns="0" rtlCol="0" anchor="ctr">
            <a:spAutoFit/>
          </a:bodyPr>
          <a:lstStyle>
            <a:lvl1pPr>
              <a:buFontTx/>
              <a:buNone/>
              <a:defRPr lang="en-US" sz="2177" b="1" dirty="0" smtClean="0">
                <a:solidFill>
                  <a:schemeClr val="bg1"/>
                </a:solidFill>
              </a:defRPr>
            </a:lvl1pPr>
          </a:lstStyle>
          <a:p>
            <a:pPr marL="0" lvl="0" indent="0" defTabSz="829361">
              <a:spcBef>
                <a:spcPts val="272"/>
              </a:spcBef>
              <a:spcAft>
                <a:spcPts val="272"/>
              </a:spcAft>
              <a:buFontTx/>
              <a:buNone/>
            </a:pPr>
            <a:r>
              <a:rPr lang="en-US" dirty="0"/>
              <a:t>Click to edit text</a:t>
            </a:r>
          </a:p>
        </p:txBody>
      </p:sp>
    </p:spTree>
    <p:extLst>
      <p:ext uri="{BB962C8B-B14F-4D97-AF65-F5344CB8AC3E}">
        <p14:creationId xmlns:p14="http://schemas.microsoft.com/office/powerpoint/2010/main" val="77487995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Full, Base, Source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039" y="834918"/>
            <a:ext cx="3407455" cy="542823"/>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3" hasCustomPrompt="1"/>
          </p:nvPr>
        </p:nvSpPr>
        <p:spPr>
          <a:xfrm>
            <a:off x="505450" y="1998597"/>
            <a:ext cx="11163933" cy="386303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8230250" y="6024327"/>
            <a:ext cx="3483634" cy="163258"/>
          </a:xfrm>
          <a:noFill/>
        </p:spPr>
        <p:txBody>
          <a:bodyPr lIns="0" tIns="0" rIns="0" bIns="0" anchor="ctr">
            <a:noAutofit/>
          </a:bodyPr>
          <a:lstStyle>
            <a:lvl1pPr marL="0" indent="0" algn="r">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14038" y="6024327"/>
            <a:ext cx="7307222" cy="163258"/>
          </a:xfrm>
          <a:noFill/>
        </p:spPr>
        <p:txBody>
          <a:bodyPr lIns="0" tIns="0" rIns="0" bIns="0" anchor="ctr">
            <a:noAutofit/>
          </a:bodyPr>
          <a:lstStyle>
            <a:lvl1pPr marL="0" indent="0" algn="l">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base</a:t>
            </a:r>
          </a:p>
        </p:txBody>
      </p:sp>
      <p:sp>
        <p:nvSpPr>
          <p:cNvPr id="10" name="Text Placeholder 5"/>
          <p:cNvSpPr>
            <a:spLocks noGrp="1"/>
          </p:cNvSpPr>
          <p:nvPr>
            <p:ph type="body" sz="quarter" idx="14" hasCustomPrompt="1"/>
          </p:nvPr>
        </p:nvSpPr>
        <p:spPr bwMode="gray">
          <a:xfrm>
            <a:off x="506890" y="1462556"/>
            <a:ext cx="2308884" cy="368562"/>
          </a:xfrm>
          <a:solidFill>
            <a:schemeClr val="tx2"/>
          </a:solidFill>
        </p:spPr>
        <p:txBody>
          <a:bodyPr vert="horz" wrap="none" lIns="72000" tIns="0" rIns="72000" bIns="0" rtlCol="0" anchor="ctr">
            <a:spAutoFit/>
          </a:bodyPr>
          <a:lstStyle>
            <a:lvl1pPr>
              <a:buFontTx/>
              <a:buNone/>
              <a:defRPr lang="en-US" sz="2177" b="1" dirty="0" smtClean="0">
                <a:solidFill>
                  <a:schemeClr val="bg1"/>
                </a:solidFill>
              </a:defRPr>
            </a:lvl1pPr>
          </a:lstStyle>
          <a:p>
            <a:pPr marL="0" lvl="0" indent="0" defTabSz="829361">
              <a:spcBef>
                <a:spcPts val="272"/>
              </a:spcBef>
              <a:spcAft>
                <a:spcPts val="272"/>
              </a:spcAft>
              <a:buFontTx/>
              <a:buNone/>
            </a:pPr>
            <a:r>
              <a:rPr lang="en-US" dirty="0"/>
              <a:t>Click to edit text</a:t>
            </a:r>
          </a:p>
        </p:txBody>
      </p:sp>
    </p:spTree>
    <p:extLst>
      <p:ext uri="{BB962C8B-B14F-4D97-AF65-F5344CB8AC3E}">
        <p14:creationId xmlns:p14="http://schemas.microsoft.com/office/powerpoint/2010/main" val="397892289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 Long title &amp; Question, content">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4371094" y="1985429"/>
            <a:ext cx="7306873" cy="3876197"/>
          </a:xfrm>
        </p:spPr>
        <p:txBody>
          <a:bodyPr lIns="0" tIns="0" rIns="0" bIns="0">
            <a:noAutofit/>
          </a:bodyPr>
          <a:lstStyle>
            <a:lvl1pPr>
              <a:defRPr sz="2540"/>
            </a:lvl1pPr>
            <a:lvl2pPr>
              <a:defRPr sz="2177"/>
            </a:lvl2pPr>
            <a:lvl3pPr>
              <a:defRPr sz="1905"/>
            </a:lvl3pPr>
            <a:lvl4pPr>
              <a:defRPr sz="1723"/>
            </a:lvl4pPr>
            <a:lvl5pPr>
              <a:defRPr sz="1723"/>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p:cNvSpPr>
            <a:spLocks noGrp="1"/>
          </p:cNvSpPr>
          <p:nvPr>
            <p:ph sz="quarter" idx="13" hasCustomPrompt="1"/>
          </p:nvPr>
        </p:nvSpPr>
        <p:spPr>
          <a:xfrm>
            <a:off x="514034" y="2368503"/>
            <a:ext cx="3448005" cy="3493123"/>
          </a:xfrm>
        </p:spPr>
        <p:txBody>
          <a:bodyPr lIns="0" tIns="0" rIns="0" bIns="0">
            <a:noAutofit/>
          </a:bodyPr>
          <a:lstStyle>
            <a:lvl1pPr marL="0" indent="0" algn="l">
              <a:buNone/>
              <a:defRPr sz="1905" b="1"/>
            </a:lvl1pPr>
          </a:lstStyle>
          <a:p>
            <a:pPr lvl="0"/>
            <a:r>
              <a:rPr lang="en-US" dirty="0"/>
              <a:t>Question text here</a:t>
            </a:r>
          </a:p>
        </p:txBody>
      </p:sp>
      <p:sp>
        <p:nvSpPr>
          <p:cNvPr id="4" name="Text Placeholder 3"/>
          <p:cNvSpPr>
            <a:spLocks noGrp="1"/>
          </p:cNvSpPr>
          <p:nvPr>
            <p:ph type="body" sz="quarter" idx="16" hasCustomPrompt="1"/>
          </p:nvPr>
        </p:nvSpPr>
        <p:spPr>
          <a:xfrm>
            <a:off x="499140" y="1985433"/>
            <a:ext cx="670902" cy="326518"/>
          </a:xfrm>
          <a:solidFill>
            <a:schemeClr val="accent3"/>
          </a:solidFill>
        </p:spPr>
        <p:txBody>
          <a:bodyPr lIns="36000" tIns="0" rIns="36000" bIns="0">
            <a:noAutofit/>
          </a:bodyPr>
          <a:lstStyle>
            <a:lvl1pPr marL="0" indent="0" algn="l">
              <a:buNone/>
              <a:defRPr sz="2177" b="1">
                <a:solidFill>
                  <a:schemeClr val="bg1"/>
                </a:solidFill>
              </a:defRPr>
            </a:lvl1pPr>
          </a:lstStyle>
          <a:p>
            <a:pPr lvl="0"/>
            <a:r>
              <a:rPr lang="en-US" dirty="0"/>
              <a:t>##</a:t>
            </a:r>
            <a:endParaRPr lang="en-GB" dirty="0"/>
          </a:p>
        </p:txBody>
      </p:sp>
      <p:sp>
        <p:nvSpPr>
          <p:cNvPr id="18" name="Title 17"/>
          <p:cNvSpPr>
            <a:spLocks noGrp="1"/>
          </p:cNvSpPr>
          <p:nvPr>
            <p:ph type="title" hasCustomPrompt="1"/>
          </p:nvPr>
        </p:nvSpPr>
        <p:spPr>
          <a:xfrm>
            <a:off x="507691" y="620645"/>
            <a:ext cx="11238268" cy="1175592"/>
          </a:xfrm>
          <a:noFill/>
        </p:spPr>
        <p:txBody>
          <a:bodyPr wrap="square" lIns="0" tIns="0" rIns="0" bIns="0" anchor="t">
            <a:noAutofit/>
          </a:bodyPr>
          <a:lstStyle>
            <a:lvl1pPr marL="0" algn="l" defTabSz="953984" rtl="0" eaLnBrk="1" latinLnBrk="0" hangingPunct="1">
              <a:lnSpc>
                <a:spcPct val="120000"/>
              </a:lnSpc>
              <a:spcAft>
                <a:spcPts val="1044"/>
              </a:spcAft>
              <a:defRPr lang="en-GB" sz="2540" b="1" kern="1200" baseline="0" dirty="0">
                <a:solidFill>
                  <a:srgbClr val="FFFFFF"/>
                </a:solidFill>
                <a:highlight>
                  <a:srgbClr val="808080"/>
                </a:highlight>
                <a:latin typeface="+mn-lt"/>
                <a:ea typeface="Calibri"/>
                <a:cs typeface="Times New Roman"/>
              </a:defRPr>
            </a:lvl1pPr>
          </a:lstStyle>
          <a:p>
            <a:r>
              <a:rPr lang="en-US" dirty="0"/>
              <a:t>Long titles Click to edit Master title allows for 3 lines</a:t>
            </a:r>
            <a:br>
              <a:rPr lang="en-US" dirty="0"/>
            </a:br>
            <a:endParaRPr lang="en-GB" dirty="0"/>
          </a:p>
        </p:txBody>
      </p:sp>
      <p:sp>
        <p:nvSpPr>
          <p:cNvPr id="8" name="Text Placeholder 3"/>
          <p:cNvSpPr>
            <a:spLocks noGrp="1"/>
          </p:cNvSpPr>
          <p:nvPr>
            <p:ph type="body" sz="quarter" idx="17" hasCustomPrompt="1"/>
          </p:nvPr>
        </p:nvSpPr>
        <p:spPr>
          <a:xfrm>
            <a:off x="8230250" y="6024327"/>
            <a:ext cx="3483634" cy="163258"/>
          </a:xfrm>
          <a:noFill/>
        </p:spPr>
        <p:txBody>
          <a:bodyPr lIns="0" tIns="0" rIns="0" bIns="0" anchor="ctr">
            <a:noAutofit/>
          </a:bodyPr>
          <a:lstStyle>
            <a:lvl1pPr marL="0" indent="0" algn="r">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source</a:t>
            </a:r>
          </a:p>
        </p:txBody>
      </p:sp>
      <p:sp>
        <p:nvSpPr>
          <p:cNvPr id="9" name="Text Placeholder 3"/>
          <p:cNvSpPr>
            <a:spLocks noGrp="1"/>
          </p:cNvSpPr>
          <p:nvPr>
            <p:ph type="body" sz="quarter" idx="14" hasCustomPrompt="1"/>
          </p:nvPr>
        </p:nvSpPr>
        <p:spPr>
          <a:xfrm>
            <a:off x="514038" y="6024327"/>
            <a:ext cx="7307222" cy="163258"/>
          </a:xfrm>
          <a:noFill/>
        </p:spPr>
        <p:txBody>
          <a:bodyPr lIns="0" tIns="0" rIns="0" bIns="0" anchor="ctr">
            <a:noAutofit/>
          </a:bodyPr>
          <a:lstStyle>
            <a:lvl1pPr marL="0" indent="0" algn="l">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base</a:t>
            </a:r>
          </a:p>
        </p:txBody>
      </p:sp>
    </p:spTree>
    <p:extLst>
      <p:ext uri="{BB962C8B-B14F-4D97-AF65-F5344CB8AC3E}">
        <p14:creationId xmlns:p14="http://schemas.microsoft.com/office/powerpoint/2010/main" val="243759821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039" y="845504"/>
            <a:ext cx="3407455" cy="542823"/>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14033" y="1577263"/>
            <a:ext cx="7306875" cy="444707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hasCustomPrompt="1"/>
          </p:nvPr>
        </p:nvSpPr>
        <p:spPr>
          <a:xfrm>
            <a:off x="8229963" y="1577263"/>
            <a:ext cx="3448004" cy="444707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296974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039" y="845504"/>
            <a:ext cx="3407455" cy="542823"/>
          </a:xfrm>
          <a:solidFill>
            <a:schemeClr val="accent3"/>
          </a:solidFill>
        </p:spPr>
        <p:txBody>
          <a:bodyPr/>
          <a:lstStyle>
            <a:lvl1pPr algn="l">
              <a:defRPr b="1"/>
            </a:lvl1pPr>
          </a:lstStyle>
          <a:p>
            <a:r>
              <a:rPr lang="en-US" dirty="0"/>
              <a:t>Click to edit title</a:t>
            </a:r>
            <a:endParaRPr lang="en-GB" dirty="0"/>
          </a:p>
        </p:txBody>
      </p:sp>
      <p:sp>
        <p:nvSpPr>
          <p:cNvPr id="8" name="Content Placeholder 7"/>
          <p:cNvSpPr>
            <a:spLocks noGrp="1"/>
          </p:cNvSpPr>
          <p:nvPr>
            <p:ph sz="quarter" idx="13" hasCustomPrompt="1"/>
          </p:nvPr>
        </p:nvSpPr>
        <p:spPr>
          <a:xfrm>
            <a:off x="514033" y="1577257"/>
            <a:ext cx="7306875" cy="4284369"/>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8229963" y="1577257"/>
            <a:ext cx="3448004" cy="4284369"/>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8230250" y="6024327"/>
            <a:ext cx="3483634" cy="163258"/>
          </a:xfrm>
          <a:noFill/>
        </p:spPr>
        <p:txBody>
          <a:bodyPr lIns="0" tIns="0" rIns="0" bIns="0" anchor="ctr">
            <a:noAutofit/>
          </a:bodyPr>
          <a:lstStyle>
            <a:lvl1pPr marL="0" indent="0" algn="r">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14038" y="6024327"/>
            <a:ext cx="7307222" cy="163258"/>
          </a:xfrm>
          <a:noFill/>
        </p:spPr>
        <p:txBody>
          <a:bodyPr lIns="0" tIns="0" rIns="0" bIns="0" anchor="ctr">
            <a:noAutofit/>
          </a:bodyPr>
          <a:lstStyle>
            <a:lvl1pPr marL="0" indent="0" algn="l">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base</a:t>
            </a:r>
          </a:p>
        </p:txBody>
      </p:sp>
    </p:spTree>
    <p:extLst>
      <p:ext uri="{BB962C8B-B14F-4D97-AF65-F5344CB8AC3E}">
        <p14:creationId xmlns:p14="http://schemas.microsoft.com/office/powerpoint/2010/main" val="34971513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6898" y="840526"/>
            <a:ext cx="3407455" cy="542823"/>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2" hasCustomPrompt="1"/>
          </p:nvPr>
        </p:nvSpPr>
        <p:spPr>
          <a:xfrm>
            <a:off x="514033" y="2084857"/>
            <a:ext cx="7306875" cy="3939476"/>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8229963" y="2084857"/>
            <a:ext cx="3448004" cy="3939476"/>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06890" y="1507387"/>
            <a:ext cx="2308884" cy="368562"/>
          </a:xfrm>
          <a:solidFill>
            <a:schemeClr val="tx2"/>
          </a:solidFill>
        </p:spPr>
        <p:txBody>
          <a:bodyPr vert="horz" wrap="none" lIns="72000" tIns="0" rIns="72000" bIns="0" rtlCol="0" anchor="ctr">
            <a:spAutoFit/>
          </a:bodyPr>
          <a:lstStyle>
            <a:lvl1pPr>
              <a:buFontTx/>
              <a:buNone/>
              <a:defRPr lang="en-US" sz="2177" b="1" dirty="0" smtClean="0">
                <a:solidFill>
                  <a:schemeClr val="bg1"/>
                </a:solidFill>
              </a:defRPr>
            </a:lvl1pPr>
          </a:lstStyle>
          <a:p>
            <a:pPr marL="0" lvl="0" indent="0" defTabSz="829361">
              <a:spcBef>
                <a:spcPts val="272"/>
              </a:spcBef>
              <a:spcAft>
                <a:spcPts val="272"/>
              </a:spcAft>
              <a:buFontTx/>
              <a:buNone/>
            </a:pPr>
            <a:r>
              <a:rPr lang="en-US" dirty="0"/>
              <a:t>Click to edit text</a:t>
            </a:r>
          </a:p>
        </p:txBody>
      </p:sp>
    </p:spTree>
    <p:extLst>
      <p:ext uri="{BB962C8B-B14F-4D97-AF65-F5344CB8AC3E}">
        <p14:creationId xmlns:p14="http://schemas.microsoft.com/office/powerpoint/2010/main" val="196388887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Colour">
    <p:bg>
      <p:bgPr>
        <a:solidFill>
          <a:schemeClr val="bg2"/>
        </a:solidFill>
        <a:effectLst/>
      </p:bgPr>
    </p:bg>
    <p:spTree>
      <p:nvGrpSpPr>
        <p:cNvPr id="1" name=""/>
        <p:cNvGrpSpPr/>
        <p:nvPr/>
      </p:nvGrpSpPr>
      <p:grpSpPr>
        <a:xfrm>
          <a:off x="0" y="0"/>
          <a:ext cx="0" cy="0"/>
          <a:chOff x="0" y="0"/>
          <a:chExt cx="0" cy="0"/>
        </a:xfrm>
      </p:grpSpPr>
      <p:sp>
        <p:nvSpPr>
          <p:cNvPr id="11" name="Rectangle 6"/>
          <p:cNvSpPr/>
          <p:nvPr userDrawn="1"/>
        </p:nvSpPr>
        <p:spPr bwMode="gray">
          <a:xfrm>
            <a:off x="0" y="5"/>
            <a:ext cx="12192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3" name="Subtitle 2"/>
          <p:cNvSpPr>
            <a:spLocks noGrp="1"/>
          </p:cNvSpPr>
          <p:nvPr>
            <p:ph type="subTitle" idx="1" hasCustomPrompt="1"/>
          </p:nvPr>
        </p:nvSpPr>
        <p:spPr bwMode="gray">
          <a:xfrm>
            <a:off x="509013" y="3512678"/>
            <a:ext cx="3231849" cy="471314"/>
          </a:xfrm>
          <a:solidFill>
            <a:schemeClr val="accent2"/>
          </a:solidFill>
        </p:spPr>
        <p:txBody>
          <a:bodyPr wrap="none" lIns="82819" tIns="41410" rIns="82819" bIns="41410" rtlCol="0" anchor="t">
            <a:spAutoFit/>
          </a:bodyPr>
          <a:lstStyle>
            <a:lvl1pPr marL="0" indent="0">
              <a:lnSpc>
                <a:spcPts val="3048"/>
              </a:lnSpc>
              <a:spcAft>
                <a:spcPts val="0"/>
              </a:spcAft>
              <a:buNone/>
              <a:defRPr lang="en-GB" sz="2540" b="1" dirty="0" smtClean="0">
                <a:solidFill>
                  <a:schemeClr val="bg1"/>
                </a:solidFill>
                <a:latin typeface="+mj-lt"/>
              </a:defRPr>
            </a:lvl1pPr>
          </a:lstStyle>
          <a:p>
            <a:pPr lvl="0">
              <a:spcBef>
                <a:spcPct val="0"/>
              </a:spcBef>
            </a:pPr>
            <a:r>
              <a:rPr lang="en-US" dirty="0"/>
              <a:t>Click to edit subtitle</a:t>
            </a:r>
            <a:endParaRPr lang="en-GB" dirty="0"/>
          </a:p>
        </p:txBody>
      </p:sp>
      <p:sp>
        <p:nvSpPr>
          <p:cNvPr id="69" name="Text Placeholder 68"/>
          <p:cNvSpPr>
            <a:spLocks noGrp="1"/>
          </p:cNvSpPr>
          <p:nvPr>
            <p:ph type="body" sz="quarter" idx="10" hasCustomPrompt="1"/>
          </p:nvPr>
        </p:nvSpPr>
        <p:spPr bwMode="gray">
          <a:xfrm>
            <a:off x="504989" y="4140337"/>
            <a:ext cx="5582136" cy="1312376"/>
          </a:xfrm>
        </p:spPr>
        <p:txBody>
          <a:bodyPr wrap="square" lIns="0" tIns="41410" rIns="0" bIns="41410">
            <a:noAutofit/>
          </a:bodyPr>
          <a:lstStyle>
            <a:lvl1pPr marL="0" indent="0">
              <a:spcBef>
                <a:spcPts val="1252"/>
              </a:spcBef>
              <a:buNone/>
              <a:defRPr sz="1723">
                <a:solidFill>
                  <a:schemeClr val="bg1"/>
                </a:solidFill>
              </a:defRPr>
            </a:lvl1pPr>
            <a:lvl2pPr marL="476993" indent="0">
              <a:buNone/>
              <a:defRPr>
                <a:solidFill>
                  <a:schemeClr val="bg1"/>
                </a:solidFill>
              </a:defRPr>
            </a:lvl2pPr>
            <a:lvl3pPr marL="953984" indent="0">
              <a:buNone/>
              <a:defRPr>
                <a:solidFill>
                  <a:schemeClr val="bg1"/>
                </a:solidFill>
              </a:defRPr>
            </a:lvl3pPr>
            <a:lvl4pPr marL="1430978" indent="0">
              <a:buNone/>
              <a:defRPr>
                <a:solidFill>
                  <a:schemeClr val="bg1"/>
                </a:solidFill>
              </a:defRPr>
            </a:lvl4pPr>
            <a:lvl5pPr marL="1907971" indent="0">
              <a:buNone/>
              <a:defRPr>
                <a:solidFill>
                  <a:schemeClr val="bg1"/>
                </a:solidFill>
              </a:defRPr>
            </a:lvl5pPr>
          </a:lstStyle>
          <a:p>
            <a:pPr lvl="0"/>
            <a:r>
              <a:rPr lang="en-US" dirty="0"/>
              <a:t>Click to add text</a:t>
            </a:r>
            <a:endParaRPr lang="en-GB" dirty="0"/>
          </a:p>
        </p:txBody>
      </p:sp>
      <p:sp>
        <p:nvSpPr>
          <p:cNvPr id="10" name="Text Placeholder 5"/>
          <p:cNvSpPr>
            <a:spLocks noGrp="1"/>
          </p:cNvSpPr>
          <p:nvPr>
            <p:ph type="body" sz="quarter" idx="13" hasCustomPrompt="1"/>
          </p:nvPr>
        </p:nvSpPr>
        <p:spPr>
          <a:xfrm>
            <a:off x="509013" y="2279551"/>
            <a:ext cx="2668533" cy="711921"/>
          </a:xfrm>
          <a:solidFill>
            <a:schemeClr val="accent3"/>
          </a:solidFill>
        </p:spPr>
        <p:txBody>
          <a:bodyPr wrap="none" lIns="72000" tIns="18000" rIns="72000" bIns="18000" rtlCol="0" anchor="ctr">
            <a:spAutoFit/>
          </a:bodyPr>
          <a:lstStyle>
            <a:lvl1pPr marL="0" indent="0" algn="l">
              <a:buFontTx/>
              <a:buNone/>
              <a:defRPr lang="en-US" sz="3991"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2</a:t>
            </a:r>
          </a:p>
        </p:txBody>
      </p:sp>
      <p:sp>
        <p:nvSpPr>
          <p:cNvPr id="15" name="Text Placeholder 5"/>
          <p:cNvSpPr>
            <a:spLocks noGrp="1"/>
          </p:cNvSpPr>
          <p:nvPr>
            <p:ph type="body" sz="quarter" idx="16" hasCustomPrompt="1"/>
          </p:nvPr>
        </p:nvSpPr>
        <p:spPr>
          <a:xfrm>
            <a:off x="509013" y="1433813"/>
            <a:ext cx="2668533" cy="711921"/>
          </a:xfrm>
          <a:solidFill>
            <a:schemeClr val="accent3"/>
          </a:solidFill>
        </p:spPr>
        <p:txBody>
          <a:bodyPr wrap="none" lIns="72000" tIns="18000" rIns="72000" bIns="18000" rtlCol="0" anchor="ctr">
            <a:spAutoFit/>
          </a:bodyPr>
          <a:lstStyle>
            <a:lvl1pPr marL="0" indent="0" algn="l">
              <a:buFontTx/>
              <a:buNone/>
              <a:defRPr lang="en-US" sz="3991"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1</a:t>
            </a:r>
          </a:p>
        </p:txBody>
      </p:sp>
      <p:sp>
        <p:nvSpPr>
          <p:cNvPr id="16" name="TextBox 15"/>
          <p:cNvSpPr txBox="1"/>
          <p:nvPr userDrawn="1"/>
        </p:nvSpPr>
        <p:spPr>
          <a:xfrm>
            <a:off x="504989" y="5452712"/>
            <a:ext cx="5591011" cy="368306"/>
          </a:xfrm>
          <a:prstGeom prst="rect">
            <a:avLst/>
          </a:prstGeom>
          <a:noFill/>
        </p:spPr>
        <p:txBody>
          <a:bodyPr wrap="square" lIns="0" tIns="0" rIns="0" bIns="0" rtlCol="0">
            <a:spAutoFit/>
          </a:bodyPr>
          <a:lstStyle/>
          <a:p>
            <a:pPr lvl="0">
              <a:lnSpc>
                <a:spcPct val="110000"/>
              </a:lnSpc>
              <a:spcBef>
                <a:spcPts val="2177"/>
              </a:spcBef>
              <a:buClr>
                <a:schemeClr val="bg2"/>
              </a:buClr>
            </a:pPr>
            <a:r>
              <a:rPr lang="en-GB" sz="1088" dirty="0">
                <a:solidFill>
                  <a:schemeClr val="bg1"/>
                </a:solidFill>
                <a:latin typeface="Calibri" pitchFamily="34" charset="0"/>
              </a:rPr>
              <a:t>© 2017 Ipsos.  All rights reserved. Contains Ipsos' Confidential and Proprietary information and may not be disclosed or reproduced without the prior written consent of Ipsos.</a:t>
            </a:r>
            <a:endParaRPr lang="en-GB" sz="1088" dirty="0">
              <a:solidFill>
                <a:schemeClr val="bg1"/>
              </a:solidFill>
            </a:endParaRPr>
          </a:p>
        </p:txBody>
      </p:sp>
      <p:sp>
        <p:nvSpPr>
          <p:cNvPr id="13" name="TextBox 12"/>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sp>
        <p:nvSpPr>
          <p:cNvPr id="18" name="TextBox 17"/>
          <p:cNvSpPr txBox="1"/>
          <p:nvPr userDrawn="1"/>
        </p:nvSpPr>
        <p:spPr bwMode="gray">
          <a:xfrm>
            <a:off x="489573" y="6693863"/>
            <a:ext cx="4441446" cy="164143"/>
          </a:xfrm>
          <a:prstGeom prst="rect">
            <a:avLst/>
          </a:prstGeom>
          <a:noFill/>
        </p:spPr>
        <p:txBody>
          <a:bodyPr wrap="none" lIns="0" tIns="0" rIns="0" bIns="0" rtlCol="0" anchor="ctr">
            <a:noAutofit/>
          </a:bodyPr>
          <a:lstStyle/>
          <a:p>
            <a:r>
              <a:rPr lang="en-GB" sz="635" dirty="0">
                <a:solidFill>
                  <a:schemeClr val="tx1"/>
                </a:solidFill>
                <a:latin typeface="Segoe UI Light" panose="020B0502040204020203" pitchFamily="34" charset="0"/>
              </a:rPr>
              <a:t>Veracity Index 2017 | November 2017 | Version 1 |</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362" y="6012809"/>
            <a:ext cx="3266401" cy="616254"/>
          </a:xfrm>
          <a:prstGeom prst="rect">
            <a:avLst/>
          </a:prstGeom>
        </p:spPr>
      </p:pic>
    </p:spTree>
    <p:extLst>
      <p:ext uri="{BB962C8B-B14F-4D97-AF65-F5344CB8AC3E}">
        <p14:creationId xmlns:p14="http://schemas.microsoft.com/office/powerpoint/2010/main" val="250933014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039" y="836441"/>
            <a:ext cx="3407455" cy="542823"/>
          </a:xfrm>
          <a:solidFill>
            <a:schemeClr val="accent3"/>
          </a:solidFill>
        </p:spPr>
        <p:txBody>
          <a:bodyPr/>
          <a:lstStyle>
            <a:lvl1pPr algn="l">
              <a:defRPr b="1"/>
            </a:lvl1pPr>
          </a:lstStyle>
          <a:p>
            <a:r>
              <a:rPr lang="en-US" dirty="0"/>
              <a:t>Click to edit title</a:t>
            </a:r>
            <a:endParaRPr lang="en-GB" dirty="0"/>
          </a:p>
        </p:txBody>
      </p:sp>
      <p:sp>
        <p:nvSpPr>
          <p:cNvPr id="5" name="Content Placeholder 4"/>
          <p:cNvSpPr>
            <a:spLocks noGrp="1"/>
          </p:cNvSpPr>
          <p:nvPr>
            <p:ph sz="quarter" idx="14" hasCustomPrompt="1"/>
          </p:nvPr>
        </p:nvSpPr>
        <p:spPr>
          <a:xfrm>
            <a:off x="514033" y="2027854"/>
            <a:ext cx="7306875" cy="3833772"/>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8229963" y="2027854"/>
            <a:ext cx="3448004" cy="3833772"/>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06890" y="1507387"/>
            <a:ext cx="2308884" cy="368562"/>
          </a:xfrm>
          <a:solidFill>
            <a:schemeClr val="tx2"/>
          </a:solidFill>
        </p:spPr>
        <p:txBody>
          <a:bodyPr vert="horz" wrap="none" lIns="72000" tIns="0" rIns="72000" bIns="0" rtlCol="0" anchor="ctr">
            <a:spAutoFit/>
          </a:bodyPr>
          <a:lstStyle>
            <a:lvl1pPr>
              <a:buFontTx/>
              <a:buNone/>
              <a:defRPr lang="en-US" sz="2177" b="1" dirty="0" smtClean="0">
                <a:solidFill>
                  <a:schemeClr val="bg1"/>
                </a:solidFill>
              </a:defRPr>
            </a:lvl1pPr>
          </a:lstStyle>
          <a:p>
            <a:pPr marL="0" lvl="0" indent="0" defTabSz="829361">
              <a:spcBef>
                <a:spcPts val="272"/>
              </a:spcBef>
              <a:spcAft>
                <a:spcPts val="272"/>
              </a:spcAft>
              <a:buFontTx/>
              <a:buNone/>
            </a:pPr>
            <a:r>
              <a:rPr lang="en-US" dirty="0"/>
              <a:t>Click to edit text</a:t>
            </a:r>
          </a:p>
        </p:txBody>
      </p:sp>
      <p:sp>
        <p:nvSpPr>
          <p:cNvPr id="11" name="Text Placeholder 3"/>
          <p:cNvSpPr>
            <a:spLocks noGrp="1"/>
          </p:cNvSpPr>
          <p:nvPr>
            <p:ph type="body" sz="quarter" idx="13" hasCustomPrompt="1"/>
          </p:nvPr>
        </p:nvSpPr>
        <p:spPr>
          <a:xfrm>
            <a:off x="8230250" y="6024327"/>
            <a:ext cx="3483634" cy="163258"/>
          </a:xfrm>
          <a:noFill/>
        </p:spPr>
        <p:txBody>
          <a:bodyPr lIns="0" tIns="0" rIns="0" bIns="0" anchor="ctr">
            <a:noAutofit/>
          </a:bodyPr>
          <a:lstStyle>
            <a:lvl1pPr marL="0" indent="0" algn="r">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source</a:t>
            </a:r>
          </a:p>
        </p:txBody>
      </p:sp>
      <p:sp>
        <p:nvSpPr>
          <p:cNvPr id="13" name="Text Placeholder 3"/>
          <p:cNvSpPr>
            <a:spLocks noGrp="1"/>
          </p:cNvSpPr>
          <p:nvPr>
            <p:ph type="body" sz="quarter" idx="17" hasCustomPrompt="1"/>
          </p:nvPr>
        </p:nvSpPr>
        <p:spPr>
          <a:xfrm>
            <a:off x="514038" y="6024327"/>
            <a:ext cx="7307222" cy="163258"/>
          </a:xfrm>
          <a:noFill/>
        </p:spPr>
        <p:txBody>
          <a:bodyPr lIns="0" tIns="0" rIns="0" bIns="0" anchor="ctr">
            <a:noAutofit/>
          </a:bodyPr>
          <a:lstStyle>
            <a:lvl1pPr marL="0" indent="0" algn="l">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base</a:t>
            </a:r>
          </a:p>
        </p:txBody>
      </p:sp>
    </p:spTree>
    <p:extLst>
      <p:ext uri="{BB962C8B-B14F-4D97-AF65-F5344CB8AC3E}">
        <p14:creationId xmlns:p14="http://schemas.microsoft.com/office/powerpoint/2010/main" val="320695461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039" y="845504"/>
            <a:ext cx="3407455" cy="542823"/>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0" hasCustomPrompt="1"/>
          </p:nvPr>
        </p:nvSpPr>
        <p:spPr>
          <a:xfrm>
            <a:off x="514035" y="1599675"/>
            <a:ext cx="5379249" cy="4424652"/>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1" hasCustomPrompt="1"/>
          </p:nvPr>
        </p:nvSpPr>
        <p:spPr>
          <a:xfrm>
            <a:off x="6295098" y="1599675"/>
            <a:ext cx="5382869" cy="4424652"/>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5381867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2xContent v2,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039" y="845504"/>
            <a:ext cx="3407455" cy="542823"/>
          </a:xfrm>
          <a:solidFill>
            <a:schemeClr val="accent3"/>
          </a:solidFill>
        </p:spPr>
        <p:txBody>
          <a:bodyPr/>
          <a:lstStyle>
            <a:lvl1pPr algn="l">
              <a:defRPr b="1"/>
            </a:lvl1pPr>
          </a:lstStyle>
          <a:p>
            <a:r>
              <a:rPr lang="en-US" dirty="0"/>
              <a:t>Click to edit title</a:t>
            </a:r>
            <a:endParaRPr lang="en-GB" dirty="0"/>
          </a:p>
        </p:txBody>
      </p:sp>
      <p:sp>
        <p:nvSpPr>
          <p:cNvPr id="8" name="Content Placeholder 7"/>
          <p:cNvSpPr>
            <a:spLocks noGrp="1"/>
          </p:cNvSpPr>
          <p:nvPr>
            <p:ph sz="quarter" idx="13" hasCustomPrompt="1"/>
          </p:nvPr>
        </p:nvSpPr>
        <p:spPr>
          <a:xfrm>
            <a:off x="514035" y="1599672"/>
            <a:ext cx="5379249" cy="426195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6295098" y="1599672"/>
            <a:ext cx="5382869" cy="426195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8230250" y="6024327"/>
            <a:ext cx="3483634" cy="163258"/>
          </a:xfrm>
          <a:noFill/>
        </p:spPr>
        <p:txBody>
          <a:bodyPr lIns="0" tIns="0" rIns="0" bIns="0" anchor="ctr">
            <a:noAutofit/>
          </a:bodyPr>
          <a:lstStyle>
            <a:lvl1pPr marL="0" indent="0" algn="r">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14038" y="6024327"/>
            <a:ext cx="7307222" cy="163258"/>
          </a:xfrm>
          <a:noFill/>
        </p:spPr>
        <p:txBody>
          <a:bodyPr lIns="0" tIns="0" rIns="0" bIns="0" anchor="ctr">
            <a:noAutofit/>
          </a:bodyPr>
          <a:lstStyle>
            <a:lvl1pPr marL="0" indent="0" algn="l">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base</a:t>
            </a:r>
          </a:p>
        </p:txBody>
      </p:sp>
    </p:spTree>
    <p:extLst>
      <p:ext uri="{BB962C8B-B14F-4D97-AF65-F5344CB8AC3E}">
        <p14:creationId xmlns:p14="http://schemas.microsoft.com/office/powerpoint/2010/main" val="315375202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039" y="854425"/>
            <a:ext cx="3407455" cy="542823"/>
          </a:xfrm>
          <a:solidFill>
            <a:schemeClr val="accent3"/>
          </a:solidFill>
        </p:spPr>
        <p:txBody>
          <a:bodyPr/>
          <a:lstStyle>
            <a:lvl1pPr algn="l">
              <a:defRPr b="1"/>
            </a:lvl1pPr>
          </a:lstStyle>
          <a:p>
            <a:r>
              <a:rPr lang="en-US" dirty="0"/>
              <a:t>Click to edit title</a:t>
            </a:r>
            <a:endParaRPr lang="en-GB" dirty="0"/>
          </a:p>
        </p:txBody>
      </p:sp>
      <p:sp>
        <p:nvSpPr>
          <p:cNvPr id="5" name="Content Placeholder 4"/>
          <p:cNvSpPr>
            <a:spLocks noGrp="1"/>
          </p:cNvSpPr>
          <p:nvPr>
            <p:ph sz="quarter" idx="12" hasCustomPrompt="1"/>
          </p:nvPr>
        </p:nvSpPr>
        <p:spPr>
          <a:xfrm>
            <a:off x="514035" y="2027853"/>
            <a:ext cx="5379249" cy="399647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6295098" y="2027853"/>
            <a:ext cx="5382869" cy="399647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06890" y="1507387"/>
            <a:ext cx="2308884" cy="368562"/>
          </a:xfrm>
          <a:solidFill>
            <a:schemeClr val="tx2"/>
          </a:solidFill>
        </p:spPr>
        <p:txBody>
          <a:bodyPr vert="horz" wrap="none" lIns="72000" tIns="0" rIns="72000" bIns="0" rtlCol="0" anchor="ctr">
            <a:spAutoFit/>
          </a:bodyPr>
          <a:lstStyle>
            <a:lvl1pPr>
              <a:buFontTx/>
              <a:buNone/>
              <a:defRPr lang="en-US" sz="2177" b="1" dirty="0" smtClean="0">
                <a:solidFill>
                  <a:schemeClr val="bg1"/>
                </a:solidFill>
              </a:defRPr>
            </a:lvl1pPr>
          </a:lstStyle>
          <a:p>
            <a:pPr marL="0" lvl="0" indent="0" defTabSz="829361">
              <a:spcBef>
                <a:spcPts val="272"/>
              </a:spcBef>
              <a:spcAft>
                <a:spcPts val="272"/>
              </a:spcAft>
              <a:buFontTx/>
              <a:buNone/>
            </a:pPr>
            <a:r>
              <a:rPr lang="en-US" dirty="0"/>
              <a:t>Click to edit text</a:t>
            </a:r>
          </a:p>
        </p:txBody>
      </p:sp>
    </p:spTree>
    <p:extLst>
      <p:ext uri="{BB962C8B-B14F-4D97-AF65-F5344CB8AC3E}">
        <p14:creationId xmlns:p14="http://schemas.microsoft.com/office/powerpoint/2010/main" val="161129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2xContent v2,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039" y="854425"/>
            <a:ext cx="3407455" cy="542823"/>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4" hasCustomPrompt="1"/>
          </p:nvPr>
        </p:nvSpPr>
        <p:spPr>
          <a:xfrm>
            <a:off x="484278" y="2029222"/>
            <a:ext cx="5379249" cy="383240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6265341" y="2029222"/>
            <a:ext cx="5382869" cy="383240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06890" y="1507387"/>
            <a:ext cx="2308884" cy="368562"/>
          </a:xfrm>
          <a:solidFill>
            <a:schemeClr val="tx2"/>
          </a:solidFill>
        </p:spPr>
        <p:txBody>
          <a:bodyPr vert="horz" wrap="none" lIns="72000" tIns="0" rIns="72000" bIns="0" rtlCol="0" anchor="ctr">
            <a:spAutoFit/>
          </a:bodyPr>
          <a:lstStyle>
            <a:lvl1pPr>
              <a:buFontTx/>
              <a:buNone/>
              <a:defRPr lang="en-US" sz="2177" b="1" dirty="0" smtClean="0">
                <a:solidFill>
                  <a:schemeClr val="bg1"/>
                </a:solidFill>
              </a:defRPr>
            </a:lvl1pPr>
          </a:lstStyle>
          <a:p>
            <a:pPr marL="0" lvl="0" indent="0" defTabSz="829361">
              <a:spcBef>
                <a:spcPts val="272"/>
              </a:spcBef>
              <a:spcAft>
                <a:spcPts val="272"/>
              </a:spcAft>
              <a:buFontTx/>
              <a:buNone/>
            </a:pPr>
            <a:r>
              <a:rPr lang="en-US" dirty="0"/>
              <a:t>Click to edit text</a:t>
            </a:r>
          </a:p>
        </p:txBody>
      </p:sp>
      <p:sp>
        <p:nvSpPr>
          <p:cNvPr id="10" name="Text Placeholder 3"/>
          <p:cNvSpPr>
            <a:spLocks noGrp="1"/>
          </p:cNvSpPr>
          <p:nvPr>
            <p:ph type="body" sz="quarter" idx="13" hasCustomPrompt="1"/>
          </p:nvPr>
        </p:nvSpPr>
        <p:spPr>
          <a:xfrm>
            <a:off x="8230250" y="6024327"/>
            <a:ext cx="3483634" cy="163258"/>
          </a:xfrm>
          <a:noFill/>
        </p:spPr>
        <p:txBody>
          <a:bodyPr lIns="0" tIns="0" rIns="0" bIns="0" anchor="ctr">
            <a:noAutofit/>
          </a:bodyPr>
          <a:lstStyle>
            <a:lvl1pPr marL="0" indent="0" algn="r">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source</a:t>
            </a:r>
          </a:p>
        </p:txBody>
      </p:sp>
      <p:sp>
        <p:nvSpPr>
          <p:cNvPr id="11" name="Text Placeholder 3"/>
          <p:cNvSpPr>
            <a:spLocks noGrp="1"/>
          </p:cNvSpPr>
          <p:nvPr>
            <p:ph type="body" sz="quarter" idx="17" hasCustomPrompt="1"/>
          </p:nvPr>
        </p:nvSpPr>
        <p:spPr>
          <a:xfrm>
            <a:off x="514038" y="6024327"/>
            <a:ext cx="7307222" cy="163258"/>
          </a:xfrm>
          <a:noFill/>
        </p:spPr>
        <p:txBody>
          <a:bodyPr lIns="0" tIns="0" rIns="0" bIns="0" anchor="ctr">
            <a:noAutofit/>
          </a:bodyPr>
          <a:lstStyle>
            <a:lvl1pPr marL="0" indent="0" algn="l">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base</a:t>
            </a:r>
          </a:p>
        </p:txBody>
      </p:sp>
    </p:spTree>
    <p:extLst>
      <p:ext uri="{BB962C8B-B14F-4D97-AF65-F5344CB8AC3E}">
        <p14:creationId xmlns:p14="http://schemas.microsoft.com/office/powerpoint/2010/main" val="88080544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039" y="845504"/>
            <a:ext cx="3407455" cy="542823"/>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14034" y="1599676"/>
            <a:ext cx="3448005" cy="44246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p:nvPr>
        </p:nvSpPr>
        <p:spPr>
          <a:xfrm>
            <a:off x="4371094" y="1599676"/>
            <a:ext cx="7306873" cy="4424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127659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039" y="834446"/>
            <a:ext cx="3407455" cy="542823"/>
          </a:xfrm>
          <a:solidFill>
            <a:schemeClr val="accent3"/>
          </a:solidFill>
        </p:spPr>
        <p:txBody>
          <a:bodyPr/>
          <a:lstStyle>
            <a:lvl1pPr algn="l">
              <a:defRPr b="1"/>
            </a:lvl1pPr>
          </a:lstStyle>
          <a:p>
            <a:r>
              <a:rPr lang="en-US" dirty="0"/>
              <a:t>Click to edit title</a:t>
            </a:r>
            <a:endParaRPr lang="en-GB" dirty="0"/>
          </a:p>
        </p:txBody>
      </p:sp>
      <p:sp>
        <p:nvSpPr>
          <p:cNvPr id="3" name="Content Placeholder 2"/>
          <p:cNvSpPr>
            <a:spLocks noGrp="1"/>
          </p:cNvSpPr>
          <p:nvPr>
            <p:ph idx="1" hasCustomPrompt="1"/>
          </p:nvPr>
        </p:nvSpPr>
        <p:spPr bwMode="gray">
          <a:xfrm>
            <a:off x="514036" y="1600200"/>
            <a:ext cx="3448005" cy="4261424"/>
          </a:xfrm>
        </p:spPr>
        <p:txBody>
          <a:bodyPr/>
          <a:lstStyle>
            <a:lvl1pPr>
              <a:lnSpc>
                <a:spcPct val="110000"/>
              </a:lnSpc>
              <a:spcBef>
                <a:spcPts val="544"/>
              </a:spcBef>
              <a:defRPr/>
            </a:lvl1pPr>
            <a:lvl2pPr>
              <a:lnSpc>
                <a:spcPct val="110000"/>
              </a:lnSpc>
              <a:spcBef>
                <a:spcPts val="544"/>
              </a:spcBef>
              <a:defRPr/>
            </a:lvl2pPr>
            <a:lvl3pPr>
              <a:lnSpc>
                <a:spcPct val="110000"/>
              </a:lnSpc>
              <a:spcBef>
                <a:spcPts val="544"/>
              </a:spcBef>
              <a:defRPr/>
            </a:lvl3pPr>
            <a:lvl4pPr>
              <a:lnSpc>
                <a:spcPct val="110000"/>
              </a:lnSpc>
              <a:spcBef>
                <a:spcPts val="544"/>
              </a:spcBef>
              <a:defRPr/>
            </a:lvl4pPr>
            <a:lvl5pPr>
              <a:lnSpc>
                <a:spcPct val="110000"/>
              </a:lnSpc>
              <a:spcBef>
                <a:spcPts val="544"/>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2"/>
          <p:cNvSpPr>
            <a:spLocks noGrp="1"/>
          </p:cNvSpPr>
          <p:nvPr>
            <p:ph idx="10" hasCustomPrompt="1"/>
          </p:nvPr>
        </p:nvSpPr>
        <p:spPr bwMode="gray">
          <a:xfrm>
            <a:off x="4371100" y="1600200"/>
            <a:ext cx="7306876" cy="4261424"/>
          </a:xfrm>
        </p:spPr>
        <p:txBody>
          <a:bodyPr/>
          <a:lstStyle>
            <a:lvl1pPr>
              <a:lnSpc>
                <a:spcPct val="110000"/>
              </a:lnSpc>
              <a:spcBef>
                <a:spcPts val="544"/>
              </a:spcBef>
              <a:defRPr/>
            </a:lvl1pPr>
            <a:lvl2pPr>
              <a:lnSpc>
                <a:spcPct val="110000"/>
              </a:lnSpc>
              <a:spcBef>
                <a:spcPts val="544"/>
              </a:spcBef>
              <a:defRPr/>
            </a:lvl2pPr>
            <a:lvl3pPr>
              <a:lnSpc>
                <a:spcPct val="110000"/>
              </a:lnSpc>
              <a:spcBef>
                <a:spcPts val="544"/>
              </a:spcBef>
              <a:defRPr/>
            </a:lvl3pPr>
            <a:lvl4pPr>
              <a:lnSpc>
                <a:spcPct val="110000"/>
              </a:lnSpc>
              <a:spcBef>
                <a:spcPts val="544"/>
              </a:spcBef>
              <a:defRPr/>
            </a:lvl4pPr>
            <a:lvl5pPr>
              <a:lnSpc>
                <a:spcPct val="110000"/>
              </a:lnSpc>
              <a:spcBef>
                <a:spcPts val="544"/>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3" hasCustomPrompt="1"/>
          </p:nvPr>
        </p:nvSpPr>
        <p:spPr>
          <a:xfrm>
            <a:off x="8230250" y="6024327"/>
            <a:ext cx="3483634" cy="163258"/>
          </a:xfrm>
          <a:noFill/>
        </p:spPr>
        <p:txBody>
          <a:bodyPr lIns="0" tIns="0" rIns="0" bIns="0" anchor="ctr">
            <a:noAutofit/>
          </a:bodyPr>
          <a:lstStyle>
            <a:lvl1pPr marL="0" indent="0" algn="r">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14038" y="6024327"/>
            <a:ext cx="7307222" cy="163258"/>
          </a:xfrm>
          <a:noFill/>
        </p:spPr>
        <p:txBody>
          <a:bodyPr lIns="0" tIns="0" rIns="0" bIns="0" anchor="ctr">
            <a:noAutofit/>
          </a:bodyPr>
          <a:lstStyle>
            <a:lvl1pPr marL="0" indent="0" algn="l">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base</a:t>
            </a:r>
          </a:p>
        </p:txBody>
      </p:sp>
    </p:spTree>
    <p:extLst>
      <p:ext uri="{BB962C8B-B14F-4D97-AF65-F5344CB8AC3E}">
        <p14:creationId xmlns:p14="http://schemas.microsoft.com/office/powerpoint/2010/main" val="20547272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6895" y="854425"/>
            <a:ext cx="3407455" cy="542823"/>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2" hasCustomPrompt="1"/>
          </p:nvPr>
        </p:nvSpPr>
        <p:spPr>
          <a:xfrm>
            <a:off x="514034" y="2027853"/>
            <a:ext cx="3448005" cy="399647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371094" y="2027853"/>
            <a:ext cx="7306873" cy="399647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06890" y="1507387"/>
            <a:ext cx="2308884" cy="368562"/>
          </a:xfrm>
          <a:solidFill>
            <a:schemeClr val="tx2"/>
          </a:solidFill>
        </p:spPr>
        <p:txBody>
          <a:bodyPr vert="horz" wrap="none" lIns="72000" tIns="0" rIns="72000" bIns="0" rtlCol="0" anchor="ctr">
            <a:spAutoFit/>
          </a:bodyPr>
          <a:lstStyle>
            <a:lvl1pPr>
              <a:buFontTx/>
              <a:buNone/>
              <a:defRPr lang="en-US" sz="2177" b="1" dirty="0" smtClean="0">
                <a:solidFill>
                  <a:schemeClr val="bg1"/>
                </a:solidFill>
              </a:defRPr>
            </a:lvl1pPr>
          </a:lstStyle>
          <a:p>
            <a:pPr marL="0" lvl="0" indent="0" defTabSz="829361">
              <a:spcBef>
                <a:spcPts val="272"/>
              </a:spcBef>
              <a:spcAft>
                <a:spcPts val="272"/>
              </a:spcAft>
              <a:buFontTx/>
              <a:buNone/>
            </a:pPr>
            <a:r>
              <a:rPr lang="en-US" dirty="0"/>
              <a:t>Click to edit text</a:t>
            </a:r>
          </a:p>
        </p:txBody>
      </p:sp>
    </p:spTree>
    <p:extLst>
      <p:ext uri="{BB962C8B-B14F-4D97-AF65-F5344CB8AC3E}">
        <p14:creationId xmlns:p14="http://schemas.microsoft.com/office/powerpoint/2010/main" val="220900704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2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039" y="854425"/>
            <a:ext cx="3407455" cy="542823"/>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4" hasCustomPrompt="1"/>
          </p:nvPr>
        </p:nvSpPr>
        <p:spPr>
          <a:xfrm>
            <a:off x="514034" y="2027854"/>
            <a:ext cx="3448005" cy="3833772"/>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p:nvPr>
        </p:nvSpPr>
        <p:spPr>
          <a:xfrm>
            <a:off x="4371094" y="2027854"/>
            <a:ext cx="7306873" cy="3833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p:cNvSpPr>
            <a:spLocks noGrp="1"/>
          </p:cNvSpPr>
          <p:nvPr>
            <p:ph type="body" sz="quarter" idx="16" hasCustomPrompt="1"/>
          </p:nvPr>
        </p:nvSpPr>
        <p:spPr bwMode="gray">
          <a:xfrm>
            <a:off x="506890" y="1507387"/>
            <a:ext cx="2308884" cy="368562"/>
          </a:xfrm>
          <a:solidFill>
            <a:schemeClr val="tx2"/>
          </a:solidFill>
        </p:spPr>
        <p:txBody>
          <a:bodyPr vert="horz" wrap="none" lIns="72000" tIns="0" rIns="72000" bIns="0" rtlCol="0" anchor="ctr">
            <a:spAutoFit/>
          </a:bodyPr>
          <a:lstStyle>
            <a:lvl1pPr>
              <a:buFontTx/>
              <a:buNone/>
              <a:defRPr lang="en-US" sz="2177" b="1" dirty="0" smtClean="0">
                <a:solidFill>
                  <a:schemeClr val="bg1"/>
                </a:solidFill>
              </a:defRPr>
            </a:lvl1pPr>
          </a:lstStyle>
          <a:p>
            <a:pPr marL="0" lvl="0" indent="0" defTabSz="829361">
              <a:spcBef>
                <a:spcPts val="272"/>
              </a:spcBef>
              <a:spcAft>
                <a:spcPts val="272"/>
              </a:spcAft>
              <a:buFontTx/>
              <a:buNone/>
            </a:pPr>
            <a:r>
              <a:rPr lang="en-US" dirty="0"/>
              <a:t>Click to edit text</a:t>
            </a:r>
          </a:p>
        </p:txBody>
      </p:sp>
      <p:sp>
        <p:nvSpPr>
          <p:cNvPr id="10" name="Text Placeholder 3"/>
          <p:cNvSpPr>
            <a:spLocks noGrp="1"/>
          </p:cNvSpPr>
          <p:nvPr>
            <p:ph type="body" sz="quarter" idx="13" hasCustomPrompt="1"/>
          </p:nvPr>
        </p:nvSpPr>
        <p:spPr>
          <a:xfrm>
            <a:off x="8230250" y="6024327"/>
            <a:ext cx="3483634" cy="163258"/>
          </a:xfrm>
          <a:noFill/>
        </p:spPr>
        <p:txBody>
          <a:bodyPr lIns="0" tIns="0" rIns="0" bIns="0" anchor="ctr">
            <a:noAutofit/>
          </a:bodyPr>
          <a:lstStyle>
            <a:lvl1pPr marL="0" indent="0" algn="r">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source</a:t>
            </a:r>
          </a:p>
        </p:txBody>
      </p:sp>
      <p:sp>
        <p:nvSpPr>
          <p:cNvPr id="11" name="Text Placeholder 3"/>
          <p:cNvSpPr>
            <a:spLocks noGrp="1"/>
          </p:cNvSpPr>
          <p:nvPr>
            <p:ph type="body" sz="quarter" idx="17" hasCustomPrompt="1"/>
          </p:nvPr>
        </p:nvSpPr>
        <p:spPr>
          <a:xfrm>
            <a:off x="514038" y="6024327"/>
            <a:ext cx="7307222" cy="163258"/>
          </a:xfrm>
          <a:noFill/>
        </p:spPr>
        <p:txBody>
          <a:bodyPr lIns="0" tIns="0" rIns="0" bIns="0" anchor="ctr">
            <a:noAutofit/>
          </a:bodyPr>
          <a:lstStyle>
            <a:lvl1pPr marL="0" indent="0" algn="l">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base</a:t>
            </a:r>
          </a:p>
        </p:txBody>
      </p:sp>
    </p:spTree>
    <p:extLst>
      <p:ext uri="{BB962C8B-B14F-4D97-AF65-F5344CB8AC3E}">
        <p14:creationId xmlns:p14="http://schemas.microsoft.com/office/powerpoint/2010/main" val="381014652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039" y="845504"/>
            <a:ext cx="3407455" cy="542823"/>
          </a:xfrm>
          <a:solidFill>
            <a:schemeClr val="accent3"/>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2" hasCustomPrompt="1"/>
          </p:nvPr>
        </p:nvSpPr>
        <p:spPr>
          <a:xfrm>
            <a:off x="514034" y="1599676"/>
            <a:ext cx="3448005" cy="44246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371095" y="1599676"/>
            <a:ext cx="3449815" cy="44246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hasCustomPrompt="1"/>
          </p:nvPr>
        </p:nvSpPr>
        <p:spPr>
          <a:xfrm>
            <a:off x="8229963" y="1599676"/>
            <a:ext cx="3448004" cy="44246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0105796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ly/Statement - 1 picture">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2192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8" name="Picture Placeholder 7"/>
          <p:cNvSpPr>
            <a:spLocks noGrp="1"/>
          </p:cNvSpPr>
          <p:nvPr>
            <p:ph type="pic" sz="quarter" idx="11" hasCustomPrompt="1"/>
          </p:nvPr>
        </p:nvSpPr>
        <p:spPr>
          <a:xfrm>
            <a:off x="6178087" y="162704"/>
            <a:ext cx="5855501" cy="6539359"/>
          </a:xfrm>
          <a:solidFill>
            <a:schemeClr val="bg1">
              <a:lumMod val="95000"/>
            </a:schemeClr>
          </a:solidFill>
        </p:spPr>
        <p:txBody>
          <a:bodyPr>
            <a:normAutofit/>
          </a:bodyPr>
          <a:lstStyle>
            <a:lvl1pPr marL="0" indent="0">
              <a:buNone/>
              <a:defRPr sz="2540" baseline="0"/>
            </a:lvl1pPr>
          </a:lstStyle>
          <a:p>
            <a:r>
              <a:rPr lang="en-GB" dirty="0"/>
              <a:t>A picture can be inserted here, it can be left blank or it can be filled in another colour</a:t>
            </a:r>
          </a:p>
        </p:txBody>
      </p:sp>
      <p:sp>
        <p:nvSpPr>
          <p:cNvPr id="2" name="Title 1"/>
          <p:cNvSpPr>
            <a:spLocks noGrp="1"/>
          </p:cNvSpPr>
          <p:nvPr>
            <p:ph type="ctrTitle" hasCustomPrompt="1"/>
          </p:nvPr>
        </p:nvSpPr>
        <p:spPr bwMode="gray">
          <a:xfrm>
            <a:off x="505117" y="2232456"/>
            <a:ext cx="2119713" cy="547192"/>
          </a:xfrm>
          <a:solidFill>
            <a:schemeClr val="accent3"/>
          </a:solidFill>
        </p:spPr>
        <p:txBody>
          <a:bodyPr wrap="none" lIns="82819" tIns="7200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1</a:t>
            </a:r>
            <a:endParaRPr lang="en-GB" dirty="0"/>
          </a:p>
        </p:txBody>
      </p:sp>
      <p:sp>
        <p:nvSpPr>
          <p:cNvPr id="4" name="Rectangle 3"/>
          <p:cNvSpPr/>
          <p:nvPr userDrawn="1"/>
        </p:nvSpPr>
        <p:spPr bwMode="gray">
          <a:xfrm>
            <a:off x="6017312" y="98159"/>
            <a:ext cx="163289" cy="6603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232" tIns="75116" rIns="150232" bIns="75116"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6" name="Text Placeholder 5"/>
          <p:cNvSpPr>
            <a:spLocks noGrp="1"/>
          </p:cNvSpPr>
          <p:nvPr>
            <p:ph type="body" sz="quarter" idx="12" hasCustomPrompt="1"/>
          </p:nvPr>
        </p:nvSpPr>
        <p:spPr>
          <a:xfrm>
            <a:off x="505114" y="2906521"/>
            <a:ext cx="3146075" cy="476882"/>
          </a:xfrm>
          <a:solidFill>
            <a:schemeClr val="tx2"/>
          </a:solidFill>
        </p:spPr>
        <p:txBody>
          <a:bodyPr wrap="none" lIns="72000" tIns="0" bIns="0">
            <a:spAutoFit/>
          </a:bodyPr>
          <a:lstStyle>
            <a:lvl1pPr marL="0" indent="0">
              <a:lnSpc>
                <a:spcPts val="3719"/>
              </a:lnSpc>
              <a:spcBef>
                <a:spcPts val="544"/>
              </a:spcBef>
              <a:spcAft>
                <a:spcPts val="0"/>
              </a:spcAft>
              <a:buNone/>
              <a:defRPr sz="2540" b="1">
                <a:solidFill>
                  <a:schemeClr val="bg1"/>
                </a:solidFill>
                <a:latin typeface="+mj-lt"/>
              </a:defRPr>
            </a:lvl1pPr>
            <a:lvl2pPr marL="476993" indent="0">
              <a:buNone/>
              <a:defRPr/>
            </a:lvl2pPr>
            <a:lvl3pPr marL="953986" indent="0">
              <a:buNone/>
              <a:defRPr/>
            </a:lvl3pPr>
            <a:lvl4pPr marL="1430979" indent="0">
              <a:buNone/>
              <a:defRPr/>
            </a:lvl4pPr>
            <a:lvl5pPr marL="1907971" indent="0">
              <a:buNone/>
              <a:defRPr/>
            </a:lvl5pPr>
          </a:lstStyle>
          <a:p>
            <a:pPr lvl="0"/>
            <a:r>
              <a:rPr lang="en-US" dirty="0"/>
              <a:t>Click to edit subtitle</a:t>
            </a:r>
          </a:p>
        </p:txBody>
      </p:sp>
      <p:sp>
        <p:nvSpPr>
          <p:cNvPr id="9" name="Text Placeholder 8"/>
          <p:cNvSpPr>
            <a:spLocks noGrp="1"/>
          </p:cNvSpPr>
          <p:nvPr>
            <p:ph type="body" sz="quarter" idx="13"/>
          </p:nvPr>
        </p:nvSpPr>
        <p:spPr>
          <a:xfrm>
            <a:off x="505484" y="3559621"/>
            <a:ext cx="5227612" cy="1893087"/>
          </a:xfrm>
        </p:spPr>
        <p:txBody>
          <a:bodyPr lIns="0" tIns="0" rIns="0" bIns="0">
            <a:noAutofit/>
          </a:bodyPr>
          <a:lstStyle>
            <a:lvl1pPr marL="0" indent="0">
              <a:buNone/>
              <a:defRPr sz="1814">
                <a:solidFill>
                  <a:schemeClr val="bg1"/>
                </a:solidFill>
              </a:defRPr>
            </a:lvl1pPr>
            <a:lvl2pPr marL="476993" indent="0">
              <a:buNone/>
              <a:defRPr sz="1814">
                <a:solidFill>
                  <a:schemeClr val="bg1"/>
                </a:solidFill>
              </a:defRPr>
            </a:lvl2pPr>
            <a:lvl3pPr marL="953986" indent="0">
              <a:buNone/>
              <a:defRPr sz="1633">
                <a:solidFill>
                  <a:schemeClr val="bg1"/>
                </a:solidFill>
              </a:defRPr>
            </a:lvl3pPr>
            <a:lvl4pPr marL="1430979" indent="0">
              <a:buNone/>
              <a:defRPr sz="1633">
                <a:solidFill>
                  <a:schemeClr val="bg1"/>
                </a:solidFill>
              </a:defRPr>
            </a:lvl4pPr>
            <a:lvl5pPr marL="1907971" indent="0">
              <a:buNone/>
              <a:defRPr sz="1633">
                <a:solidFill>
                  <a:schemeClr val="bg1"/>
                </a:solidFill>
              </a:defRPr>
            </a:lvl5pPr>
          </a:lstStyle>
          <a:p>
            <a:pPr lvl="0"/>
            <a:r>
              <a:rPr lang="en-US"/>
              <a:t>Click to edit Master text styles</a:t>
            </a:r>
          </a:p>
        </p:txBody>
      </p:sp>
      <p:sp>
        <p:nvSpPr>
          <p:cNvPr id="19" name="TextBox 18"/>
          <p:cNvSpPr txBox="1"/>
          <p:nvPr userDrawn="1"/>
        </p:nvSpPr>
        <p:spPr bwMode="gray">
          <a:xfrm>
            <a:off x="503636" y="6691734"/>
            <a:ext cx="5582136" cy="164143"/>
          </a:xfrm>
          <a:prstGeom prst="rect">
            <a:avLst/>
          </a:prstGeom>
          <a:noFill/>
        </p:spPr>
        <p:txBody>
          <a:bodyPr wrap="none" lIns="0" tIns="0" rIns="0" bIns="0" rtlCol="0" anchor="ctr">
            <a:noAutofit/>
          </a:bodyPr>
          <a:lstStyle/>
          <a:p>
            <a:r>
              <a:rPr lang="en-GB" sz="635" dirty="0">
                <a:solidFill>
                  <a:schemeClr val="tx1"/>
                </a:solidFill>
                <a:latin typeface="+mn-lt"/>
              </a:rPr>
              <a:t>Document Name Here  |  Month 2015</a:t>
            </a:r>
            <a:r>
              <a:rPr lang="en-GB" sz="635" baseline="0" dirty="0">
                <a:solidFill>
                  <a:schemeClr val="tx1"/>
                </a:solidFill>
                <a:latin typeface="+mn-lt"/>
              </a:rPr>
              <a:t> </a:t>
            </a:r>
            <a:r>
              <a:rPr lang="en-GB" sz="635" dirty="0">
                <a:solidFill>
                  <a:schemeClr val="tx1"/>
                </a:solidFill>
                <a:latin typeface="+mn-lt"/>
              </a:rPr>
              <a:t>|  Version 1  |  Public  |  Internal Use Only  |  Confidential  |  Strictly  Confidential (DELETE CLASSIFICATION)</a:t>
            </a:r>
          </a:p>
        </p:txBody>
      </p:sp>
      <p:sp>
        <p:nvSpPr>
          <p:cNvPr id="11" name="TextBox 10"/>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363" y="6279386"/>
            <a:ext cx="1853429" cy="349677"/>
          </a:xfrm>
          <a:prstGeom prst="rect">
            <a:avLst/>
          </a:prstGeom>
        </p:spPr>
      </p:pic>
    </p:spTree>
    <p:extLst>
      <p:ext uri="{BB962C8B-B14F-4D97-AF65-F5344CB8AC3E}">
        <p14:creationId xmlns:p14="http://schemas.microsoft.com/office/powerpoint/2010/main" val="88467662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3xContent,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039" y="845504"/>
            <a:ext cx="3407455" cy="542823"/>
          </a:xfrm>
          <a:solidFill>
            <a:schemeClr val="accent3"/>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4" hasCustomPrompt="1"/>
          </p:nvPr>
        </p:nvSpPr>
        <p:spPr>
          <a:xfrm>
            <a:off x="514034" y="1599672"/>
            <a:ext cx="3448005" cy="426195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4371095" y="1599672"/>
            <a:ext cx="3449815" cy="4261953"/>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6" hasCustomPrompt="1"/>
          </p:nvPr>
        </p:nvSpPr>
        <p:spPr>
          <a:xfrm>
            <a:off x="8229963" y="1599672"/>
            <a:ext cx="3448004" cy="4261953"/>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3"/>
          <p:cNvSpPr>
            <a:spLocks noGrp="1"/>
          </p:cNvSpPr>
          <p:nvPr>
            <p:ph type="body" sz="quarter" idx="13" hasCustomPrompt="1"/>
          </p:nvPr>
        </p:nvSpPr>
        <p:spPr>
          <a:xfrm>
            <a:off x="8230250" y="6024327"/>
            <a:ext cx="3483634" cy="163258"/>
          </a:xfrm>
          <a:noFill/>
        </p:spPr>
        <p:txBody>
          <a:bodyPr lIns="0" tIns="0" rIns="0" bIns="0" anchor="ctr">
            <a:noAutofit/>
          </a:bodyPr>
          <a:lstStyle>
            <a:lvl1pPr marL="0" indent="0" algn="r">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source</a:t>
            </a:r>
          </a:p>
        </p:txBody>
      </p:sp>
      <p:sp>
        <p:nvSpPr>
          <p:cNvPr id="10" name="Text Placeholder 3"/>
          <p:cNvSpPr>
            <a:spLocks noGrp="1"/>
          </p:cNvSpPr>
          <p:nvPr>
            <p:ph type="body" sz="quarter" idx="17" hasCustomPrompt="1"/>
          </p:nvPr>
        </p:nvSpPr>
        <p:spPr>
          <a:xfrm>
            <a:off x="514038" y="6024327"/>
            <a:ext cx="7307222" cy="163258"/>
          </a:xfrm>
          <a:noFill/>
        </p:spPr>
        <p:txBody>
          <a:bodyPr lIns="0" tIns="0" rIns="0" bIns="0" anchor="ctr">
            <a:noAutofit/>
          </a:bodyPr>
          <a:lstStyle>
            <a:lvl1pPr marL="0" indent="0" algn="l">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base</a:t>
            </a:r>
          </a:p>
        </p:txBody>
      </p:sp>
    </p:spTree>
    <p:extLst>
      <p:ext uri="{BB962C8B-B14F-4D97-AF65-F5344CB8AC3E}">
        <p14:creationId xmlns:p14="http://schemas.microsoft.com/office/powerpoint/2010/main" val="251166258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039" y="854425"/>
            <a:ext cx="3407455" cy="542823"/>
          </a:xfrm>
          <a:solidFill>
            <a:schemeClr val="accent3"/>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3" hasCustomPrompt="1"/>
          </p:nvPr>
        </p:nvSpPr>
        <p:spPr>
          <a:xfrm>
            <a:off x="514034" y="2027860"/>
            <a:ext cx="3448005" cy="399647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4371095" y="2027860"/>
            <a:ext cx="3449815" cy="399647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p:cNvSpPr>
            <a:spLocks noGrp="1"/>
          </p:cNvSpPr>
          <p:nvPr>
            <p:ph sz="quarter" idx="15" hasCustomPrompt="1"/>
          </p:nvPr>
        </p:nvSpPr>
        <p:spPr>
          <a:xfrm>
            <a:off x="8229963" y="2027860"/>
            <a:ext cx="3448004" cy="399647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06890" y="1507387"/>
            <a:ext cx="2308884" cy="368562"/>
          </a:xfrm>
          <a:solidFill>
            <a:schemeClr val="tx2"/>
          </a:solidFill>
        </p:spPr>
        <p:txBody>
          <a:bodyPr vert="horz" wrap="none" lIns="72000" tIns="0" rIns="72000" bIns="0" rtlCol="0" anchor="ctr">
            <a:spAutoFit/>
          </a:bodyPr>
          <a:lstStyle>
            <a:lvl1pPr>
              <a:buFontTx/>
              <a:buNone/>
              <a:defRPr lang="en-US" sz="2177" b="1" dirty="0" smtClean="0">
                <a:solidFill>
                  <a:schemeClr val="bg1"/>
                </a:solidFill>
              </a:defRPr>
            </a:lvl1pPr>
          </a:lstStyle>
          <a:p>
            <a:pPr marL="0" lvl="0" indent="0" defTabSz="829361">
              <a:spcBef>
                <a:spcPts val="272"/>
              </a:spcBef>
              <a:spcAft>
                <a:spcPts val="272"/>
              </a:spcAft>
              <a:buFontTx/>
              <a:buNone/>
            </a:pPr>
            <a:r>
              <a:rPr lang="en-US" dirty="0"/>
              <a:t>Click to edit text</a:t>
            </a:r>
          </a:p>
        </p:txBody>
      </p:sp>
    </p:spTree>
    <p:extLst>
      <p:ext uri="{BB962C8B-B14F-4D97-AF65-F5344CB8AC3E}">
        <p14:creationId xmlns:p14="http://schemas.microsoft.com/office/powerpoint/2010/main" val="121607051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3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039" y="854425"/>
            <a:ext cx="3407455" cy="542823"/>
          </a:xfrm>
          <a:solidFill>
            <a:schemeClr val="accent3"/>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6" hasCustomPrompt="1"/>
          </p:nvPr>
        </p:nvSpPr>
        <p:spPr>
          <a:xfrm>
            <a:off x="514034" y="2027854"/>
            <a:ext cx="3448005" cy="3833772"/>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7" hasCustomPrompt="1"/>
          </p:nvPr>
        </p:nvSpPr>
        <p:spPr>
          <a:xfrm>
            <a:off x="4371095" y="2027854"/>
            <a:ext cx="3449815" cy="3833772"/>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2"/>
          <p:cNvSpPr>
            <a:spLocks noGrp="1"/>
          </p:cNvSpPr>
          <p:nvPr>
            <p:ph sz="quarter" idx="18" hasCustomPrompt="1"/>
          </p:nvPr>
        </p:nvSpPr>
        <p:spPr>
          <a:xfrm>
            <a:off x="8229963" y="2027854"/>
            <a:ext cx="3448004" cy="3833772"/>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5"/>
          <p:cNvSpPr>
            <a:spLocks noGrp="1"/>
          </p:cNvSpPr>
          <p:nvPr>
            <p:ph type="body" sz="quarter" idx="14" hasCustomPrompt="1"/>
          </p:nvPr>
        </p:nvSpPr>
        <p:spPr bwMode="gray">
          <a:xfrm>
            <a:off x="506890" y="1507387"/>
            <a:ext cx="2308884" cy="368562"/>
          </a:xfrm>
          <a:solidFill>
            <a:schemeClr val="tx2"/>
          </a:solidFill>
        </p:spPr>
        <p:txBody>
          <a:bodyPr vert="horz" wrap="none" lIns="72000" tIns="0" rIns="72000" bIns="0" rtlCol="0" anchor="ctr">
            <a:spAutoFit/>
          </a:bodyPr>
          <a:lstStyle>
            <a:lvl1pPr>
              <a:buFontTx/>
              <a:buNone/>
              <a:defRPr lang="en-US" sz="2177" b="1" dirty="0" smtClean="0">
                <a:solidFill>
                  <a:schemeClr val="bg1"/>
                </a:solidFill>
              </a:defRPr>
            </a:lvl1pPr>
          </a:lstStyle>
          <a:p>
            <a:pPr marL="0" lvl="0" indent="0" defTabSz="829361">
              <a:spcBef>
                <a:spcPts val="272"/>
              </a:spcBef>
              <a:spcAft>
                <a:spcPts val="272"/>
              </a:spcAft>
              <a:buFontTx/>
              <a:buNone/>
            </a:pPr>
            <a:r>
              <a:rPr lang="en-US" dirty="0"/>
              <a:t>Click to edit text</a:t>
            </a:r>
          </a:p>
        </p:txBody>
      </p:sp>
      <p:sp>
        <p:nvSpPr>
          <p:cNvPr id="9" name="Text Placeholder 3"/>
          <p:cNvSpPr>
            <a:spLocks noGrp="1"/>
          </p:cNvSpPr>
          <p:nvPr>
            <p:ph type="body" sz="quarter" idx="13" hasCustomPrompt="1"/>
          </p:nvPr>
        </p:nvSpPr>
        <p:spPr>
          <a:xfrm>
            <a:off x="8230250" y="6024327"/>
            <a:ext cx="3483634" cy="163258"/>
          </a:xfrm>
          <a:noFill/>
        </p:spPr>
        <p:txBody>
          <a:bodyPr lIns="0" tIns="0" rIns="0" bIns="0" anchor="ctr">
            <a:noAutofit/>
          </a:bodyPr>
          <a:lstStyle>
            <a:lvl1pPr marL="0" indent="0" algn="r">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source</a:t>
            </a:r>
          </a:p>
        </p:txBody>
      </p:sp>
      <p:sp>
        <p:nvSpPr>
          <p:cNvPr id="14" name="Text Placeholder 3"/>
          <p:cNvSpPr>
            <a:spLocks noGrp="1"/>
          </p:cNvSpPr>
          <p:nvPr>
            <p:ph type="body" sz="quarter" idx="19" hasCustomPrompt="1"/>
          </p:nvPr>
        </p:nvSpPr>
        <p:spPr>
          <a:xfrm>
            <a:off x="514038" y="6024327"/>
            <a:ext cx="7307222" cy="163258"/>
          </a:xfrm>
          <a:noFill/>
        </p:spPr>
        <p:txBody>
          <a:bodyPr lIns="0" tIns="0" rIns="0" bIns="0" anchor="ctr">
            <a:noAutofit/>
          </a:bodyPr>
          <a:lstStyle>
            <a:lvl1pPr marL="0" indent="0" algn="l">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base</a:t>
            </a:r>
          </a:p>
        </p:txBody>
      </p:sp>
    </p:spTree>
    <p:extLst>
      <p:ext uri="{BB962C8B-B14F-4D97-AF65-F5344CB8AC3E}">
        <p14:creationId xmlns:p14="http://schemas.microsoft.com/office/powerpoint/2010/main" val="295732754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039" y="845504"/>
            <a:ext cx="3407455" cy="542823"/>
          </a:xfrm>
          <a:solidFill>
            <a:schemeClr val="accent3"/>
          </a:solidFill>
        </p:spPr>
        <p:txBody>
          <a:bodyPr/>
          <a:lstStyle>
            <a:lvl1pPr algn="l">
              <a:defRPr b="1"/>
            </a:lvl1pPr>
          </a:lstStyle>
          <a:p>
            <a:r>
              <a:rPr lang="en-US" dirty="0"/>
              <a:t>Click to edit title</a:t>
            </a:r>
            <a:endParaRPr lang="en-GB" dirty="0"/>
          </a:p>
        </p:txBody>
      </p:sp>
    </p:spTree>
    <p:extLst>
      <p:ext uri="{BB962C8B-B14F-4D97-AF65-F5344CB8AC3E}">
        <p14:creationId xmlns:p14="http://schemas.microsoft.com/office/powerpoint/2010/main" val="107789041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039" y="845504"/>
            <a:ext cx="3407455" cy="542823"/>
          </a:xfrm>
          <a:solidFill>
            <a:schemeClr val="accent3"/>
          </a:solidFill>
        </p:spPr>
        <p:txBody>
          <a:bodyPr/>
          <a:lstStyle>
            <a:lvl1pPr algn="l">
              <a:defRPr b="1"/>
            </a:lvl1pPr>
          </a:lstStyle>
          <a:p>
            <a:r>
              <a:rPr lang="en-US" dirty="0"/>
              <a:t>Click to edit title</a:t>
            </a:r>
            <a:endParaRPr lang="en-GB" dirty="0"/>
          </a:p>
        </p:txBody>
      </p:sp>
      <p:sp>
        <p:nvSpPr>
          <p:cNvPr id="5" name="Text Placeholder 3"/>
          <p:cNvSpPr>
            <a:spLocks noGrp="1"/>
          </p:cNvSpPr>
          <p:nvPr>
            <p:ph type="body" sz="quarter" idx="13" hasCustomPrompt="1"/>
          </p:nvPr>
        </p:nvSpPr>
        <p:spPr>
          <a:xfrm>
            <a:off x="8230250" y="6024327"/>
            <a:ext cx="3483634" cy="163258"/>
          </a:xfrm>
          <a:noFill/>
        </p:spPr>
        <p:txBody>
          <a:bodyPr lIns="0" tIns="0" rIns="0" bIns="0" anchor="ctr">
            <a:noAutofit/>
          </a:bodyPr>
          <a:lstStyle>
            <a:lvl1pPr marL="0" indent="0" algn="r">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source</a:t>
            </a:r>
          </a:p>
        </p:txBody>
      </p:sp>
      <p:sp>
        <p:nvSpPr>
          <p:cNvPr id="6" name="Text Placeholder 3"/>
          <p:cNvSpPr>
            <a:spLocks noGrp="1"/>
          </p:cNvSpPr>
          <p:nvPr>
            <p:ph type="body" sz="quarter" idx="14" hasCustomPrompt="1"/>
          </p:nvPr>
        </p:nvSpPr>
        <p:spPr>
          <a:xfrm>
            <a:off x="514038" y="6024327"/>
            <a:ext cx="7307222" cy="163258"/>
          </a:xfrm>
          <a:noFill/>
        </p:spPr>
        <p:txBody>
          <a:bodyPr lIns="0" tIns="0" rIns="0" bIns="0" anchor="ctr">
            <a:noAutofit/>
          </a:bodyPr>
          <a:lstStyle>
            <a:lvl1pPr marL="0" indent="0" algn="l">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base</a:t>
            </a:r>
          </a:p>
        </p:txBody>
      </p:sp>
    </p:spTree>
    <p:extLst>
      <p:ext uri="{BB962C8B-B14F-4D97-AF65-F5344CB8AC3E}">
        <p14:creationId xmlns:p14="http://schemas.microsoft.com/office/powerpoint/2010/main" val="390117764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033" y="854425"/>
            <a:ext cx="4006402" cy="542823"/>
          </a:xfrm>
          <a:solidFill>
            <a:schemeClr val="accent3"/>
          </a:solidFill>
        </p:spPr>
        <p:txBody>
          <a:bodyPr/>
          <a:lstStyle>
            <a:lvl1pPr algn="l">
              <a:defRPr b="1">
                <a:latin typeface="+mj-lt"/>
              </a:defRPr>
            </a:lvl1pPr>
          </a:lstStyle>
          <a:p>
            <a:r>
              <a:rPr lang="en-US" dirty="0"/>
              <a:t>Click to Master title</a:t>
            </a:r>
            <a:endParaRPr lang="en-GB" dirty="0"/>
          </a:p>
        </p:txBody>
      </p:sp>
      <p:sp>
        <p:nvSpPr>
          <p:cNvPr id="5" name="Text Placeholder 5"/>
          <p:cNvSpPr>
            <a:spLocks noGrp="1"/>
          </p:cNvSpPr>
          <p:nvPr>
            <p:ph type="body" sz="quarter" idx="14" hasCustomPrompt="1"/>
          </p:nvPr>
        </p:nvSpPr>
        <p:spPr bwMode="gray">
          <a:xfrm>
            <a:off x="506890" y="1507387"/>
            <a:ext cx="2308884" cy="368562"/>
          </a:xfrm>
          <a:solidFill>
            <a:schemeClr val="tx2"/>
          </a:solidFill>
        </p:spPr>
        <p:txBody>
          <a:bodyPr vert="horz" wrap="none" lIns="72000" tIns="0" rIns="72000" bIns="0" rtlCol="0" anchor="ctr">
            <a:spAutoFit/>
          </a:bodyPr>
          <a:lstStyle>
            <a:lvl1pPr>
              <a:buFontTx/>
              <a:buNone/>
              <a:defRPr lang="en-US" sz="2177" b="1" dirty="0" smtClean="0">
                <a:solidFill>
                  <a:schemeClr val="bg1"/>
                </a:solidFill>
              </a:defRPr>
            </a:lvl1pPr>
          </a:lstStyle>
          <a:p>
            <a:pPr marL="0" lvl="0" indent="0" defTabSz="829361">
              <a:spcBef>
                <a:spcPts val="272"/>
              </a:spcBef>
              <a:spcAft>
                <a:spcPts val="272"/>
              </a:spcAft>
              <a:buFontTx/>
              <a:buNone/>
            </a:pPr>
            <a:r>
              <a:rPr lang="en-US" dirty="0"/>
              <a:t>Click to edit text</a:t>
            </a:r>
          </a:p>
        </p:txBody>
      </p:sp>
    </p:spTree>
    <p:extLst>
      <p:ext uri="{BB962C8B-B14F-4D97-AF65-F5344CB8AC3E}">
        <p14:creationId xmlns:p14="http://schemas.microsoft.com/office/powerpoint/2010/main" val="211706033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Only,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033" y="854425"/>
            <a:ext cx="4006402" cy="542823"/>
          </a:xfrm>
          <a:solidFill>
            <a:schemeClr val="accent3"/>
          </a:solidFill>
        </p:spPr>
        <p:txBody>
          <a:bodyPr/>
          <a:lstStyle>
            <a:lvl1pPr algn="l">
              <a:defRPr b="1">
                <a:latin typeface="+mj-lt"/>
              </a:defRPr>
            </a:lvl1pPr>
          </a:lstStyle>
          <a:p>
            <a:r>
              <a:rPr lang="en-US" dirty="0"/>
              <a:t>Click to Master title</a:t>
            </a:r>
            <a:endParaRPr lang="en-GB" dirty="0"/>
          </a:p>
        </p:txBody>
      </p:sp>
      <p:sp>
        <p:nvSpPr>
          <p:cNvPr id="7" name="Text Placeholder 5"/>
          <p:cNvSpPr>
            <a:spLocks noGrp="1"/>
          </p:cNvSpPr>
          <p:nvPr>
            <p:ph type="body" sz="quarter" idx="14" hasCustomPrompt="1"/>
          </p:nvPr>
        </p:nvSpPr>
        <p:spPr bwMode="gray">
          <a:xfrm>
            <a:off x="506890" y="1507387"/>
            <a:ext cx="2308884" cy="368562"/>
          </a:xfrm>
          <a:solidFill>
            <a:schemeClr val="tx2"/>
          </a:solidFill>
        </p:spPr>
        <p:txBody>
          <a:bodyPr vert="horz" wrap="none" lIns="72000" tIns="0" rIns="72000" bIns="0" rtlCol="0" anchor="ctr">
            <a:spAutoFit/>
          </a:bodyPr>
          <a:lstStyle>
            <a:lvl1pPr>
              <a:buFontTx/>
              <a:buNone/>
              <a:defRPr lang="en-US" sz="2177" b="1" dirty="0" smtClean="0">
                <a:solidFill>
                  <a:schemeClr val="bg1"/>
                </a:solidFill>
              </a:defRPr>
            </a:lvl1pPr>
          </a:lstStyle>
          <a:p>
            <a:pPr marL="0" lvl="0" indent="0" defTabSz="829361">
              <a:spcBef>
                <a:spcPts val="272"/>
              </a:spcBef>
              <a:spcAft>
                <a:spcPts val="272"/>
              </a:spcAft>
              <a:buFontTx/>
              <a:buNone/>
            </a:pPr>
            <a:r>
              <a:rPr lang="en-US" dirty="0"/>
              <a:t>Click to edit text</a:t>
            </a:r>
          </a:p>
        </p:txBody>
      </p:sp>
      <p:sp>
        <p:nvSpPr>
          <p:cNvPr id="6" name="Text Placeholder 3"/>
          <p:cNvSpPr>
            <a:spLocks noGrp="1"/>
          </p:cNvSpPr>
          <p:nvPr>
            <p:ph type="body" sz="quarter" idx="13" hasCustomPrompt="1"/>
          </p:nvPr>
        </p:nvSpPr>
        <p:spPr>
          <a:xfrm>
            <a:off x="8230250" y="6024327"/>
            <a:ext cx="3483634" cy="163258"/>
          </a:xfrm>
          <a:noFill/>
        </p:spPr>
        <p:txBody>
          <a:bodyPr lIns="0" tIns="0" rIns="0" bIns="0" anchor="ctr">
            <a:noAutofit/>
          </a:bodyPr>
          <a:lstStyle>
            <a:lvl1pPr marL="0" indent="0" algn="r">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source</a:t>
            </a:r>
          </a:p>
        </p:txBody>
      </p:sp>
      <p:sp>
        <p:nvSpPr>
          <p:cNvPr id="8" name="Text Placeholder 3"/>
          <p:cNvSpPr>
            <a:spLocks noGrp="1"/>
          </p:cNvSpPr>
          <p:nvPr>
            <p:ph type="body" sz="quarter" idx="15" hasCustomPrompt="1"/>
          </p:nvPr>
        </p:nvSpPr>
        <p:spPr>
          <a:xfrm>
            <a:off x="514038" y="6024327"/>
            <a:ext cx="7307222" cy="163258"/>
          </a:xfrm>
          <a:noFill/>
        </p:spPr>
        <p:txBody>
          <a:bodyPr lIns="0" tIns="0" rIns="0" bIns="0" anchor="ctr">
            <a:noAutofit/>
          </a:bodyPr>
          <a:lstStyle>
            <a:lvl1pPr marL="0" indent="0" algn="l">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base</a:t>
            </a:r>
          </a:p>
        </p:txBody>
      </p:sp>
    </p:spTree>
    <p:extLst>
      <p:ext uri="{BB962C8B-B14F-4D97-AF65-F5344CB8AC3E}">
        <p14:creationId xmlns:p14="http://schemas.microsoft.com/office/powerpoint/2010/main" val="284519777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sentation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98470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Base, Sourc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8230250" y="6024327"/>
            <a:ext cx="3483634" cy="163258"/>
          </a:xfrm>
          <a:noFill/>
        </p:spPr>
        <p:txBody>
          <a:bodyPr lIns="0" tIns="0" rIns="0" bIns="0" anchor="ctr">
            <a:noAutofit/>
          </a:bodyPr>
          <a:lstStyle>
            <a:lvl1pPr marL="0" indent="0" algn="r">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source</a:t>
            </a:r>
          </a:p>
        </p:txBody>
      </p:sp>
      <p:sp>
        <p:nvSpPr>
          <p:cNvPr id="5" name="Text Placeholder 3"/>
          <p:cNvSpPr>
            <a:spLocks noGrp="1"/>
          </p:cNvSpPr>
          <p:nvPr>
            <p:ph type="body" sz="quarter" idx="14" hasCustomPrompt="1"/>
          </p:nvPr>
        </p:nvSpPr>
        <p:spPr>
          <a:xfrm>
            <a:off x="514038" y="6024327"/>
            <a:ext cx="7307222" cy="163258"/>
          </a:xfrm>
          <a:noFill/>
        </p:spPr>
        <p:txBody>
          <a:bodyPr lIns="0" tIns="0" rIns="0" bIns="0" anchor="ctr">
            <a:noAutofit/>
          </a:bodyPr>
          <a:lstStyle>
            <a:lvl1pPr marL="0" indent="0" algn="l">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base</a:t>
            </a:r>
          </a:p>
        </p:txBody>
      </p:sp>
    </p:spTree>
    <p:extLst>
      <p:ext uri="{BB962C8B-B14F-4D97-AF65-F5344CB8AC3E}">
        <p14:creationId xmlns:p14="http://schemas.microsoft.com/office/powerpoint/2010/main" val="187495724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 picture left - content righ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2192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8" name="Picture Placeholder 7"/>
          <p:cNvSpPr>
            <a:spLocks noGrp="1"/>
          </p:cNvSpPr>
          <p:nvPr>
            <p:ph type="pic" sz="quarter" idx="11" hasCustomPrompt="1"/>
          </p:nvPr>
        </p:nvSpPr>
        <p:spPr>
          <a:xfrm>
            <a:off x="164402" y="162704"/>
            <a:ext cx="5855501" cy="6539359"/>
          </a:xfrm>
          <a:solidFill>
            <a:schemeClr val="tx1">
              <a:lumMod val="10000"/>
              <a:lumOff val="90000"/>
            </a:schemeClr>
          </a:solidFill>
        </p:spPr>
        <p:txBody>
          <a:bodyPr>
            <a:normAutofit/>
          </a:bodyPr>
          <a:lstStyle>
            <a:lvl1pPr marL="0" indent="0">
              <a:buNone/>
              <a:defRPr sz="1451" baseline="0"/>
            </a:lvl1pPr>
          </a:lstStyle>
          <a:p>
            <a:r>
              <a:rPr lang="en-GB" dirty="0"/>
              <a:t>A picture can be inserted here, it can be left blank or it can be filled in another colour</a:t>
            </a:r>
          </a:p>
        </p:txBody>
      </p:sp>
      <p:sp>
        <p:nvSpPr>
          <p:cNvPr id="4" name="Rectangle 3"/>
          <p:cNvSpPr/>
          <p:nvPr userDrawn="1"/>
        </p:nvSpPr>
        <p:spPr bwMode="gray">
          <a:xfrm>
            <a:off x="6017312" y="98159"/>
            <a:ext cx="163289" cy="6603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232" tIns="75116" rIns="150232" bIns="75116"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15" name="Content Placeholder 6"/>
          <p:cNvSpPr>
            <a:spLocks noGrp="1"/>
          </p:cNvSpPr>
          <p:nvPr>
            <p:ph sz="quarter" idx="12"/>
          </p:nvPr>
        </p:nvSpPr>
        <p:spPr>
          <a:xfrm>
            <a:off x="6425933" y="2235379"/>
            <a:ext cx="5418461" cy="3610114"/>
          </a:xfrm>
        </p:spPr>
        <p:txBody>
          <a:bodyPr lIns="0" rIns="0">
            <a:normAutofit/>
          </a:bodyPr>
          <a:lstStyle>
            <a:lvl1pPr>
              <a:spcBef>
                <a:spcPts val="544"/>
              </a:spcBef>
              <a:spcAft>
                <a:spcPts val="544"/>
              </a:spcAft>
              <a:buClr>
                <a:schemeClr val="bg1"/>
              </a:buClr>
              <a:defRPr sz="2177">
                <a:solidFill>
                  <a:schemeClr val="bg1"/>
                </a:solidFill>
              </a:defRPr>
            </a:lvl1pPr>
            <a:lvl2pPr>
              <a:spcBef>
                <a:spcPts val="544"/>
              </a:spcBef>
              <a:spcAft>
                <a:spcPts val="544"/>
              </a:spcAft>
              <a:buClr>
                <a:schemeClr val="bg1"/>
              </a:buClr>
              <a:defRPr sz="1814">
                <a:solidFill>
                  <a:schemeClr val="bg1"/>
                </a:solidFill>
              </a:defRPr>
            </a:lvl2pPr>
            <a:lvl3pPr>
              <a:spcBef>
                <a:spcPts val="544"/>
              </a:spcBef>
              <a:spcAft>
                <a:spcPts val="544"/>
              </a:spcAft>
              <a:buClr>
                <a:schemeClr val="bg1"/>
              </a:buClr>
              <a:defRPr sz="1633">
                <a:solidFill>
                  <a:schemeClr val="bg1"/>
                </a:solidFill>
              </a:defRPr>
            </a:lvl3pPr>
            <a:lvl4pPr>
              <a:spcBef>
                <a:spcPts val="544"/>
              </a:spcBef>
              <a:spcAft>
                <a:spcPts val="544"/>
              </a:spcAft>
              <a:buClr>
                <a:schemeClr val="bg1"/>
              </a:buClr>
              <a:defRPr sz="1633">
                <a:solidFill>
                  <a:schemeClr val="bg1"/>
                </a:solidFill>
              </a:defRPr>
            </a:lvl4pPr>
            <a:lvl5pPr>
              <a:spcBef>
                <a:spcPts val="544"/>
              </a:spcBef>
              <a:spcAft>
                <a:spcPts val="544"/>
              </a:spcAft>
              <a:buClr>
                <a:schemeClr val="bg1"/>
              </a:buClr>
              <a:defRPr sz="1633">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6456566" y="843989"/>
            <a:ext cx="3422890" cy="547192"/>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6456562" y="1518011"/>
            <a:ext cx="2778050" cy="368562"/>
          </a:xfrm>
          <a:solidFill>
            <a:schemeClr val="tx2"/>
          </a:solidFill>
        </p:spPr>
        <p:txBody>
          <a:bodyPr vert="horz" wrap="none" lIns="72000" tIns="0" rIns="72000" bIns="0" rtlCol="0" anchor="ctr">
            <a:spAutoFit/>
          </a:bodyPr>
          <a:lstStyle>
            <a:lvl1pPr>
              <a:buFontTx/>
              <a:buNone/>
              <a:defRPr lang="en-US" sz="2177" b="1" dirty="0" smtClean="0">
                <a:solidFill>
                  <a:schemeClr val="bg1"/>
                </a:solidFill>
              </a:defRPr>
            </a:lvl1pPr>
          </a:lstStyle>
          <a:p>
            <a:pPr marL="0" lvl="0" indent="0" defTabSz="829361">
              <a:spcBef>
                <a:spcPts val="272"/>
              </a:spcBef>
              <a:spcAft>
                <a:spcPts val="272"/>
              </a:spcAft>
              <a:buFontTx/>
              <a:buNone/>
            </a:pPr>
            <a:r>
              <a:rPr lang="en-US" dirty="0"/>
              <a:t>Click to edit subtitle</a:t>
            </a:r>
          </a:p>
        </p:txBody>
      </p:sp>
      <p:sp>
        <p:nvSpPr>
          <p:cNvPr id="12" name="TextBox 11"/>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sp>
        <p:nvSpPr>
          <p:cNvPr id="17" name="TextBox 16"/>
          <p:cNvSpPr txBox="1"/>
          <p:nvPr userDrawn="1"/>
        </p:nvSpPr>
        <p:spPr bwMode="gray">
          <a:xfrm>
            <a:off x="489573" y="6693863"/>
            <a:ext cx="4441446" cy="164143"/>
          </a:xfrm>
          <a:prstGeom prst="rect">
            <a:avLst/>
          </a:prstGeom>
          <a:noFill/>
        </p:spPr>
        <p:txBody>
          <a:bodyPr wrap="none" lIns="0" tIns="0" rIns="0" bIns="0" rtlCol="0" anchor="ctr">
            <a:noAutofit/>
          </a:bodyPr>
          <a:lstStyle/>
          <a:p>
            <a:r>
              <a:rPr lang="en-GB" sz="635" dirty="0">
                <a:solidFill>
                  <a:schemeClr val="tx1"/>
                </a:solidFill>
                <a:latin typeface="Segoe UI Light" panose="020B0502040204020203" pitchFamily="34" charset="0"/>
              </a:rPr>
              <a:t>Document Name Here  |  Month 2015</a:t>
            </a:r>
            <a:r>
              <a:rPr lang="en-GB" sz="635" baseline="0" dirty="0">
                <a:solidFill>
                  <a:schemeClr val="tx1"/>
                </a:solidFill>
                <a:latin typeface="Segoe UI Light" panose="020B0502040204020203" pitchFamily="34" charset="0"/>
              </a:rPr>
              <a:t> </a:t>
            </a:r>
            <a:r>
              <a:rPr lang="en-GB" sz="635"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363" y="6279386"/>
            <a:ext cx="1853429" cy="349677"/>
          </a:xfrm>
          <a:prstGeom prst="rect">
            <a:avLst/>
          </a:prstGeom>
        </p:spPr>
      </p:pic>
    </p:spTree>
    <p:extLst>
      <p:ext uri="{BB962C8B-B14F-4D97-AF65-F5344CB8AC3E}">
        <p14:creationId xmlns:p14="http://schemas.microsoft.com/office/powerpoint/2010/main" val="24362969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ly 2 - Image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2192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8" name="Picture Placeholder 7"/>
          <p:cNvSpPr>
            <a:spLocks noGrp="1"/>
          </p:cNvSpPr>
          <p:nvPr>
            <p:ph type="pic" sz="quarter" idx="11" hasCustomPrompt="1"/>
          </p:nvPr>
        </p:nvSpPr>
        <p:spPr>
          <a:xfrm>
            <a:off x="164402" y="162704"/>
            <a:ext cx="5855501" cy="6529024"/>
          </a:xfrm>
          <a:solidFill>
            <a:schemeClr val="tx1">
              <a:lumMod val="10000"/>
              <a:lumOff val="90000"/>
            </a:schemeClr>
          </a:solidFill>
        </p:spPr>
        <p:txBody>
          <a:bodyPr>
            <a:normAutofit/>
          </a:bodyPr>
          <a:lstStyle>
            <a:lvl1pPr marL="0" indent="0">
              <a:buNone/>
              <a:defRPr sz="2540" baseline="0"/>
            </a:lvl1pPr>
          </a:lstStyle>
          <a:p>
            <a:r>
              <a:rPr lang="en-GB" dirty="0"/>
              <a:t>A picture can be inserted here, it can be left blank or it can be filled in another colour</a:t>
            </a:r>
          </a:p>
        </p:txBody>
      </p:sp>
      <p:sp>
        <p:nvSpPr>
          <p:cNvPr id="4" name="Rectangle 3"/>
          <p:cNvSpPr/>
          <p:nvPr userDrawn="1"/>
        </p:nvSpPr>
        <p:spPr bwMode="gray">
          <a:xfrm>
            <a:off x="6017312" y="98159"/>
            <a:ext cx="163289" cy="6603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232" tIns="75116" rIns="150232" bIns="75116"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14" name="Title 1"/>
          <p:cNvSpPr>
            <a:spLocks noGrp="1"/>
          </p:cNvSpPr>
          <p:nvPr>
            <p:ph type="ctrTitle" hasCustomPrompt="1"/>
          </p:nvPr>
        </p:nvSpPr>
        <p:spPr bwMode="gray">
          <a:xfrm>
            <a:off x="6464383" y="2232456"/>
            <a:ext cx="2119713" cy="547192"/>
          </a:xfrm>
          <a:solidFill>
            <a:schemeClr val="accent3"/>
          </a:solidFill>
        </p:spPr>
        <p:txBody>
          <a:bodyPr wrap="none" lIns="82819" tIns="7200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2</a:t>
            </a:r>
            <a:endParaRPr lang="en-GB" dirty="0"/>
          </a:p>
        </p:txBody>
      </p:sp>
      <p:sp>
        <p:nvSpPr>
          <p:cNvPr id="15" name="Text Placeholder 5"/>
          <p:cNvSpPr>
            <a:spLocks noGrp="1"/>
          </p:cNvSpPr>
          <p:nvPr>
            <p:ph type="body" sz="quarter" idx="12" hasCustomPrompt="1"/>
          </p:nvPr>
        </p:nvSpPr>
        <p:spPr>
          <a:xfrm>
            <a:off x="6464381" y="2906521"/>
            <a:ext cx="3146075" cy="476882"/>
          </a:xfrm>
          <a:solidFill>
            <a:schemeClr val="tx2"/>
          </a:solidFill>
        </p:spPr>
        <p:txBody>
          <a:bodyPr wrap="none" lIns="72000" tIns="0" bIns="0">
            <a:spAutoFit/>
          </a:bodyPr>
          <a:lstStyle>
            <a:lvl1pPr marL="0" indent="0">
              <a:lnSpc>
                <a:spcPts val="3719"/>
              </a:lnSpc>
              <a:spcBef>
                <a:spcPts val="544"/>
              </a:spcBef>
              <a:spcAft>
                <a:spcPts val="0"/>
              </a:spcAft>
              <a:buNone/>
              <a:defRPr sz="2540" b="1">
                <a:solidFill>
                  <a:schemeClr val="bg1"/>
                </a:solidFill>
                <a:latin typeface="+mj-lt"/>
              </a:defRPr>
            </a:lvl1pPr>
            <a:lvl2pPr marL="476993" indent="0">
              <a:buNone/>
              <a:defRPr/>
            </a:lvl2pPr>
            <a:lvl3pPr marL="953986" indent="0">
              <a:buNone/>
              <a:defRPr/>
            </a:lvl3pPr>
            <a:lvl4pPr marL="1430979" indent="0">
              <a:buNone/>
              <a:defRPr/>
            </a:lvl4pPr>
            <a:lvl5pPr marL="1907971" indent="0">
              <a:buNone/>
              <a:defRPr/>
            </a:lvl5pPr>
          </a:lstStyle>
          <a:p>
            <a:pPr lvl="0"/>
            <a:r>
              <a:rPr lang="en-US" dirty="0"/>
              <a:t>Click to edit subtitle</a:t>
            </a:r>
          </a:p>
        </p:txBody>
      </p:sp>
      <p:sp>
        <p:nvSpPr>
          <p:cNvPr id="18" name="Text Placeholder 8"/>
          <p:cNvSpPr>
            <a:spLocks noGrp="1"/>
          </p:cNvSpPr>
          <p:nvPr>
            <p:ph type="body" sz="quarter" idx="13"/>
          </p:nvPr>
        </p:nvSpPr>
        <p:spPr>
          <a:xfrm>
            <a:off x="6464750" y="3559621"/>
            <a:ext cx="5227612" cy="1893087"/>
          </a:xfrm>
        </p:spPr>
        <p:txBody>
          <a:bodyPr lIns="0" tIns="0" rIns="0" bIns="0">
            <a:noAutofit/>
          </a:bodyPr>
          <a:lstStyle>
            <a:lvl1pPr marL="0" indent="0">
              <a:buNone/>
              <a:defRPr sz="1814">
                <a:solidFill>
                  <a:schemeClr val="bg1"/>
                </a:solidFill>
              </a:defRPr>
            </a:lvl1pPr>
            <a:lvl2pPr marL="476993" indent="0">
              <a:buNone/>
              <a:defRPr sz="1814">
                <a:solidFill>
                  <a:schemeClr val="bg1"/>
                </a:solidFill>
              </a:defRPr>
            </a:lvl2pPr>
            <a:lvl3pPr marL="953986" indent="0">
              <a:buNone/>
              <a:defRPr sz="1633">
                <a:solidFill>
                  <a:schemeClr val="bg1"/>
                </a:solidFill>
              </a:defRPr>
            </a:lvl3pPr>
            <a:lvl4pPr marL="1430979" indent="0">
              <a:buNone/>
              <a:defRPr sz="1633">
                <a:solidFill>
                  <a:schemeClr val="bg1"/>
                </a:solidFill>
              </a:defRPr>
            </a:lvl4pPr>
            <a:lvl5pPr marL="1907971" indent="0">
              <a:buNone/>
              <a:defRPr sz="1633">
                <a:solidFill>
                  <a:schemeClr val="bg1"/>
                </a:solidFill>
              </a:defRPr>
            </a:lvl5pPr>
          </a:lstStyle>
          <a:p>
            <a:pPr lvl="0"/>
            <a:r>
              <a:rPr lang="en-US"/>
              <a:t>Click to edit Master text styles</a:t>
            </a:r>
          </a:p>
        </p:txBody>
      </p:sp>
      <p:sp>
        <p:nvSpPr>
          <p:cNvPr id="17" name="TextBox 16"/>
          <p:cNvSpPr txBox="1"/>
          <p:nvPr userDrawn="1"/>
        </p:nvSpPr>
        <p:spPr bwMode="gray">
          <a:xfrm>
            <a:off x="503636" y="6691734"/>
            <a:ext cx="5582136" cy="164143"/>
          </a:xfrm>
          <a:prstGeom prst="rect">
            <a:avLst/>
          </a:prstGeom>
          <a:noFill/>
        </p:spPr>
        <p:txBody>
          <a:bodyPr wrap="none" lIns="0" tIns="0" rIns="0" bIns="0" rtlCol="0" anchor="ctr">
            <a:noAutofit/>
          </a:bodyPr>
          <a:lstStyle/>
          <a:p>
            <a:r>
              <a:rPr lang="en-GB" sz="635" dirty="0">
                <a:solidFill>
                  <a:schemeClr val="tx1"/>
                </a:solidFill>
                <a:latin typeface="+mn-lt"/>
              </a:rPr>
              <a:t>Document Name Here  |  Month 2015</a:t>
            </a:r>
            <a:r>
              <a:rPr lang="en-GB" sz="635" baseline="0" dirty="0">
                <a:solidFill>
                  <a:schemeClr val="tx1"/>
                </a:solidFill>
                <a:latin typeface="+mn-lt"/>
              </a:rPr>
              <a:t> </a:t>
            </a:r>
            <a:r>
              <a:rPr lang="en-GB" sz="635" dirty="0">
                <a:solidFill>
                  <a:schemeClr val="tx1"/>
                </a:solidFill>
                <a:latin typeface="+mn-lt"/>
              </a:rPr>
              <a:t>|  Version 1  |  Public  |  Internal Use Only  |  Confidential  |  Strictly  Confidential (DELETE CLASSIFICATION)</a:t>
            </a:r>
          </a:p>
        </p:txBody>
      </p:sp>
      <p:sp>
        <p:nvSpPr>
          <p:cNvPr id="11" name="TextBox 10"/>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363" y="6279386"/>
            <a:ext cx="1853429" cy="349677"/>
          </a:xfrm>
          <a:prstGeom prst="rect">
            <a:avLst/>
          </a:prstGeom>
        </p:spPr>
      </p:pic>
    </p:spTree>
    <p:extLst>
      <p:ext uri="{BB962C8B-B14F-4D97-AF65-F5344CB8AC3E}">
        <p14:creationId xmlns:p14="http://schemas.microsoft.com/office/powerpoint/2010/main" val="55546126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 picture right - content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2192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8" name="Picture Placeholder 7"/>
          <p:cNvSpPr>
            <a:spLocks noGrp="1"/>
          </p:cNvSpPr>
          <p:nvPr>
            <p:ph type="pic" sz="quarter" idx="11" hasCustomPrompt="1"/>
          </p:nvPr>
        </p:nvSpPr>
        <p:spPr>
          <a:xfrm>
            <a:off x="6178087" y="162704"/>
            <a:ext cx="5855501" cy="6539359"/>
          </a:xfrm>
          <a:solidFill>
            <a:schemeClr val="tx1">
              <a:lumMod val="10000"/>
              <a:lumOff val="90000"/>
            </a:schemeClr>
          </a:solidFill>
        </p:spPr>
        <p:txBody>
          <a:bodyPr>
            <a:normAutofit/>
          </a:bodyPr>
          <a:lstStyle>
            <a:lvl1pPr marL="0" indent="0">
              <a:buNone/>
              <a:defRPr sz="1633" baseline="0"/>
            </a:lvl1pPr>
          </a:lstStyle>
          <a:p>
            <a:r>
              <a:rPr lang="en-GB" dirty="0"/>
              <a:t>A picture can be inserted here, it can be left blank or it can be filled in another colour</a:t>
            </a:r>
          </a:p>
        </p:txBody>
      </p:sp>
      <p:sp>
        <p:nvSpPr>
          <p:cNvPr id="4" name="Rectangle 3"/>
          <p:cNvSpPr/>
          <p:nvPr userDrawn="1"/>
        </p:nvSpPr>
        <p:spPr bwMode="gray">
          <a:xfrm>
            <a:off x="6017312" y="98159"/>
            <a:ext cx="163289" cy="6603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232" tIns="75116" rIns="150232" bIns="75116"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11" name="Content Placeholder 6"/>
          <p:cNvSpPr>
            <a:spLocks noGrp="1"/>
          </p:cNvSpPr>
          <p:nvPr>
            <p:ph sz="quarter" idx="12"/>
          </p:nvPr>
        </p:nvSpPr>
        <p:spPr>
          <a:xfrm>
            <a:off x="484477" y="2235379"/>
            <a:ext cx="5418461" cy="3610114"/>
          </a:xfrm>
        </p:spPr>
        <p:txBody>
          <a:bodyPr lIns="0" rIns="0">
            <a:normAutofit/>
          </a:bodyPr>
          <a:lstStyle>
            <a:lvl1pPr>
              <a:spcBef>
                <a:spcPts val="544"/>
              </a:spcBef>
              <a:spcAft>
                <a:spcPts val="544"/>
              </a:spcAft>
              <a:buClr>
                <a:schemeClr val="bg1"/>
              </a:buClr>
              <a:defRPr sz="2177">
                <a:solidFill>
                  <a:schemeClr val="bg1"/>
                </a:solidFill>
              </a:defRPr>
            </a:lvl1pPr>
            <a:lvl2pPr>
              <a:spcBef>
                <a:spcPts val="544"/>
              </a:spcBef>
              <a:spcAft>
                <a:spcPts val="544"/>
              </a:spcAft>
              <a:buClr>
                <a:schemeClr val="bg1"/>
              </a:buClr>
              <a:defRPr sz="1814">
                <a:solidFill>
                  <a:schemeClr val="bg1"/>
                </a:solidFill>
              </a:defRPr>
            </a:lvl2pPr>
            <a:lvl3pPr>
              <a:spcBef>
                <a:spcPts val="544"/>
              </a:spcBef>
              <a:spcAft>
                <a:spcPts val="544"/>
              </a:spcAft>
              <a:buClr>
                <a:schemeClr val="bg1"/>
              </a:buClr>
              <a:defRPr sz="1633">
                <a:solidFill>
                  <a:schemeClr val="bg1"/>
                </a:solidFill>
              </a:defRPr>
            </a:lvl3pPr>
            <a:lvl4pPr>
              <a:spcBef>
                <a:spcPts val="544"/>
              </a:spcBef>
              <a:spcAft>
                <a:spcPts val="544"/>
              </a:spcAft>
              <a:buClr>
                <a:schemeClr val="bg1"/>
              </a:buClr>
              <a:defRPr sz="1633">
                <a:solidFill>
                  <a:schemeClr val="bg1"/>
                </a:solidFill>
              </a:defRPr>
            </a:lvl4pPr>
            <a:lvl5pPr>
              <a:spcBef>
                <a:spcPts val="544"/>
              </a:spcBef>
              <a:spcAft>
                <a:spcPts val="544"/>
              </a:spcAft>
              <a:buClr>
                <a:schemeClr val="bg1"/>
              </a:buClr>
              <a:defRPr sz="1633">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1"/>
          <p:cNvSpPr>
            <a:spLocks noGrp="1"/>
          </p:cNvSpPr>
          <p:nvPr>
            <p:ph type="ctrTitle" hasCustomPrompt="1"/>
          </p:nvPr>
        </p:nvSpPr>
        <p:spPr bwMode="gray">
          <a:xfrm>
            <a:off x="505117" y="832931"/>
            <a:ext cx="3422890" cy="547192"/>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5" name="Text Placeholder 5"/>
          <p:cNvSpPr>
            <a:spLocks noGrp="1"/>
          </p:cNvSpPr>
          <p:nvPr>
            <p:ph type="body" sz="quarter" idx="13" hasCustomPrompt="1"/>
          </p:nvPr>
        </p:nvSpPr>
        <p:spPr>
          <a:xfrm>
            <a:off x="505114" y="1506953"/>
            <a:ext cx="2778050" cy="368562"/>
          </a:xfrm>
          <a:solidFill>
            <a:schemeClr val="tx2"/>
          </a:solidFill>
        </p:spPr>
        <p:txBody>
          <a:bodyPr vert="horz" wrap="none" lIns="72000" tIns="0" rIns="72000" bIns="0" rtlCol="0" anchor="ctr">
            <a:spAutoFit/>
          </a:bodyPr>
          <a:lstStyle>
            <a:lvl1pPr>
              <a:buFontTx/>
              <a:buNone/>
              <a:defRPr lang="en-US" sz="2177" b="1" dirty="0" smtClean="0">
                <a:solidFill>
                  <a:schemeClr val="bg1"/>
                </a:solidFill>
              </a:defRPr>
            </a:lvl1pPr>
          </a:lstStyle>
          <a:p>
            <a:pPr marL="0" lvl="0" indent="0" defTabSz="829361">
              <a:spcBef>
                <a:spcPts val="272"/>
              </a:spcBef>
              <a:spcAft>
                <a:spcPts val="272"/>
              </a:spcAft>
              <a:buFontTx/>
              <a:buNone/>
            </a:pPr>
            <a:r>
              <a:rPr lang="en-US" dirty="0"/>
              <a:t>Click to edit subtitle</a:t>
            </a:r>
          </a:p>
        </p:txBody>
      </p:sp>
      <p:sp>
        <p:nvSpPr>
          <p:cNvPr id="19" name="TextBox 18"/>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sp>
        <p:nvSpPr>
          <p:cNvPr id="20" name="TextBox 19"/>
          <p:cNvSpPr txBox="1"/>
          <p:nvPr userDrawn="1"/>
        </p:nvSpPr>
        <p:spPr bwMode="gray">
          <a:xfrm>
            <a:off x="489573" y="6693863"/>
            <a:ext cx="4441446" cy="164143"/>
          </a:xfrm>
          <a:prstGeom prst="rect">
            <a:avLst/>
          </a:prstGeom>
          <a:noFill/>
        </p:spPr>
        <p:txBody>
          <a:bodyPr wrap="none" lIns="0" tIns="0" rIns="0" bIns="0" rtlCol="0" anchor="ctr">
            <a:noAutofit/>
          </a:bodyPr>
          <a:lstStyle/>
          <a:p>
            <a:r>
              <a:rPr lang="en-GB" sz="635" dirty="0">
                <a:solidFill>
                  <a:schemeClr val="tx1"/>
                </a:solidFill>
                <a:latin typeface="Segoe UI Light" panose="020B0502040204020203" pitchFamily="34" charset="0"/>
              </a:rPr>
              <a:t>Document Name Here  |  Month 2015</a:t>
            </a:r>
            <a:r>
              <a:rPr lang="en-GB" sz="635" baseline="0" dirty="0">
                <a:solidFill>
                  <a:schemeClr val="tx1"/>
                </a:solidFill>
                <a:latin typeface="Segoe UI Light" panose="020B0502040204020203" pitchFamily="34" charset="0"/>
              </a:rPr>
              <a:t> </a:t>
            </a:r>
            <a:r>
              <a:rPr lang="en-GB" sz="635" dirty="0">
                <a:solidFill>
                  <a:schemeClr val="tx1"/>
                </a:solidFill>
                <a:latin typeface="Segoe UI Light" panose="020B0502040204020203" pitchFamily="34" charset="0"/>
              </a:rPr>
              <a:t>|  Version 1  |  Public  |  Internal Use Only  |  Confidential  |  Strictly  Confidential (DELETE CLASSIFICATION)</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363" y="6279386"/>
            <a:ext cx="1853429" cy="349677"/>
          </a:xfrm>
          <a:prstGeom prst="rect">
            <a:avLst/>
          </a:prstGeom>
        </p:spPr>
      </p:pic>
    </p:spTree>
    <p:extLst>
      <p:ext uri="{BB962C8B-B14F-4D97-AF65-F5344CB8AC3E}">
        <p14:creationId xmlns:p14="http://schemas.microsoft.com/office/powerpoint/2010/main" val="214031772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 pictures right - content left">
    <p:bg>
      <p:bgPr>
        <a:solidFill>
          <a:schemeClr val="bg2"/>
        </a:solidFill>
        <a:effectLst/>
      </p:bgPr>
    </p:bg>
    <p:spTree>
      <p:nvGrpSpPr>
        <p:cNvPr id="1" name=""/>
        <p:cNvGrpSpPr/>
        <p:nvPr/>
      </p:nvGrpSpPr>
      <p:grpSpPr>
        <a:xfrm>
          <a:off x="0" y="0"/>
          <a:ext cx="0" cy="0"/>
          <a:chOff x="0" y="0"/>
          <a:chExt cx="0" cy="0"/>
        </a:xfrm>
      </p:grpSpPr>
      <p:sp>
        <p:nvSpPr>
          <p:cNvPr id="16" name="Rectangle 6"/>
          <p:cNvSpPr/>
          <p:nvPr userDrawn="1"/>
        </p:nvSpPr>
        <p:spPr bwMode="gray">
          <a:xfrm>
            <a:off x="0" y="5"/>
            <a:ext cx="12192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5" name="Rectangle 4"/>
          <p:cNvSpPr/>
          <p:nvPr userDrawn="1"/>
        </p:nvSpPr>
        <p:spPr bwMode="gray">
          <a:xfrm>
            <a:off x="6106862" y="72018"/>
            <a:ext cx="5982394" cy="6652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232" tIns="75116" rIns="150232" bIns="75116"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4" name="Rectangle 3"/>
          <p:cNvSpPr/>
          <p:nvPr userDrawn="1"/>
        </p:nvSpPr>
        <p:spPr bwMode="gray">
          <a:xfrm>
            <a:off x="6014356" y="146221"/>
            <a:ext cx="163289" cy="6539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232" tIns="75116" rIns="150232" bIns="75116"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28" name="Picture Placeholder 7"/>
          <p:cNvSpPr>
            <a:spLocks noGrp="1"/>
          </p:cNvSpPr>
          <p:nvPr>
            <p:ph type="pic" sz="quarter" idx="13" hasCustomPrompt="1"/>
          </p:nvPr>
        </p:nvSpPr>
        <p:spPr>
          <a:xfrm>
            <a:off x="6177645" y="3506756"/>
            <a:ext cx="5845959" cy="3184974"/>
          </a:xfrm>
          <a:solidFill>
            <a:schemeClr val="bg1">
              <a:lumMod val="95000"/>
            </a:schemeClr>
          </a:solidFill>
        </p:spPr>
        <p:txBody>
          <a:bodyPr>
            <a:normAutofit/>
          </a:bodyPr>
          <a:lstStyle>
            <a:lvl1pPr marL="0" indent="0">
              <a:buNone/>
              <a:defRPr sz="2540" baseline="0"/>
            </a:lvl1pPr>
          </a:lstStyle>
          <a:p>
            <a:r>
              <a:rPr lang="en-GB" dirty="0"/>
              <a:t>A picture can be inserted here, it can be left blank or it can be filled in another colour</a:t>
            </a:r>
          </a:p>
        </p:txBody>
      </p:sp>
      <p:sp>
        <p:nvSpPr>
          <p:cNvPr id="35" name="Picture Placeholder 7"/>
          <p:cNvSpPr>
            <a:spLocks noGrp="1"/>
          </p:cNvSpPr>
          <p:nvPr>
            <p:ph type="pic" sz="quarter" idx="14" hasCustomPrompt="1"/>
          </p:nvPr>
        </p:nvSpPr>
        <p:spPr>
          <a:xfrm>
            <a:off x="6177645" y="163471"/>
            <a:ext cx="5845959" cy="3202043"/>
          </a:xfrm>
          <a:solidFill>
            <a:schemeClr val="bg1">
              <a:lumMod val="95000"/>
            </a:schemeClr>
          </a:solidFill>
        </p:spPr>
        <p:txBody>
          <a:bodyPr>
            <a:normAutofit/>
          </a:bodyPr>
          <a:lstStyle>
            <a:lvl1pPr marL="0" indent="0">
              <a:buNone/>
              <a:defRPr sz="2540" baseline="0"/>
            </a:lvl1pPr>
          </a:lstStyle>
          <a:p>
            <a:r>
              <a:rPr lang="en-GB" dirty="0"/>
              <a:t>A picture can be inserted here, it can be left blank or it can be filled in another colour</a:t>
            </a:r>
          </a:p>
        </p:txBody>
      </p:sp>
      <p:sp>
        <p:nvSpPr>
          <p:cNvPr id="6" name="Rectangle 5"/>
          <p:cNvSpPr/>
          <p:nvPr userDrawn="1"/>
        </p:nvSpPr>
        <p:spPr bwMode="gray">
          <a:xfrm>
            <a:off x="6132110" y="3347371"/>
            <a:ext cx="5957145" cy="163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91966" tIns="95983" rIns="191966" bIns="95983" numCol="1" spcCol="0" rtlCol="0" fromWordArt="0" anchor="ctr" anchorCtr="0" forceAA="0" compatLnSpc="1">
            <a:prstTxWarp prst="textNoShape">
              <a:avLst/>
            </a:prstTxWarp>
            <a:noAutofit/>
          </a:bodyPr>
          <a:lstStyle/>
          <a:p>
            <a:pPr algn="ctr">
              <a:lnSpc>
                <a:spcPct val="110000"/>
              </a:lnSpc>
              <a:spcBef>
                <a:spcPts val="3200"/>
              </a:spcBef>
              <a:buClr>
                <a:schemeClr val="bg2"/>
              </a:buClr>
            </a:pPr>
            <a:endParaRPr lang="en-GB" sz="2630" dirty="0">
              <a:solidFill>
                <a:schemeClr val="bg1"/>
              </a:solidFill>
            </a:endParaRPr>
          </a:p>
        </p:txBody>
      </p:sp>
      <p:sp>
        <p:nvSpPr>
          <p:cNvPr id="17" name="Content Placeholder 6"/>
          <p:cNvSpPr>
            <a:spLocks noGrp="1"/>
          </p:cNvSpPr>
          <p:nvPr>
            <p:ph sz="quarter" idx="12"/>
          </p:nvPr>
        </p:nvSpPr>
        <p:spPr>
          <a:xfrm>
            <a:off x="474483" y="2235379"/>
            <a:ext cx="5418461" cy="3610114"/>
          </a:xfrm>
        </p:spPr>
        <p:txBody>
          <a:bodyPr lIns="0" rIns="0">
            <a:normAutofit/>
          </a:bodyPr>
          <a:lstStyle>
            <a:lvl1pPr>
              <a:spcBef>
                <a:spcPts val="544"/>
              </a:spcBef>
              <a:spcAft>
                <a:spcPts val="544"/>
              </a:spcAft>
              <a:buClr>
                <a:schemeClr val="bg1"/>
              </a:buClr>
              <a:defRPr sz="2177">
                <a:solidFill>
                  <a:schemeClr val="bg1"/>
                </a:solidFill>
              </a:defRPr>
            </a:lvl1pPr>
            <a:lvl2pPr>
              <a:spcBef>
                <a:spcPts val="544"/>
              </a:spcBef>
              <a:spcAft>
                <a:spcPts val="544"/>
              </a:spcAft>
              <a:buClr>
                <a:schemeClr val="bg1"/>
              </a:buClr>
              <a:defRPr sz="1814">
                <a:solidFill>
                  <a:schemeClr val="bg1"/>
                </a:solidFill>
              </a:defRPr>
            </a:lvl2pPr>
            <a:lvl3pPr>
              <a:spcBef>
                <a:spcPts val="544"/>
              </a:spcBef>
              <a:spcAft>
                <a:spcPts val="544"/>
              </a:spcAft>
              <a:buClr>
                <a:schemeClr val="bg1"/>
              </a:buClr>
              <a:defRPr sz="1633">
                <a:solidFill>
                  <a:schemeClr val="bg1"/>
                </a:solidFill>
              </a:defRPr>
            </a:lvl3pPr>
            <a:lvl4pPr>
              <a:spcBef>
                <a:spcPts val="544"/>
              </a:spcBef>
              <a:spcAft>
                <a:spcPts val="544"/>
              </a:spcAft>
              <a:buClr>
                <a:schemeClr val="bg1"/>
              </a:buClr>
              <a:defRPr sz="1633">
                <a:solidFill>
                  <a:schemeClr val="bg1"/>
                </a:solidFill>
              </a:defRPr>
            </a:lvl4pPr>
            <a:lvl5pPr>
              <a:spcBef>
                <a:spcPts val="544"/>
              </a:spcBef>
              <a:spcAft>
                <a:spcPts val="544"/>
              </a:spcAft>
              <a:buClr>
                <a:schemeClr val="bg1"/>
              </a:buClr>
              <a:defRPr sz="1633">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505117" y="832931"/>
            <a:ext cx="3422890" cy="547192"/>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5" hasCustomPrompt="1"/>
          </p:nvPr>
        </p:nvSpPr>
        <p:spPr>
          <a:xfrm>
            <a:off x="505114" y="1506953"/>
            <a:ext cx="2778050" cy="368562"/>
          </a:xfrm>
          <a:solidFill>
            <a:schemeClr val="tx2"/>
          </a:solidFill>
        </p:spPr>
        <p:txBody>
          <a:bodyPr vert="horz" wrap="none" lIns="72000" tIns="0" rIns="72000" bIns="0" rtlCol="0" anchor="ctr">
            <a:spAutoFit/>
          </a:bodyPr>
          <a:lstStyle>
            <a:lvl1pPr>
              <a:buFontTx/>
              <a:buNone/>
              <a:defRPr lang="en-US" sz="2177" b="1" dirty="0" smtClean="0">
                <a:solidFill>
                  <a:schemeClr val="bg1"/>
                </a:solidFill>
              </a:defRPr>
            </a:lvl1pPr>
          </a:lstStyle>
          <a:p>
            <a:pPr marL="0" lvl="0" indent="0" defTabSz="829361">
              <a:spcBef>
                <a:spcPts val="272"/>
              </a:spcBef>
              <a:spcAft>
                <a:spcPts val="272"/>
              </a:spcAft>
              <a:buFontTx/>
              <a:buNone/>
            </a:pPr>
            <a:r>
              <a:rPr lang="en-US" dirty="0"/>
              <a:t>Click to edit subtitle</a:t>
            </a:r>
          </a:p>
        </p:txBody>
      </p:sp>
      <p:sp>
        <p:nvSpPr>
          <p:cNvPr id="22" name="TextBox 21"/>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sp>
        <p:nvSpPr>
          <p:cNvPr id="23" name="TextBox 22"/>
          <p:cNvSpPr txBox="1"/>
          <p:nvPr userDrawn="1"/>
        </p:nvSpPr>
        <p:spPr bwMode="gray">
          <a:xfrm>
            <a:off x="489573" y="6693863"/>
            <a:ext cx="4441446" cy="164143"/>
          </a:xfrm>
          <a:prstGeom prst="rect">
            <a:avLst/>
          </a:prstGeom>
          <a:noFill/>
        </p:spPr>
        <p:txBody>
          <a:bodyPr wrap="none" lIns="0" tIns="0" rIns="0" bIns="0" rtlCol="0" anchor="ctr">
            <a:noAutofit/>
          </a:bodyPr>
          <a:lstStyle/>
          <a:p>
            <a:r>
              <a:rPr lang="en-GB" sz="635" dirty="0">
                <a:solidFill>
                  <a:schemeClr val="tx1"/>
                </a:solidFill>
                <a:latin typeface="Segoe UI Light" panose="020B0502040204020203" pitchFamily="34" charset="0"/>
              </a:rPr>
              <a:t>Document Name Here  |  Month 2015</a:t>
            </a:r>
            <a:r>
              <a:rPr lang="en-GB" sz="635" baseline="0" dirty="0">
                <a:solidFill>
                  <a:schemeClr val="tx1"/>
                </a:solidFill>
                <a:latin typeface="Segoe UI Light" panose="020B0502040204020203" pitchFamily="34" charset="0"/>
              </a:rPr>
              <a:t> </a:t>
            </a:r>
            <a:r>
              <a:rPr lang="en-GB" sz="635" dirty="0">
                <a:solidFill>
                  <a:schemeClr val="tx1"/>
                </a:solidFill>
                <a:latin typeface="Segoe UI Light" panose="020B0502040204020203" pitchFamily="34" charset="0"/>
              </a:rPr>
              <a:t>|  Version 1  |  Public  |  Internal Use Only  |  Confidential  |  Strictly  Confidential (DELETE CLASSIFICATION)</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363" y="6279386"/>
            <a:ext cx="1853429" cy="349677"/>
          </a:xfrm>
          <a:prstGeom prst="rect">
            <a:avLst/>
          </a:prstGeom>
        </p:spPr>
      </p:pic>
    </p:spTree>
    <p:extLst>
      <p:ext uri="{BB962C8B-B14F-4D97-AF65-F5344CB8AC3E}">
        <p14:creationId xmlns:p14="http://schemas.microsoft.com/office/powerpoint/2010/main" val="199437454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 pictures right - content left">
    <p:bg>
      <p:bgPr>
        <a:solidFill>
          <a:schemeClr val="bg2"/>
        </a:solidFill>
        <a:effectLst/>
      </p:bgPr>
    </p:bg>
    <p:spTree>
      <p:nvGrpSpPr>
        <p:cNvPr id="1" name=""/>
        <p:cNvGrpSpPr/>
        <p:nvPr/>
      </p:nvGrpSpPr>
      <p:grpSpPr>
        <a:xfrm>
          <a:off x="0" y="0"/>
          <a:ext cx="0" cy="0"/>
          <a:chOff x="0" y="0"/>
          <a:chExt cx="0" cy="0"/>
        </a:xfrm>
      </p:grpSpPr>
      <p:sp>
        <p:nvSpPr>
          <p:cNvPr id="18" name="Rectangle 6"/>
          <p:cNvSpPr/>
          <p:nvPr userDrawn="1"/>
        </p:nvSpPr>
        <p:spPr bwMode="gray">
          <a:xfrm>
            <a:off x="0" y="5"/>
            <a:ext cx="12192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5" name="Rectangle 4"/>
          <p:cNvSpPr/>
          <p:nvPr userDrawn="1"/>
        </p:nvSpPr>
        <p:spPr bwMode="gray">
          <a:xfrm>
            <a:off x="6106862" y="72018"/>
            <a:ext cx="5982394" cy="6652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232" tIns="75116" rIns="150232" bIns="75116"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19" name="Picture Placeholder 7"/>
          <p:cNvSpPr>
            <a:spLocks noGrp="1"/>
          </p:cNvSpPr>
          <p:nvPr>
            <p:ph type="pic" sz="quarter" idx="16" hasCustomPrompt="1"/>
          </p:nvPr>
        </p:nvSpPr>
        <p:spPr>
          <a:xfrm>
            <a:off x="8190438" y="164871"/>
            <a:ext cx="1828831" cy="6518933"/>
          </a:xfrm>
          <a:solidFill>
            <a:schemeClr val="bg1">
              <a:lumMod val="95000"/>
            </a:schemeClr>
          </a:solidFill>
        </p:spPr>
        <p:txBody>
          <a:bodyPr>
            <a:normAutofit/>
          </a:bodyPr>
          <a:lstStyle>
            <a:lvl1pPr marL="0" indent="0">
              <a:buNone/>
              <a:defRPr sz="1451" baseline="0"/>
            </a:lvl1pPr>
          </a:lstStyle>
          <a:p>
            <a:r>
              <a:rPr lang="en-GB" dirty="0"/>
              <a:t>A picture can be inserted here, it can be left blank or it can be filled in another colour</a:t>
            </a:r>
          </a:p>
        </p:txBody>
      </p:sp>
      <p:sp>
        <p:nvSpPr>
          <p:cNvPr id="20" name="Picture Placeholder 7"/>
          <p:cNvSpPr>
            <a:spLocks noGrp="1"/>
          </p:cNvSpPr>
          <p:nvPr>
            <p:ph type="pic" sz="quarter" idx="17" hasCustomPrompt="1"/>
          </p:nvPr>
        </p:nvSpPr>
        <p:spPr>
          <a:xfrm>
            <a:off x="10196277" y="164871"/>
            <a:ext cx="1828831" cy="6518933"/>
          </a:xfrm>
          <a:solidFill>
            <a:schemeClr val="bg1">
              <a:lumMod val="95000"/>
            </a:schemeClr>
          </a:solidFill>
        </p:spPr>
        <p:txBody>
          <a:bodyPr>
            <a:normAutofit/>
          </a:bodyPr>
          <a:lstStyle>
            <a:lvl1pPr marL="0" indent="0">
              <a:buNone/>
              <a:defRPr sz="1451"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6184601" y="164871"/>
            <a:ext cx="1828831" cy="6518933"/>
          </a:xfrm>
          <a:solidFill>
            <a:schemeClr val="bg1">
              <a:lumMod val="95000"/>
            </a:schemeClr>
          </a:solidFill>
        </p:spPr>
        <p:txBody>
          <a:bodyPr>
            <a:normAutofit/>
          </a:bodyPr>
          <a:lstStyle>
            <a:lvl1pPr marL="0" indent="0">
              <a:buNone/>
              <a:defRPr sz="1451" baseline="0"/>
            </a:lvl1pPr>
          </a:lstStyle>
          <a:p>
            <a:r>
              <a:rPr lang="en-GB" dirty="0"/>
              <a:t>A picture can be inserted here, it can be left blank or it can be filled in another colour</a:t>
            </a:r>
          </a:p>
        </p:txBody>
      </p:sp>
      <p:grpSp>
        <p:nvGrpSpPr>
          <p:cNvPr id="6" name="Group 5"/>
          <p:cNvGrpSpPr/>
          <p:nvPr userDrawn="1"/>
        </p:nvGrpSpPr>
        <p:grpSpPr>
          <a:xfrm>
            <a:off x="6014453" y="144448"/>
            <a:ext cx="4174963" cy="6631483"/>
            <a:chOff x="6629995" y="159259"/>
            <a:chExt cx="4602244" cy="7209945"/>
          </a:xfrm>
          <a:solidFill>
            <a:schemeClr val="bg1"/>
          </a:solidFill>
        </p:grpSpPr>
        <p:sp>
          <p:nvSpPr>
            <p:cNvPr id="4" name="Rectangle 3"/>
            <p:cNvSpPr/>
            <p:nvPr userDrawn="1"/>
          </p:nvSpPr>
          <p:spPr bwMode="gray">
            <a:xfrm>
              <a:off x="6629995"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29" name="Rectangle 28"/>
            <p:cNvSpPr/>
            <p:nvPr userDrawn="1"/>
          </p:nvSpPr>
          <p:spPr bwMode="gray">
            <a:xfrm>
              <a:off x="11052239"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32" name="Rectangle 31"/>
            <p:cNvSpPr/>
            <p:nvPr userDrawn="1"/>
          </p:nvSpPr>
          <p:spPr bwMode="gray">
            <a:xfrm>
              <a:off x="8841117"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grpSp>
      <p:sp>
        <p:nvSpPr>
          <p:cNvPr id="27" name="Content Placeholder 6"/>
          <p:cNvSpPr>
            <a:spLocks noGrp="1"/>
          </p:cNvSpPr>
          <p:nvPr>
            <p:ph sz="quarter" idx="12"/>
          </p:nvPr>
        </p:nvSpPr>
        <p:spPr>
          <a:xfrm>
            <a:off x="474483" y="2235379"/>
            <a:ext cx="5418461" cy="3610114"/>
          </a:xfrm>
        </p:spPr>
        <p:txBody>
          <a:bodyPr lIns="0" rIns="0">
            <a:normAutofit/>
          </a:bodyPr>
          <a:lstStyle>
            <a:lvl1pPr>
              <a:spcBef>
                <a:spcPts val="544"/>
              </a:spcBef>
              <a:spcAft>
                <a:spcPts val="544"/>
              </a:spcAft>
              <a:buClr>
                <a:schemeClr val="bg1"/>
              </a:buClr>
              <a:defRPr sz="2177">
                <a:solidFill>
                  <a:schemeClr val="bg1"/>
                </a:solidFill>
              </a:defRPr>
            </a:lvl1pPr>
            <a:lvl2pPr>
              <a:spcBef>
                <a:spcPts val="544"/>
              </a:spcBef>
              <a:spcAft>
                <a:spcPts val="544"/>
              </a:spcAft>
              <a:buClr>
                <a:schemeClr val="bg1"/>
              </a:buClr>
              <a:defRPr sz="1814">
                <a:solidFill>
                  <a:schemeClr val="bg1"/>
                </a:solidFill>
              </a:defRPr>
            </a:lvl2pPr>
            <a:lvl3pPr>
              <a:spcBef>
                <a:spcPts val="544"/>
              </a:spcBef>
              <a:spcAft>
                <a:spcPts val="544"/>
              </a:spcAft>
              <a:buClr>
                <a:schemeClr val="bg1"/>
              </a:buClr>
              <a:defRPr sz="1633">
                <a:solidFill>
                  <a:schemeClr val="bg1"/>
                </a:solidFill>
              </a:defRPr>
            </a:lvl3pPr>
            <a:lvl4pPr>
              <a:spcBef>
                <a:spcPts val="544"/>
              </a:spcBef>
              <a:spcAft>
                <a:spcPts val="544"/>
              </a:spcAft>
              <a:buClr>
                <a:schemeClr val="bg1"/>
              </a:buClr>
              <a:defRPr sz="1633">
                <a:solidFill>
                  <a:schemeClr val="bg1"/>
                </a:solidFill>
              </a:defRPr>
            </a:lvl4pPr>
            <a:lvl5pPr>
              <a:spcBef>
                <a:spcPts val="544"/>
              </a:spcBef>
              <a:spcAft>
                <a:spcPts val="544"/>
              </a:spcAft>
              <a:buClr>
                <a:schemeClr val="bg1"/>
              </a:buClr>
              <a:defRPr sz="1633">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505117" y="832931"/>
            <a:ext cx="3422890" cy="547192"/>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505114" y="1506953"/>
            <a:ext cx="2778050" cy="368562"/>
          </a:xfrm>
          <a:solidFill>
            <a:schemeClr val="tx2"/>
          </a:solidFill>
        </p:spPr>
        <p:txBody>
          <a:bodyPr vert="horz" wrap="none" lIns="72000" tIns="0" rIns="72000" bIns="0" rtlCol="0" anchor="ctr">
            <a:spAutoFit/>
          </a:bodyPr>
          <a:lstStyle>
            <a:lvl1pPr>
              <a:buFontTx/>
              <a:buNone/>
              <a:defRPr lang="en-US" sz="2177" b="1" dirty="0" smtClean="0">
                <a:solidFill>
                  <a:schemeClr val="bg1"/>
                </a:solidFill>
              </a:defRPr>
            </a:lvl1pPr>
          </a:lstStyle>
          <a:p>
            <a:pPr marL="0" lvl="0" indent="0" defTabSz="829361">
              <a:spcBef>
                <a:spcPts val="272"/>
              </a:spcBef>
              <a:spcAft>
                <a:spcPts val="272"/>
              </a:spcAft>
              <a:buFontTx/>
              <a:buNone/>
            </a:pPr>
            <a:r>
              <a:rPr lang="en-US" dirty="0"/>
              <a:t>Click to edit subtitle</a:t>
            </a:r>
          </a:p>
        </p:txBody>
      </p:sp>
      <p:sp>
        <p:nvSpPr>
          <p:cNvPr id="24" name="TextBox 23"/>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sp>
        <p:nvSpPr>
          <p:cNvPr id="25" name="TextBox 24"/>
          <p:cNvSpPr txBox="1"/>
          <p:nvPr userDrawn="1"/>
        </p:nvSpPr>
        <p:spPr bwMode="gray">
          <a:xfrm>
            <a:off x="489573" y="6693863"/>
            <a:ext cx="4441446" cy="164143"/>
          </a:xfrm>
          <a:prstGeom prst="rect">
            <a:avLst/>
          </a:prstGeom>
          <a:noFill/>
        </p:spPr>
        <p:txBody>
          <a:bodyPr wrap="none" lIns="0" tIns="0" rIns="0" bIns="0" rtlCol="0" anchor="ctr">
            <a:noAutofit/>
          </a:bodyPr>
          <a:lstStyle/>
          <a:p>
            <a:r>
              <a:rPr lang="en-GB" sz="635" dirty="0">
                <a:solidFill>
                  <a:schemeClr val="tx1"/>
                </a:solidFill>
                <a:latin typeface="Segoe UI Light" panose="020B0502040204020203" pitchFamily="34" charset="0"/>
              </a:rPr>
              <a:t>Document Name Here  |  Month 2015</a:t>
            </a:r>
            <a:r>
              <a:rPr lang="en-GB" sz="635" baseline="0" dirty="0">
                <a:solidFill>
                  <a:schemeClr val="tx1"/>
                </a:solidFill>
                <a:latin typeface="Segoe UI Light" panose="020B0502040204020203" pitchFamily="34" charset="0"/>
              </a:rPr>
              <a:t> </a:t>
            </a:r>
            <a:r>
              <a:rPr lang="en-GB" sz="635" dirty="0">
                <a:solidFill>
                  <a:schemeClr val="tx1"/>
                </a:solidFill>
                <a:latin typeface="Segoe UI Light" panose="020B0502040204020203" pitchFamily="34" charset="0"/>
              </a:rPr>
              <a:t>|  Version 1  |  Public  |  Internal Use Only  |  Confidential  |  Strictly  Confidential (DELETE CLASSIFICATION)</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363" y="6279386"/>
            <a:ext cx="1853429" cy="349677"/>
          </a:xfrm>
          <a:prstGeom prst="rect">
            <a:avLst/>
          </a:prstGeom>
        </p:spPr>
      </p:pic>
    </p:spTree>
    <p:extLst>
      <p:ext uri="{BB962C8B-B14F-4D97-AF65-F5344CB8AC3E}">
        <p14:creationId xmlns:p14="http://schemas.microsoft.com/office/powerpoint/2010/main" val="23201103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 pictures Left - content right">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bwMode="gray">
          <a:xfrm>
            <a:off x="151639" y="115481"/>
            <a:ext cx="5869692" cy="6604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20" name="Picture Placeholder 7"/>
          <p:cNvSpPr>
            <a:spLocks noGrp="1"/>
          </p:cNvSpPr>
          <p:nvPr>
            <p:ph type="pic" sz="quarter" idx="17" hasCustomPrompt="1"/>
          </p:nvPr>
        </p:nvSpPr>
        <p:spPr>
          <a:xfrm>
            <a:off x="4174086" y="164871"/>
            <a:ext cx="1828831" cy="6518933"/>
          </a:xfrm>
          <a:solidFill>
            <a:schemeClr val="bg1">
              <a:lumMod val="95000"/>
            </a:schemeClr>
          </a:solidFill>
        </p:spPr>
        <p:txBody>
          <a:bodyPr>
            <a:normAutofit/>
          </a:bodyPr>
          <a:lstStyle>
            <a:lvl1pPr marL="0" indent="0">
              <a:buNone/>
              <a:defRPr sz="2177"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162414" y="164871"/>
            <a:ext cx="1828831" cy="6518933"/>
          </a:xfrm>
          <a:solidFill>
            <a:schemeClr val="bg1">
              <a:lumMod val="95000"/>
            </a:schemeClr>
          </a:solidFill>
        </p:spPr>
        <p:txBody>
          <a:bodyPr>
            <a:normAutofit/>
          </a:bodyPr>
          <a:lstStyle>
            <a:lvl1pPr marL="0" indent="0">
              <a:buNone/>
              <a:defRPr sz="2177" baseline="0"/>
            </a:lvl1pPr>
          </a:lstStyle>
          <a:p>
            <a:r>
              <a:rPr lang="en-GB" dirty="0"/>
              <a:t>A picture can be inserted here, it can be left blank or it can be filled in another colour</a:t>
            </a:r>
          </a:p>
        </p:txBody>
      </p:sp>
      <p:sp>
        <p:nvSpPr>
          <p:cNvPr id="29" name="Rectangle 28"/>
          <p:cNvSpPr/>
          <p:nvPr userDrawn="1"/>
        </p:nvSpPr>
        <p:spPr bwMode="gray">
          <a:xfrm>
            <a:off x="4003940" y="144448"/>
            <a:ext cx="163289" cy="6631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232" tIns="75116" rIns="150232" bIns="75116"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32" name="Rectangle 31"/>
          <p:cNvSpPr/>
          <p:nvPr userDrawn="1"/>
        </p:nvSpPr>
        <p:spPr bwMode="gray">
          <a:xfrm>
            <a:off x="1998102" y="144448"/>
            <a:ext cx="163289" cy="6631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232" tIns="75116" rIns="150232" bIns="75116"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19" name="Picture Placeholder 7"/>
          <p:cNvSpPr>
            <a:spLocks noGrp="1"/>
          </p:cNvSpPr>
          <p:nvPr>
            <p:ph type="pic" sz="quarter" idx="16" hasCustomPrompt="1"/>
          </p:nvPr>
        </p:nvSpPr>
        <p:spPr>
          <a:xfrm>
            <a:off x="2168249" y="164871"/>
            <a:ext cx="1828831" cy="6518933"/>
          </a:xfrm>
          <a:solidFill>
            <a:schemeClr val="bg1">
              <a:lumMod val="95000"/>
            </a:schemeClr>
          </a:solidFill>
        </p:spPr>
        <p:txBody>
          <a:bodyPr>
            <a:normAutofit/>
          </a:bodyPr>
          <a:lstStyle>
            <a:lvl1pPr marL="0" indent="0">
              <a:buNone/>
              <a:defRPr sz="2177" baseline="0"/>
            </a:lvl1pPr>
          </a:lstStyle>
          <a:p>
            <a:r>
              <a:rPr lang="en-GB" dirty="0"/>
              <a:t>A picture can be inserted here, it can be left blank or it can be filled in another colour</a:t>
            </a:r>
          </a:p>
        </p:txBody>
      </p:sp>
      <p:sp>
        <p:nvSpPr>
          <p:cNvPr id="18" name="Rectangle 6"/>
          <p:cNvSpPr/>
          <p:nvPr userDrawn="1"/>
        </p:nvSpPr>
        <p:spPr bwMode="gray">
          <a:xfrm>
            <a:off x="0" y="5"/>
            <a:ext cx="12192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4" name="Rectangle 3"/>
          <p:cNvSpPr/>
          <p:nvPr userDrawn="1"/>
        </p:nvSpPr>
        <p:spPr bwMode="gray">
          <a:xfrm>
            <a:off x="6014454" y="144448"/>
            <a:ext cx="163289" cy="6631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232" tIns="75116" rIns="150232" bIns="75116"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27" name="Content Placeholder 6"/>
          <p:cNvSpPr>
            <a:spLocks noGrp="1"/>
          </p:cNvSpPr>
          <p:nvPr>
            <p:ph sz="quarter" idx="12"/>
          </p:nvPr>
        </p:nvSpPr>
        <p:spPr>
          <a:xfrm>
            <a:off x="6445919" y="2235379"/>
            <a:ext cx="5418461" cy="3610114"/>
          </a:xfrm>
        </p:spPr>
        <p:txBody>
          <a:bodyPr lIns="0" rIns="0">
            <a:normAutofit/>
          </a:bodyPr>
          <a:lstStyle>
            <a:lvl1pPr>
              <a:spcBef>
                <a:spcPts val="544"/>
              </a:spcBef>
              <a:spcAft>
                <a:spcPts val="544"/>
              </a:spcAft>
              <a:buClr>
                <a:schemeClr val="bg1"/>
              </a:buClr>
              <a:defRPr sz="2177">
                <a:solidFill>
                  <a:schemeClr val="bg1"/>
                </a:solidFill>
              </a:defRPr>
            </a:lvl1pPr>
            <a:lvl2pPr>
              <a:spcBef>
                <a:spcPts val="544"/>
              </a:spcBef>
              <a:spcAft>
                <a:spcPts val="544"/>
              </a:spcAft>
              <a:buClr>
                <a:schemeClr val="bg1"/>
              </a:buClr>
              <a:defRPr sz="1814">
                <a:solidFill>
                  <a:schemeClr val="bg1"/>
                </a:solidFill>
              </a:defRPr>
            </a:lvl2pPr>
            <a:lvl3pPr>
              <a:spcBef>
                <a:spcPts val="544"/>
              </a:spcBef>
              <a:spcAft>
                <a:spcPts val="544"/>
              </a:spcAft>
              <a:buClr>
                <a:schemeClr val="bg1"/>
              </a:buClr>
              <a:defRPr sz="1633">
                <a:solidFill>
                  <a:schemeClr val="bg1"/>
                </a:solidFill>
              </a:defRPr>
            </a:lvl3pPr>
            <a:lvl4pPr>
              <a:spcBef>
                <a:spcPts val="544"/>
              </a:spcBef>
              <a:spcAft>
                <a:spcPts val="544"/>
              </a:spcAft>
              <a:buClr>
                <a:schemeClr val="bg1"/>
              </a:buClr>
              <a:defRPr sz="1633">
                <a:solidFill>
                  <a:schemeClr val="bg1"/>
                </a:solidFill>
              </a:defRPr>
            </a:lvl4pPr>
            <a:lvl5pPr>
              <a:spcBef>
                <a:spcPts val="544"/>
              </a:spcBef>
              <a:spcAft>
                <a:spcPts val="544"/>
              </a:spcAft>
              <a:buClr>
                <a:schemeClr val="bg1"/>
              </a:buClr>
              <a:defRPr sz="1633">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6456566" y="832931"/>
            <a:ext cx="3422890" cy="547192"/>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6456562" y="1506953"/>
            <a:ext cx="2778050" cy="368562"/>
          </a:xfrm>
          <a:solidFill>
            <a:schemeClr val="tx2"/>
          </a:solidFill>
        </p:spPr>
        <p:txBody>
          <a:bodyPr vert="horz" wrap="none" lIns="72000" tIns="0" rIns="72000" bIns="0" rtlCol="0" anchor="ctr">
            <a:spAutoFit/>
          </a:bodyPr>
          <a:lstStyle>
            <a:lvl1pPr>
              <a:buFontTx/>
              <a:buNone/>
              <a:defRPr lang="en-US" sz="2177" b="1" dirty="0" smtClean="0">
                <a:solidFill>
                  <a:schemeClr val="bg1"/>
                </a:solidFill>
              </a:defRPr>
            </a:lvl1pPr>
          </a:lstStyle>
          <a:p>
            <a:pPr marL="0" lvl="0" indent="0" defTabSz="829361">
              <a:spcBef>
                <a:spcPts val="272"/>
              </a:spcBef>
              <a:spcAft>
                <a:spcPts val="272"/>
              </a:spcAft>
              <a:buFontTx/>
              <a:buNone/>
            </a:pPr>
            <a:r>
              <a:rPr lang="en-US" dirty="0"/>
              <a:t>Click to edit subtitle</a:t>
            </a:r>
          </a:p>
        </p:txBody>
      </p:sp>
      <p:sp>
        <p:nvSpPr>
          <p:cNvPr id="15" name="TextBox 14"/>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sp>
        <p:nvSpPr>
          <p:cNvPr id="17" name="TextBox 16"/>
          <p:cNvSpPr txBox="1"/>
          <p:nvPr userDrawn="1"/>
        </p:nvSpPr>
        <p:spPr bwMode="gray">
          <a:xfrm>
            <a:off x="489573" y="6693863"/>
            <a:ext cx="4441446" cy="164143"/>
          </a:xfrm>
          <a:prstGeom prst="rect">
            <a:avLst/>
          </a:prstGeom>
          <a:noFill/>
        </p:spPr>
        <p:txBody>
          <a:bodyPr wrap="none" lIns="0" tIns="0" rIns="0" bIns="0" rtlCol="0" anchor="ctr">
            <a:noAutofit/>
          </a:bodyPr>
          <a:lstStyle/>
          <a:p>
            <a:r>
              <a:rPr lang="en-GB" sz="635" dirty="0">
                <a:solidFill>
                  <a:schemeClr val="tx1"/>
                </a:solidFill>
                <a:latin typeface="Segoe UI Light" panose="020B0502040204020203" pitchFamily="34" charset="0"/>
              </a:rPr>
              <a:t>Document Name Here  |  Month 2015</a:t>
            </a:r>
            <a:r>
              <a:rPr lang="en-GB" sz="635" baseline="0" dirty="0">
                <a:solidFill>
                  <a:schemeClr val="tx1"/>
                </a:solidFill>
                <a:latin typeface="Segoe UI Light" panose="020B0502040204020203" pitchFamily="34" charset="0"/>
              </a:rPr>
              <a:t> </a:t>
            </a:r>
            <a:r>
              <a:rPr lang="en-GB" sz="635" dirty="0">
                <a:solidFill>
                  <a:schemeClr val="tx1"/>
                </a:solidFill>
                <a:latin typeface="Segoe UI Light" panose="020B0502040204020203" pitchFamily="34" charset="0"/>
              </a:rPr>
              <a:t>|  Version 1  |  Public  |  Internal Use Only  |  Confidential  |  Strictly  Confidential (DELETE CLASSIFICATION)</a:t>
            </a:r>
          </a:p>
        </p:txBody>
      </p:sp>
    </p:spTree>
    <p:extLst>
      <p:ext uri="{BB962C8B-B14F-4D97-AF65-F5344CB8AC3E}">
        <p14:creationId xmlns:p14="http://schemas.microsoft.com/office/powerpoint/2010/main" val="49977832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tatem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xfrm>
            <a:off x="2206444" y="2920082"/>
            <a:ext cx="7779118" cy="1017845"/>
          </a:xfrm>
          <a:noFill/>
        </p:spPr>
        <p:txBody>
          <a:bodyPr wrap="none" anchor="ctr"/>
          <a:lstStyle>
            <a:lvl1pPr algn="ctr">
              <a:lnSpc>
                <a:spcPct val="110000"/>
              </a:lnSpc>
              <a:defRPr sz="5623"/>
            </a:lvl1pPr>
          </a:lstStyle>
          <a:p>
            <a:r>
              <a:rPr lang="en-US" dirty="0"/>
              <a:t>Click to add statement</a:t>
            </a:r>
            <a:endParaRPr lang="en-GB" dirty="0"/>
          </a:p>
        </p:txBody>
      </p:sp>
      <p:sp>
        <p:nvSpPr>
          <p:cNvPr id="9" name="Rectangle 6"/>
          <p:cNvSpPr/>
          <p:nvPr userDrawn="1"/>
        </p:nvSpPr>
        <p:spPr bwMode="gray">
          <a:xfrm>
            <a:off x="0" y="5"/>
            <a:ext cx="12192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13" name="TextBox 12"/>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sp>
        <p:nvSpPr>
          <p:cNvPr id="14" name="TextBox 13"/>
          <p:cNvSpPr txBox="1"/>
          <p:nvPr userDrawn="1"/>
        </p:nvSpPr>
        <p:spPr bwMode="gray">
          <a:xfrm>
            <a:off x="489573" y="6693863"/>
            <a:ext cx="4441446" cy="164143"/>
          </a:xfrm>
          <a:prstGeom prst="rect">
            <a:avLst/>
          </a:prstGeom>
          <a:noFill/>
        </p:spPr>
        <p:txBody>
          <a:bodyPr wrap="none" lIns="0" tIns="0" rIns="0" bIns="0" rtlCol="0" anchor="ctr">
            <a:noAutofit/>
          </a:bodyPr>
          <a:lstStyle/>
          <a:p>
            <a:r>
              <a:rPr lang="en-GB" sz="635" dirty="0">
                <a:solidFill>
                  <a:schemeClr val="tx1"/>
                </a:solidFill>
                <a:latin typeface="Segoe UI Light" panose="020B0502040204020203" pitchFamily="34" charset="0"/>
              </a:rPr>
              <a:t>Document Name Here  |  Month 2015</a:t>
            </a:r>
            <a:r>
              <a:rPr lang="en-GB" sz="635" baseline="0" dirty="0">
                <a:solidFill>
                  <a:schemeClr val="tx1"/>
                </a:solidFill>
                <a:latin typeface="Segoe UI Light" panose="020B0502040204020203" pitchFamily="34" charset="0"/>
              </a:rPr>
              <a:t> </a:t>
            </a:r>
            <a:r>
              <a:rPr lang="en-GB" sz="635" dirty="0">
                <a:solidFill>
                  <a:schemeClr val="tx1"/>
                </a:solidFill>
                <a:latin typeface="Segoe UI Light" panose="020B0502040204020203" pitchFamily="34" charset="0"/>
              </a:rPr>
              <a:t>|  Version 1  |  Public  |  Internal Use Only  |  Confidential  |  Strictly  Confidential (DELETE CLASSIFICATION)</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363" y="6279386"/>
            <a:ext cx="1853429" cy="349677"/>
          </a:xfrm>
          <a:prstGeom prst="rect">
            <a:avLst/>
          </a:prstGeom>
        </p:spPr>
      </p:pic>
    </p:spTree>
    <p:extLst>
      <p:ext uri="{BB962C8B-B14F-4D97-AF65-F5344CB8AC3E}">
        <p14:creationId xmlns:p14="http://schemas.microsoft.com/office/powerpoint/2010/main" val="355181843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edia fill">
    <p:bg>
      <p:bgPr>
        <a:solidFill>
          <a:schemeClr val="bg1"/>
        </a:solidFill>
        <a:effectLst/>
      </p:bgPr>
    </p:bg>
    <p:spTree>
      <p:nvGrpSpPr>
        <p:cNvPr id="1" name=""/>
        <p:cNvGrpSpPr/>
        <p:nvPr/>
      </p:nvGrpSpPr>
      <p:grpSpPr>
        <a:xfrm>
          <a:off x="0" y="0"/>
          <a:ext cx="0" cy="0"/>
          <a:chOff x="0" y="0"/>
          <a:chExt cx="0" cy="0"/>
        </a:xfrm>
      </p:grpSpPr>
      <p:sp>
        <p:nvSpPr>
          <p:cNvPr id="69" name="Text Placeholder 68"/>
          <p:cNvSpPr>
            <a:spLocks noGrp="1"/>
          </p:cNvSpPr>
          <p:nvPr>
            <p:ph type="body" sz="quarter" idx="10" hasCustomPrompt="1"/>
          </p:nvPr>
        </p:nvSpPr>
        <p:spPr bwMode="gray">
          <a:xfrm>
            <a:off x="504989" y="4082106"/>
            <a:ext cx="5582136" cy="1249243"/>
          </a:xfrm>
        </p:spPr>
        <p:txBody>
          <a:bodyPr wrap="square" lIns="82819" tIns="41410" rIns="82819" bIns="41410">
            <a:normAutofit/>
          </a:bodyPr>
          <a:lstStyle>
            <a:lvl1pPr marL="0" indent="0">
              <a:spcBef>
                <a:spcPts val="1252"/>
              </a:spcBef>
              <a:buNone/>
              <a:defRPr sz="1723">
                <a:solidFill>
                  <a:schemeClr val="bg1"/>
                </a:solidFill>
              </a:defRPr>
            </a:lvl1pPr>
            <a:lvl2pPr marL="476993" indent="0">
              <a:buNone/>
              <a:defRPr>
                <a:solidFill>
                  <a:schemeClr val="bg1"/>
                </a:solidFill>
              </a:defRPr>
            </a:lvl2pPr>
            <a:lvl3pPr marL="953984" indent="0">
              <a:buNone/>
              <a:defRPr>
                <a:solidFill>
                  <a:schemeClr val="bg1"/>
                </a:solidFill>
              </a:defRPr>
            </a:lvl3pPr>
            <a:lvl4pPr marL="1430978" indent="0">
              <a:buNone/>
              <a:defRPr>
                <a:solidFill>
                  <a:schemeClr val="bg1"/>
                </a:solidFill>
              </a:defRPr>
            </a:lvl4pPr>
            <a:lvl5pPr marL="1907971"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05121" y="3494310"/>
            <a:ext cx="3231849" cy="471314"/>
          </a:xfrm>
          <a:solidFill>
            <a:schemeClr val="accent2"/>
          </a:solidFill>
        </p:spPr>
        <p:txBody>
          <a:bodyPr wrap="none" lIns="82819" tIns="41410" rIns="82819" bIns="41410" rtlCol="0" anchor="t">
            <a:spAutoFit/>
          </a:bodyPr>
          <a:lstStyle>
            <a:lvl1pPr marL="0" indent="0">
              <a:lnSpc>
                <a:spcPts val="3048"/>
              </a:lnSpc>
              <a:spcAft>
                <a:spcPts val="0"/>
              </a:spcAft>
              <a:buNone/>
              <a:defRPr lang="en-GB" sz="2540" b="1" dirty="0" smtClean="0">
                <a:solidFill>
                  <a:schemeClr val="bg1"/>
                </a:solidFill>
                <a:latin typeface="+mj-lt"/>
              </a:defRPr>
            </a:lvl1pPr>
          </a:lstStyle>
          <a:p>
            <a:pPr lvl="0">
              <a:spcBef>
                <a:spcPct val="0"/>
              </a:spcBef>
            </a:pPr>
            <a:r>
              <a:rPr lang="en-US" dirty="0"/>
              <a:t>Click to edit subtitle</a:t>
            </a:r>
            <a:endParaRPr lang="en-GB" dirty="0"/>
          </a:p>
        </p:txBody>
      </p:sp>
      <p:sp>
        <p:nvSpPr>
          <p:cNvPr id="10" name="Title 1"/>
          <p:cNvSpPr>
            <a:spLocks noGrp="1"/>
          </p:cNvSpPr>
          <p:nvPr>
            <p:ph type="ctrTitle" hasCustomPrompt="1"/>
          </p:nvPr>
        </p:nvSpPr>
        <p:spPr bwMode="gray">
          <a:xfrm>
            <a:off x="505113" y="2814676"/>
            <a:ext cx="4679220" cy="619895"/>
          </a:xfrm>
          <a:solidFill>
            <a:schemeClr val="accent3"/>
          </a:solidFill>
        </p:spPr>
        <p:txBody>
          <a:bodyPr tIns="144000" bIns="0" anchor="ctr"/>
          <a:lstStyle>
            <a:lvl1pPr algn="l">
              <a:defRPr sz="4535">
                <a:latin typeface="+mj-lt"/>
              </a:defRPr>
            </a:lvl1pPr>
          </a:lstStyle>
          <a:p>
            <a:r>
              <a:rPr lang="en-US" dirty="0"/>
              <a:t>Click to edit title</a:t>
            </a:r>
            <a:endParaRPr lang="en-GB" dirty="0"/>
          </a:p>
        </p:txBody>
      </p:sp>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t="17784" b="38176"/>
          <a:stretch/>
        </p:blipFill>
        <p:spPr>
          <a:xfrm>
            <a:off x="440877" y="6314391"/>
            <a:ext cx="890118" cy="277264"/>
          </a:xfrm>
          <a:prstGeom prst="rect">
            <a:avLst/>
          </a:prstGeom>
        </p:spPr>
      </p:pic>
      <p:sp>
        <p:nvSpPr>
          <p:cNvPr id="3" name="Media Placeholder 2"/>
          <p:cNvSpPr>
            <a:spLocks noGrp="1"/>
          </p:cNvSpPr>
          <p:nvPr>
            <p:ph type="media" sz="quarter" idx="12" hasCustomPrompt="1"/>
          </p:nvPr>
        </p:nvSpPr>
        <p:spPr>
          <a:xfrm>
            <a:off x="153936" y="163831"/>
            <a:ext cx="11884133" cy="6530338"/>
          </a:xfrm>
          <a:solidFill>
            <a:schemeClr val="tx1"/>
          </a:solidFill>
        </p:spPr>
        <p:txBody>
          <a:bodyPr>
            <a:normAutofit/>
          </a:bodyPr>
          <a:lstStyle>
            <a:lvl1pPr>
              <a:defRPr sz="1451">
                <a:solidFill>
                  <a:schemeClr val="bg1"/>
                </a:solidFill>
              </a:defRPr>
            </a:lvl1pPr>
          </a:lstStyle>
          <a:p>
            <a:r>
              <a:rPr lang="en-GB" dirty="0"/>
              <a:t>Insert media here – this will keep your chosen media within a frame</a:t>
            </a:r>
          </a:p>
        </p:txBody>
      </p:sp>
      <p:sp>
        <p:nvSpPr>
          <p:cNvPr id="15" name="TextBox 14"/>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sp>
        <p:nvSpPr>
          <p:cNvPr id="16" name="TextBox 15"/>
          <p:cNvSpPr txBox="1"/>
          <p:nvPr userDrawn="1"/>
        </p:nvSpPr>
        <p:spPr bwMode="gray">
          <a:xfrm>
            <a:off x="489573" y="6693863"/>
            <a:ext cx="4441446" cy="164143"/>
          </a:xfrm>
          <a:prstGeom prst="rect">
            <a:avLst/>
          </a:prstGeom>
          <a:noFill/>
        </p:spPr>
        <p:txBody>
          <a:bodyPr wrap="none" lIns="0" tIns="0" rIns="0" bIns="0" rtlCol="0" anchor="ctr">
            <a:noAutofit/>
          </a:bodyPr>
          <a:lstStyle/>
          <a:p>
            <a:r>
              <a:rPr lang="en-GB" sz="635" dirty="0">
                <a:solidFill>
                  <a:schemeClr val="tx1"/>
                </a:solidFill>
                <a:latin typeface="Segoe UI Light" panose="020B0502040204020203" pitchFamily="34" charset="0"/>
              </a:rPr>
              <a:t>Document Name Here  |  Month 2015</a:t>
            </a:r>
            <a:r>
              <a:rPr lang="en-GB" sz="635" baseline="0" dirty="0">
                <a:solidFill>
                  <a:schemeClr val="tx1"/>
                </a:solidFill>
                <a:latin typeface="Segoe UI Light" panose="020B0502040204020203" pitchFamily="34" charset="0"/>
              </a:rPr>
              <a:t> </a:t>
            </a:r>
            <a:r>
              <a:rPr lang="en-GB" sz="635"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1363" y="6279386"/>
            <a:ext cx="1853429" cy="349677"/>
          </a:xfrm>
          <a:prstGeom prst="rect">
            <a:avLst/>
          </a:prstGeom>
        </p:spPr>
      </p:pic>
    </p:spTree>
    <p:extLst>
      <p:ext uri="{BB962C8B-B14F-4D97-AF65-F5344CB8AC3E}">
        <p14:creationId xmlns:p14="http://schemas.microsoft.com/office/powerpoint/2010/main" val="64111552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ation - half page  media fill">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2192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4" name="Rectangle 3"/>
          <p:cNvSpPr/>
          <p:nvPr userDrawn="1"/>
        </p:nvSpPr>
        <p:spPr bwMode="gray">
          <a:xfrm>
            <a:off x="6017312" y="98159"/>
            <a:ext cx="163289" cy="6603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232" tIns="75116" rIns="150232" bIns="75116"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15" name="Content Placeholder 6"/>
          <p:cNvSpPr>
            <a:spLocks noGrp="1"/>
          </p:cNvSpPr>
          <p:nvPr>
            <p:ph sz="quarter" idx="12"/>
          </p:nvPr>
        </p:nvSpPr>
        <p:spPr>
          <a:xfrm>
            <a:off x="6425933" y="2235379"/>
            <a:ext cx="5418461" cy="3610114"/>
          </a:xfrm>
        </p:spPr>
        <p:txBody>
          <a:bodyPr lIns="0" rIns="0">
            <a:normAutofit/>
          </a:bodyPr>
          <a:lstStyle>
            <a:lvl1pPr>
              <a:spcBef>
                <a:spcPts val="544"/>
              </a:spcBef>
              <a:spcAft>
                <a:spcPts val="544"/>
              </a:spcAft>
              <a:buClr>
                <a:schemeClr val="bg1"/>
              </a:buClr>
              <a:defRPr sz="2177">
                <a:solidFill>
                  <a:schemeClr val="bg1"/>
                </a:solidFill>
              </a:defRPr>
            </a:lvl1pPr>
            <a:lvl2pPr>
              <a:spcBef>
                <a:spcPts val="544"/>
              </a:spcBef>
              <a:spcAft>
                <a:spcPts val="544"/>
              </a:spcAft>
              <a:buClr>
                <a:schemeClr val="bg1"/>
              </a:buClr>
              <a:defRPr sz="1814">
                <a:solidFill>
                  <a:schemeClr val="bg1"/>
                </a:solidFill>
              </a:defRPr>
            </a:lvl2pPr>
            <a:lvl3pPr>
              <a:spcBef>
                <a:spcPts val="544"/>
              </a:spcBef>
              <a:spcAft>
                <a:spcPts val="544"/>
              </a:spcAft>
              <a:buClr>
                <a:schemeClr val="bg1"/>
              </a:buClr>
              <a:defRPr sz="1633">
                <a:solidFill>
                  <a:schemeClr val="bg1"/>
                </a:solidFill>
              </a:defRPr>
            </a:lvl3pPr>
            <a:lvl4pPr>
              <a:spcBef>
                <a:spcPts val="544"/>
              </a:spcBef>
              <a:spcAft>
                <a:spcPts val="544"/>
              </a:spcAft>
              <a:buClr>
                <a:schemeClr val="bg1"/>
              </a:buClr>
              <a:defRPr sz="1633">
                <a:solidFill>
                  <a:schemeClr val="bg1"/>
                </a:solidFill>
              </a:defRPr>
            </a:lvl4pPr>
            <a:lvl5pPr>
              <a:spcBef>
                <a:spcPts val="544"/>
              </a:spcBef>
              <a:spcAft>
                <a:spcPts val="544"/>
              </a:spcAft>
              <a:buClr>
                <a:schemeClr val="bg1"/>
              </a:buClr>
              <a:defRPr sz="1633">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6456566" y="843989"/>
            <a:ext cx="3422890" cy="547192"/>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6456562" y="1518011"/>
            <a:ext cx="2778050" cy="368562"/>
          </a:xfrm>
          <a:solidFill>
            <a:schemeClr val="tx2"/>
          </a:solidFill>
        </p:spPr>
        <p:txBody>
          <a:bodyPr vert="horz" wrap="none" lIns="72000" tIns="0" rIns="72000" bIns="0" rtlCol="0" anchor="ctr">
            <a:spAutoFit/>
          </a:bodyPr>
          <a:lstStyle>
            <a:lvl1pPr>
              <a:buFontTx/>
              <a:buNone/>
              <a:defRPr lang="en-US" sz="2177" b="1" dirty="0" smtClean="0">
                <a:solidFill>
                  <a:schemeClr val="bg1"/>
                </a:solidFill>
              </a:defRPr>
            </a:lvl1pPr>
          </a:lstStyle>
          <a:p>
            <a:pPr marL="0" lvl="0" indent="0" defTabSz="829361">
              <a:spcBef>
                <a:spcPts val="272"/>
              </a:spcBef>
              <a:spcAft>
                <a:spcPts val="272"/>
              </a:spcAft>
              <a:buFontTx/>
              <a:buNone/>
            </a:pPr>
            <a:r>
              <a:rPr lang="en-US" dirty="0"/>
              <a:t>Click to edit subtitle</a:t>
            </a:r>
          </a:p>
        </p:txBody>
      </p:sp>
      <p:sp>
        <p:nvSpPr>
          <p:cNvPr id="3" name="Media Placeholder 2"/>
          <p:cNvSpPr>
            <a:spLocks noGrp="1"/>
          </p:cNvSpPr>
          <p:nvPr>
            <p:ph type="media" sz="quarter" idx="14"/>
          </p:nvPr>
        </p:nvSpPr>
        <p:spPr>
          <a:xfrm>
            <a:off x="162734" y="164601"/>
            <a:ext cx="5852258" cy="6527128"/>
          </a:xfrm>
        </p:spPr>
        <p:txBody>
          <a:bodyPr/>
          <a:lstStyle>
            <a:lvl1pPr>
              <a:defRPr>
                <a:solidFill>
                  <a:schemeClr val="bg1"/>
                </a:solidFill>
              </a:defRPr>
            </a:lvl1pPr>
          </a:lstStyle>
          <a:p>
            <a:r>
              <a:rPr lang="en-US"/>
              <a:t>Click icon to add media</a:t>
            </a:r>
            <a:endParaRPr lang="en-GB" dirty="0"/>
          </a:p>
        </p:txBody>
      </p:sp>
      <p:sp>
        <p:nvSpPr>
          <p:cNvPr id="17" name="TextBox 16"/>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sp>
        <p:nvSpPr>
          <p:cNvPr id="20" name="TextBox 19"/>
          <p:cNvSpPr txBox="1"/>
          <p:nvPr userDrawn="1"/>
        </p:nvSpPr>
        <p:spPr bwMode="gray">
          <a:xfrm>
            <a:off x="489573" y="6693863"/>
            <a:ext cx="4441446" cy="164143"/>
          </a:xfrm>
          <a:prstGeom prst="rect">
            <a:avLst/>
          </a:prstGeom>
          <a:noFill/>
        </p:spPr>
        <p:txBody>
          <a:bodyPr wrap="none" lIns="0" tIns="0" rIns="0" bIns="0" rtlCol="0" anchor="ctr">
            <a:noAutofit/>
          </a:bodyPr>
          <a:lstStyle/>
          <a:p>
            <a:r>
              <a:rPr lang="en-GB" sz="635" dirty="0">
                <a:solidFill>
                  <a:schemeClr val="tx1"/>
                </a:solidFill>
                <a:latin typeface="Segoe UI Light" panose="020B0502040204020203" pitchFamily="34" charset="0"/>
              </a:rPr>
              <a:t>Document Name Here  |  Month 2015</a:t>
            </a:r>
            <a:r>
              <a:rPr lang="en-GB" sz="635" baseline="0" dirty="0">
                <a:solidFill>
                  <a:schemeClr val="tx1"/>
                </a:solidFill>
                <a:latin typeface="Segoe UI Light" panose="020B0502040204020203" pitchFamily="34" charset="0"/>
              </a:rPr>
              <a:t> </a:t>
            </a:r>
            <a:r>
              <a:rPr lang="en-GB" sz="635"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363" y="6279386"/>
            <a:ext cx="1853429" cy="349677"/>
          </a:xfrm>
          <a:prstGeom prst="rect">
            <a:avLst/>
          </a:prstGeom>
        </p:spPr>
      </p:pic>
    </p:spTree>
    <p:extLst>
      <p:ext uri="{BB962C8B-B14F-4D97-AF65-F5344CB8AC3E}">
        <p14:creationId xmlns:p14="http://schemas.microsoft.com/office/powerpoint/2010/main" val="329456997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Presentation - Statement">
    <p:bg>
      <p:bgPr>
        <a:solidFill>
          <a:schemeClr val="bg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57695" y="157663"/>
            <a:ext cx="11876615" cy="6542673"/>
          </a:xfrm>
          <a:solidFill>
            <a:schemeClr val="bg1">
              <a:lumMod val="85000"/>
            </a:schemeClr>
          </a:solidFill>
        </p:spPr>
        <p:txBody>
          <a:bodyPr/>
          <a:lstStyle>
            <a:lvl1pPr marL="0" indent="0">
              <a:buNone/>
              <a:defRPr sz="1451" baseline="0"/>
            </a:lvl1pPr>
          </a:lstStyle>
          <a:p>
            <a:r>
              <a:rPr lang="en-GB" dirty="0"/>
              <a:t>Insert image by clicking the picture icon and selecting file.  Image may then be cropped as desired</a:t>
            </a:r>
          </a:p>
        </p:txBody>
      </p:sp>
      <p:sp>
        <p:nvSpPr>
          <p:cNvPr id="2" name="Title 1"/>
          <p:cNvSpPr>
            <a:spLocks noGrp="1"/>
          </p:cNvSpPr>
          <p:nvPr>
            <p:ph type="title" hasCustomPrompt="1"/>
          </p:nvPr>
        </p:nvSpPr>
        <p:spPr bwMode="gray">
          <a:xfrm>
            <a:off x="505121" y="1077817"/>
            <a:ext cx="7316135" cy="1484957"/>
          </a:xfrm>
          <a:noFill/>
        </p:spPr>
        <p:txBody>
          <a:bodyPr wrap="square" anchor="t"/>
          <a:lstStyle>
            <a:lvl1pPr algn="l">
              <a:lnSpc>
                <a:spcPts val="5533"/>
              </a:lnSpc>
              <a:defRPr sz="4898"/>
            </a:lvl1pPr>
          </a:lstStyle>
          <a:p>
            <a:r>
              <a:rPr lang="en-US" dirty="0"/>
              <a:t>Statement or with </a:t>
            </a:r>
            <a:br>
              <a:rPr lang="en-US" dirty="0"/>
            </a:br>
            <a:r>
              <a:rPr lang="en-US" dirty="0"/>
              <a:t>quote with image</a:t>
            </a:r>
            <a:endParaRPr lang="en-GB" dirty="0"/>
          </a:p>
        </p:txBody>
      </p:sp>
      <p:sp>
        <p:nvSpPr>
          <p:cNvPr id="9" name="Rectangle 6"/>
          <p:cNvSpPr/>
          <p:nvPr userDrawn="1"/>
        </p:nvSpPr>
        <p:spPr bwMode="gray">
          <a:xfrm>
            <a:off x="0" y="5"/>
            <a:ext cx="12192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14" name="TextBox 13"/>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sp>
        <p:nvSpPr>
          <p:cNvPr id="15" name="TextBox 14"/>
          <p:cNvSpPr txBox="1"/>
          <p:nvPr userDrawn="1"/>
        </p:nvSpPr>
        <p:spPr bwMode="gray">
          <a:xfrm>
            <a:off x="489573" y="6693863"/>
            <a:ext cx="4441446" cy="164143"/>
          </a:xfrm>
          <a:prstGeom prst="rect">
            <a:avLst/>
          </a:prstGeom>
          <a:noFill/>
        </p:spPr>
        <p:txBody>
          <a:bodyPr wrap="none" lIns="0" tIns="0" rIns="0" bIns="0" rtlCol="0" anchor="ctr">
            <a:noAutofit/>
          </a:bodyPr>
          <a:lstStyle/>
          <a:p>
            <a:r>
              <a:rPr lang="en-GB" sz="635" dirty="0">
                <a:solidFill>
                  <a:schemeClr val="tx1"/>
                </a:solidFill>
                <a:latin typeface="Segoe UI Light" panose="020B0502040204020203" pitchFamily="34" charset="0"/>
              </a:rPr>
              <a:t>Document Name Here  |  Month 2015</a:t>
            </a:r>
            <a:r>
              <a:rPr lang="en-GB" sz="635" baseline="0" dirty="0">
                <a:solidFill>
                  <a:schemeClr val="tx1"/>
                </a:solidFill>
                <a:latin typeface="Segoe UI Light" panose="020B0502040204020203" pitchFamily="34" charset="0"/>
              </a:rPr>
              <a:t> </a:t>
            </a:r>
            <a:r>
              <a:rPr lang="en-GB" sz="635" dirty="0">
                <a:solidFill>
                  <a:schemeClr val="tx1"/>
                </a:solidFill>
                <a:latin typeface="Segoe UI Light" panose="020B0502040204020203" pitchFamily="34" charset="0"/>
              </a:rPr>
              <a:t>|  Version 1  |  Public  |  Internal Use Only  |  Confidential  |  Strictly  Confidential (DELETE CLASSIFICATION)</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363" y="6279386"/>
            <a:ext cx="1853429" cy="349677"/>
          </a:xfrm>
          <a:prstGeom prst="rect">
            <a:avLst/>
          </a:prstGeom>
        </p:spPr>
      </p:pic>
    </p:spTree>
    <p:extLst>
      <p:ext uri="{BB962C8B-B14F-4D97-AF65-F5344CB8AC3E}">
        <p14:creationId xmlns:p14="http://schemas.microsoft.com/office/powerpoint/2010/main" val="194329646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tatement with 3 x images">
    <p:bg>
      <p:bgPr>
        <a:solidFill>
          <a:schemeClr val="bg2"/>
        </a:solidFill>
        <a:effectLst/>
      </p:bgPr>
    </p:bg>
    <p:spTree>
      <p:nvGrpSpPr>
        <p:cNvPr id="1" name=""/>
        <p:cNvGrpSpPr/>
        <p:nvPr/>
      </p:nvGrpSpPr>
      <p:grpSpPr>
        <a:xfrm>
          <a:off x="0" y="0"/>
          <a:ext cx="0" cy="0"/>
          <a:chOff x="0" y="0"/>
          <a:chExt cx="0" cy="0"/>
        </a:xfrm>
      </p:grpSpPr>
      <p:sp>
        <p:nvSpPr>
          <p:cNvPr id="13" name="Rectangle 12"/>
          <p:cNvSpPr/>
          <p:nvPr userDrawn="1"/>
        </p:nvSpPr>
        <p:spPr bwMode="gray">
          <a:xfrm>
            <a:off x="3" y="3640530"/>
            <a:ext cx="12191999" cy="3217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232" tIns="75116" rIns="150232" bIns="75116"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760138" y="1753026"/>
            <a:ext cx="10671734" cy="775449"/>
          </a:xfrm>
          <a:noFill/>
        </p:spPr>
        <p:txBody>
          <a:bodyPr wrap="square" anchor="ctr"/>
          <a:lstStyle>
            <a:lvl1pPr>
              <a:lnSpc>
                <a:spcPts val="5533"/>
              </a:lnSpc>
              <a:defRPr sz="5623"/>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76776" y="3826087"/>
            <a:ext cx="3820950" cy="2856494"/>
          </a:xfrm>
          <a:solidFill>
            <a:schemeClr val="accent5"/>
          </a:solidFill>
        </p:spPr>
        <p:txBody>
          <a:bodyPr/>
          <a:lstStyle>
            <a:lvl1pPr marL="0" indent="0">
              <a:buNone/>
              <a:defRPr sz="1633"/>
            </a:lvl1pPr>
          </a:lstStyle>
          <a:p>
            <a:r>
              <a:rPr lang="en-GB" dirty="0"/>
              <a:t>Click to insert image</a:t>
            </a:r>
          </a:p>
        </p:txBody>
      </p:sp>
      <p:sp>
        <p:nvSpPr>
          <p:cNvPr id="28" name="Picture Placeholder 21"/>
          <p:cNvSpPr>
            <a:spLocks noGrp="1"/>
          </p:cNvSpPr>
          <p:nvPr>
            <p:ph type="pic" sz="quarter" idx="11" hasCustomPrompt="1"/>
          </p:nvPr>
        </p:nvSpPr>
        <p:spPr>
          <a:xfrm>
            <a:off x="4189781" y="3826087"/>
            <a:ext cx="3820950" cy="2856494"/>
          </a:xfrm>
          <a:solidFill>
            <a:schemeClr val="accent5"/>
          </a:solidFill>
        </p:spPr>
        <p:txBody>
          <a:bodyPr/>
          <a:lstStyle>
            <a:lvl1pPr marL="0" indent="0">
              <a:buNone/>
              <a:defRPr sz="1633" baseline="0"/>
            </a:lvl1pPr>
          </a:lstStyle>
          <a:p>
            <a:r>
              <a:rPr lang="en-GB" dirty="0"/>
              <a:t>Click to insert image</a:t>
            </a:r>
          </a:p>
        </p:txBody>
      </p:sp>
      <p:sp>
        <p:nvSpPr>
          <p:cNvPr id="29" name="Picture Placeholder 21"/>
          <p:cNvSpPr>
            <a:spLocks noGrp="1"/>
          </p:cNvSpPr>
          <p:nvPr>
            <p:ph type="pic" sz="quarter" idx="12" hasCustomPrompt="1"/>
          </p:nvPr>
        </p:nvSpPr>
        <p:spPr>
          <a:xfrm>
            <a:off x="8202785" y="3826087"/>
            <a:ext cx="3820950" cy="2856494"/>
          </a:xfrm>
          <a:solidFill>
            <a:schemeClr val="accent5"/>
          </a:solidFill>
        </p:spPr>
        <p:txBody>
          <a:bodyPr/>
          <a:lstStyle>
            <a:lvl1pPr marL="0" indent="0">
              <a:buNone/>
              <a:defRPr sz="1633"/>
            </a:lvl1pPr>
          </a:lstStyle>
          <a:p>
            <a:r>
              <a:rPr lang="en-GB" dirty="0"/>
              <a:t>Click to insert image</a:t>
            </a:r>
          </a:p>
        </p:txBody>
      </p:sp>
      <p:sp>
        <p:nvSpPr>
          <p:cNvPr id="17" name="Rectangle 6"/>
          <p:cNvSpPr/>
          <p:nvPr userDrawn="1"/>
        </p:nvSpPr>
        <p:spPr bwMode="gray">
          <a:xfrm>
            <a:off x="0" y="5"/>
            <a:ext cx="12192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16" name="TextBox 15"/>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sp>
        <p:nvSpPr>
          <p:cNvPr id="19" name="TextBox 18"/>
          <p:cNvSpPr txBox="1"/>
          <p:nvPr userDrawn="1"/>
        </p:nvSpPr>
        <p:spPr bwMode="gray">
          <a:xfrm>
            <a:off x="489573" y="6693863"/>
            <a:ext cx="4441446" cy="164143"/>
          </a:xfrm>
          <a:prstGeom prst="rect">
            <a:avLst/>
          </a:prstGeom>
          <a:noFill/>
        </p:spPr>
        <p:txBody>
          <a:bodyPr wrap="none" lIns="0" tIns="0" rIns="0" bIns="0" rtlCol="0" anchor="ctr">
            <a:noAutofit/>
          </a:bodyPr>
          <a:lstStyle/>
          <a:p>
            <a:r>
              <a:rPr lang="en-GB" sz="635" dirty="0">
                <a:solidFill>
                  <a:schemeClr val="tx1"/>
                </a:solidFill>
                <a:latin typeface="Segoe UI Light" panose="020B0502040204020203" pitchFamily="34" charset="0"/>
              </a:rPr>
              <a:t>Document Name Here  |  Month 2015</a:t>
            </a:r>
            <a:r>
              <a:rPr lang="en-GB" sz="635" baseline="0" dirty="0">
                <a:solidFill>
                  <a:schemeClr val="tx1"/>
                </a:solidFill>
                <a:latin typeface="Segoe UI Light" panose="020B0502040204020203" pitchFamily="34" charset="0"/>
              </a:rPr>
              <a:t> </a:t>
            </a:r>
            <a:r>
              <a:rPr lang="en-GB" sz="635"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363" y="6279386"/>
            <a:ext cx="1853429" cy="349677"/>
          </a:xfrm>
          <a:prstGeom prst="rect">
            <a:avLst/>
          </a:prstGeom>
        </p:spPr>
      </p:pic>
    </p:spTree>
    <p:extLst>
      <p:ext uri="{BB962C8B-B14F-4D97-AF65-F5344CB8AC3E}">
        <p14:creationId xmlns:p14="http://schemas.microsoft.com/office/powerpoint/2010/main" val="118994524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tatement with 2 x images">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1" y="3667694"/>
            <a:ext cx="12130168" cy="319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232" tIns="75116" rIns="150232" bIns="75116"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760138" y="1869337"/>
            <a:ext cx="10671734" cy="542823"/>
          </a:xfrm>
          <a:noFill/>
        </p:spPr>
        <p:txBody>
          <a:bodyPr wrap="square" anchor="ctr"/>
          <a:lstStyle>
            <a:lvl1pPr>
              <a:defRPr sz="5623"/>
            </a:lvl1pPr>
          </a:lstStyle>
          <a:p>
            <a:r>
              <a:rPr lang="en-US" dirty="0"/>
              <a:t>Click to add statement</a:t>
            </a:r>
            <a:endParaRPr lang="en-GB" dirty="0"/>
          </a:p>
        </p:txBody>
      </p:sp>
      <p:sp>
        <p:nvSpPr>
          <p:cNvPr id="29" name="Picture Placeholder 21"/>
          <p:cNvSpPr>
            <a:spLocks noGrp="1"/>
          </p:cNvSpPr>
          <p:nvPr>
            <p:ph type="pic" sz="quarter" idx="12" hasCustomPrompt="1"/>
          </p:nvPr>
        </p:nvSpPr>
        <p:spPr>
          <a:xfrm>
            <a:off x="6177646" y="3830946"/>
            <a:ext cx="5844382" cy="2857023"/>
          </a:xfrm>
          <a:solidFill>
            <a:schemeClr val="bg1">
              <a:lumMod val="95000"/>
            </a:schemeClr>
          </a:solidFill>
        </p:spPr>
        <p:txBody>
          <a:bodyPr/>
          <a:lstStyle>
            <a:lvl1pPr marL="0" indent="0">
              <a:buNone/>
              <a:defRPr sz="1451" baseline="0"/>
            </a:lvl1pPr>
          </a:lstStyle>
          <a:p>
            <a:r>
              <a:rPr lang="en-GB" dirty="0"/>
              <a:t>Click to insert image</a:t>
            </a:r>
          </a:p>
        </p:txBody>
      </p:sp>
      <p:sp>
        <p:nvSpPr>
          <p:cNvPr id="13" name="Picture Placeholder 21"/>
          <p:cNvSpPr>
            <a:spLocks noGrp="1"/>
          </p:cNvSpPr>
          <p:nvPr>
            <p:ph type="pic" sz="quarter" idx="13" hasCustomPrompt="1"/>
          </p:nvPr>
        </p:nvSpPr>
        <p:spPr>
          <a:xfrm>
            <a:off x="166247" y="3830946"/>
            <a:ext cx="5844974" cy="2857023"/>
          </a:xfrm>
          <a:solidFill>
            <a:schemeClr val="bg1">
              <a:lumMod val="95000"/>
            </a:schemeClr>
          </a:solidFill>
        </p:spPr>
        <p:txBody>
          <a:bodyPr/>
          <a:lstStyle>
            <a:lvl1pPr marL="0" indent="0">
              <a:buNone/>
              <a:defRPr sz="1451"/>
            </a:lvl1pPr>
          </a:lstStyle>
          <a:p>
            <a:r>
              <a:rPr lang="en-GB" dirty="0"/>
              <a:t>Click to insert image</a:t>
            </a:r>
          </a:p>
        </p:txBody>
      </p:sp>
      <p:sp>
        <p:nvSpPr>
          <p:cNvPr id="16" name="Rectangle 6"/>
          <p:cNvSpPr/>
          <p:nvPr userDrawn="1"/>
        </p:nvSpPr>
        <p:spPr bwMode="gray">
          <a:xfrm>
            <a:off x="0" y="5"/>
            <a:ext cx="12192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12" name="TextBox 11"/>
          <p:cNvSpPr txBox="1"/>
          <p:nvPr userDrawn="1"/>
        </p:nvSpPr>
        <p:spPr bwMode="gray">
          <a:xfrm>
            <a:off x="489573" y="6693863"/>
            <a:ext cx="4441446" cy="164143"/>
          </a:xfrm>
          <a:prstGeom prst="rect">
            <a:avLst/>
          </a:prstGeom>
          <a:noFill/>
        </p:spPr>
        <p:txBody>
          <a:bodyPr wrap="none" lIns="0" tIns="0" rIns="0" bIns="0" rtlCol="0" anchor="ctr">
            <a:noAutofit/>
          </a:bodyPr>
          <a:lstStyle/>
          <a:p>
            <a:r>
              <a:rPr lang="en-GB" sz="635" dirty="0">
                <a:solidFill>
                  <a:schemeClr val="tx1"/>
                </a:solidFill>
                <a:latin typeface="Segoe UI Light" panose="020B0502040204020203" pitchFamily="34" charset="0"/>
              </a:rPr>
              <a:t>Document Name Here  |  Month 2015</a:t>
            </a:r>
            <a:r>
              <a:rPr lang="en-GB" sz="635" baseline="0" dirty="0">
                <a:solidFill>
                  <a:schemeClr val="tx1"/>
                </a:solidFill>
                <a:latin typeface="Segoe UI Light" panose="020B0502040204020203" pitchFamily="34" charset="0"/>
              </a:rPr>
              <a:t> </a:t>
            </a:r>
            <a:r>
              <a:rPr lang="en-GB" sz="635" dirty="0">
                <a:solidFill>
                  <a:schemeClr val="tx1"/>
                </a:solidFill>
                <a:latin typeface="Segoe UI Light" panose="020B0502040204020203" pitchFamily="34" charset="0"/>
              </a:rPr>
              <a:t>|  Version 1  |  Public  |  Internal Use Only  |  Confidential  |  Strictly  Confidential (DELETE CLASSIFICATION)</a:t>
            </a:r>
          </a:p>
        </p:txBody>
      </p:sp>
      <p:sp>
        <p:nvSpPr>
          <p:cNvPr id="18" name="TextBox 17"/>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363" y="6279386"/>
            <a:ext cx="1853429" cy="349677"/>
          </a:xfrm>
          <a:prstGeom prst="rect">
            <a:avLst/>
          </a:prstGeom>
        </p:spPr>
      </p:pic>
    </p:spTree>
    <p:extLst>
      <p:ext uri="{BB962C8B-B14F-4D97-AF65-F5344CB8AC3E}">
        <p14:creationId xmlns:p14="http://schemas.microsoft.com/office/powerpoint/2010/main" val="315675390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ation - Fly 3 - Tri Image">
    <p:bg>
      <p:bgPr>
        <a:solidFill>
          <a:schemeClr val="bg2"/>
        </a:solidFill>
        <a:effectLst/>
      </p:bgPr>
    </p:bg>
    <p:spTree>
      <p:nvGrpSpPr>
        <p:cNvPr id="1" name=""/>
        <p:cNvGrpSpPr/>
        <p:nvPr/>
      </p:nvGrpSpPr>
      <p:grpSpPr>
        <a:xfrm>
          <a:off x="0" y="0"/>
          <a:ext cx="0" cy="0"/>
          <a:chOff x="0" y="0"/>
          <a:chExt cx="0" cy="0"/>
        </a:xfrm>
      </p:grpSpPr>
      <p:sp>
        <p:nvSpPr>
          <p:cNvPr id="18" name="Rectangle 6"/>
          <p:cNvSpPr/>
          <p:nvPr userDrawn="1"/>
        </p:nvSpPr>
        <p:spPr bwMode="gray">
          <a:xfrm>
            <a:off x="0" y="5"/>
            <a:ext cx="12192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5" name="Rectangle 4"/>
          <p:cNvSpPr/>
          <p:nvPr userDrawn="1"/>
        </p:nvSpPr>
        <p:spPr bwMode="gray">
          <a:xfrm>
            <a:off x="6106862" y="72018"/>
            <a:ext cx="5982394" cy="6652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232" tIns="75116" rIns="150232" bIns="75116"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2" name="Title 1"/>
          <p:cNvSpPr>
            <a:spLocks noGrp="1"/>
          </p:cNvSpPr>
          <p:nvPr>
            <p:ph type="ctrTitle" hasCustomPrompt="1"/>
          </p:nvPr>
        </p:nvSpPr>
        <p:spPr bwMode="gray">
          <a:xfrm>
            <a:off x="505117" y="2359724"/>
            <a:ext cx="2158955" cy="547192"/>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Fly Style 3</a:t>
            </a:r>
            <a:endParaRPr lang="en-GB" dirty="0"/>
          </a:p>
        </p:txBody>
      </p:sp>
      <p:sp>
        <p:nvSpPr>
          <p:cNvPr id="69" name="Text Placeholder 68"/>
          <p:cNvSpPr>
            <a:spLocks noGrp="1"/>
          </p:cNvSpPr>
          <p:nvPr>
            <p:ph type="body" sz="quarter" idx="10" hasCustomPrompt="1"/>
          </p:nvPr>
        </p:nvSpPr>
        <p:spPr bwMode="gray">
          <a:xfrm>
            <a:off x="505117" y="3591618"/>
            <a:ext cx="5206843" cy="2432709"/>
          </a:xfrm>
        </p:spPr>
        <p:txBody>
          <a:bodyPr wrap="square" lIns="82819" tIns="41410" rIns="82819" bIns="41410">
            <a:normAutofit/>
          </a:bodyPr>
          <a:lstStyle>
            <a:lvl1pPr marL="0" indent="0">
              <a:spcBef>
                <a:spcPts val="1252"/>
              </a:spcBef>
              <a:buNone/>
              <a:defRPr sz="1723">
                <a:solidFill>
                  <a:schemeClr val="bg1"/>
                </a:solidFill>
              </a:defRPr>
            </a:lvl1pPr>
            <a:lvl2pPr marL="476993" indent="0">
              <a:buNone/>
              <a:defRPr>
                <a:solidFill>
                  <a:schemeClr val="bg1"/>
                </a:solidFill>
              </a:defRPr>
            </a:lvl2pPr>
            <a:lvl3pPr marL="953984" indent="0">
              <a:buNone/>
              <a:defRPr>
                <a:solidFill>
                  <a:schemeClr val="bg1"/>
                </a:solidFill>
              </a:defRPr>
            </a:lvl3pPr>
            <a:lvl4pPr marL="1430978" indent="0">
              <a:buNone/>
              <a:defRPr>
                <a:solidFill>
                  <a:schemeClr val="bg1"/>
                </a:solidFill>
              </a:defRPr>
            </a:lvl4pPr>
            <a:lvl5pPr marL="1907971" indent="0">
              <a:buNone/>
              <a:defRPr>
                <a:solidFill>
                  <a:schemeClr val="bg1"/>
                </a:solidFill>
              </a:defRPr>
            </a:lvl5pPr>
          </a:lstStyle>
          <a:p>
            <a:pPr lvl="0"/>
            <a:r>
              <a:rPr lang="en-US" dirty="0"/>
              <a:t>Click to add text</a:t>
            </a:r>
            <a:endParaRPr lang="en-GB" dirty="0"/>
          </a:p>
        </p:txBody>
      </p:sp>
      <p:sp>
        <p:nvSpPr>
          <p:cNvPr id="19" name="Picture Placeholder 7"/>
          <p:cNvSpPr>
            <a:spLocks noGrp="1"/>
          </p:cNvSpPr>
          <p:nvPr>
            <p:ph type="pic" sz="quarter" idx="16" hasCustomPrompt="1"/>
          </p:nvPr>
        </p:nvSpPr>
        <p:spPr>
          <a:xfrm>
            <a:off x="8190438" y="164871"/>
            <a:ext cx="1828831" cy="6518933"/>
          </a:xfrm>
          <a:solidFill>
            <a:schemeClr val="bg1">
              <a:lumMod val="95000"/>
            </a:schemeClr>
          </a:solidFill>
        </p:spPr>
        <p:txBody>
          <a:bodyPr>
            <a:normAutofit/>
          </a:bodyPr>
          <a:lstStyle>
            <a:lvl1pPr marL="0" indent="0">
              <a:buNone/>
              <a:defRPr sz="2177" baseline="0"/>
            </a:lvl1pPr>
          </a:lstStyle>
          <a:p>
            <a:r>
              <a:rPr lang="en-GB" dirty="0"/>
              <a:t>A picture can be inserted here, it can be left blank or it can be filled in another colour</a:t>
            </a:r>
          </a:p>
        </p:txBody>
      </p:sp>
      <p:sp>
        <p:nvSpPr>
          <p:cNvPr id="20" name="Picture Placeholder 7"/>
          <p:cNvSpPr>
            <a:spLocks noGrp="1"/>
          </p:cNvSpPr>
          <p:nvPr>
            <p:ph type="pic" sz="quarter" idx="17" hasCustomPrompt="1"/>
          </p:nvPr>
        </p:nvSpPr>
        <p:spPr>
          <a:xfrm>
            <a:off x="10196277" y="164871"/>
            <a:ext cx="1828831" cy="6518933"/>
          </a:xfrm>
          <a:solidFill>
            <a:schemeClr val="bg1">
              <a:lumMod val="95000"/>
            </a:schemeClr>
          </a:solidFill>
        </p:spPr>
        <p:txBody>
          <a:bodyPr>
            <a:normAutofit/>
          </a:bodyPr>
          <a:lstStyle>
            <a:lvl1pPr marL="0" indent="0">
              <a:buNone/>
              <a:defRPr sz="2177"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6184601" y="164871"/>
            <a:ext cx="1828831" cy="6518933"/>
          </a:xfrm>
          <a:solidFill>
            <a:schemeClr val="bg1">
              <a:lumMod val="95000"/>
            </a:schemeClr>
          </a:solidFill>
        </p:spPr>
        <p:txBody>
          <a:bodyPr>
            <a:normAutofit/>
          </a:bodyPr>
          <a:lstStyle>
            <a:lvl1pPr marL="0" indent="0">
              <a:buNone/>
              <a:defRPr sz="2177" baseline="0"/>
            </a:lvl1pPr>
          </a:lstStyle>
          <a:p>
            <a:r>
              <a:rPr lang="en-GB" dirty="0"/>
              <a:t>A picture can be inserted here, it can be left blank or it can be filled in another colour</a:t>
            </a:r>
          </a:p>
        </p:txBody>
      </p:sp>
      <p:grpSp>
        <p:nvGrpSpPr>
          <p:cNvPr id="6" name="Group 5"/>
          <p:cNvGrpSpPr/>
          <p:nvPr userDrawn="1"/>
        </p:nvGrpSpPr>
        <p:grpSpPr>
          <a:xfrm>
            <a:off x="6014453" y="144448"/>
            <a:ext cx="4174963" cy="6631483"/>
            <a:chOff x="6629995" y="159259"/>
            <a:chExt cx="4602244" cy="7209945"/>
          </a:xfrm>
          <a:solidFill>
            <a:schemeClr val="bg1"/>
          </a:solidFill>
        </p:grpSpPr>
        <p:sp>
          <p:nvSpPr>
            <p:cNvPr id="4" name="Rectangle 3"/>
            <p:cNvSpPr/>
            <p:nvPr userDrawn="1"/>
          </p:nvSpPr>
          <p:spPr bwMode="gray">
            <a:xfrm>
              <a:off x="6629995"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29" name="Rectangle 28"/>
            <p:cNvSpPr/>
            <p:nvPr userDrawn="1"/>
          </p:nvSpPr>
          <p:spPr bwMode="gray">
            <a:xfrm>
              <a:off x="11052239"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32" name="Rectangle 31"/>
            <p:cNvSpPr/>
            <p:nvPr userDrawn="1"/>
          </p:nvSpPr>
          <p:spPr bwMode="gray">
            <a:xfrm>
              <a:off x="8841117"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grpSp>
      <p:sp>
        <p:nvSpPr>
          <p:cNvPr id="27" name="Text Placeholder 5"/>
          <p:cNvSpPr>
            <a:spLocks noGrp="1"/>
          </p:cNvSpPr>
          <p:nvPr>
            <p:ph type="body" sz="quarter" idx="12" hasCustomPrompt="1"/>
          </p:nvPr>
        </p:nvSpPr>
        <p:spPr>
          <a:xfrm>
            <a:off x="505114" y="3005256"/>
            <a:ext cx="3146075" cy="476882"/>
          </a:xfrm>
          <a:solidFill>
            <a:schemeClr val="tx2"/>
          </a:solidFill>
        </p:spPr>
        <p:txBody>
          <a:bodyPr wrap="none" lIns="72000" tIns="0" bIns="0">
            <a:spAutoFit/>
          </a:bodyPr>
          <a:lstStyle>
            <a:lvl1pPr marL="0" indent="0">
              <a:lnSpc>
                <a:spcPts val="3719"/>
              </a:lnSpc>
              <a:spcBef>
                <a:spcPts val="544"/>
              </a:spcBef>
              <a:spcAft>
                <a:spcPts val="0"/>
              </a:spcAft>
              <a:buNone/>
              <a:defRPr sz="2540" b="1">
                <a:solidFill>
                  <a:schemeClr val="bg1"/>
                </a:solidFill>
                <a:latin typeface="+mj-lt"/>
              </a:defRPr>
            </a:lvl1pPr>
            <a:lvl2pPr marL="476993" indent="0">
              <a:buNone/>
              <a:defRPr/>
            </a:lvl2pPr>
            <a:lvl3pPr marL="953986" indent="0">
              <a:buNone/>
              <a:defRPr/>
            </a:lvl3pPr>
            <a:lvl4pPr marL="1430979" indent="0">
              <a:buNone/>
              <a:defRPr/>
            </a:lvl4pPr>
            <a:lvl5pPr marL="1907971" indent="0">
              <a:buNone/>
              <a:defRPr/>
            </a:lvl5pPr>
          </a:lstStyle>
          <a:p>
            <a:pPr lvl="0"/>
            <a:r>
              <a:rPr lang="en-US" dirty="0"/>
              <a:t>Click to edit subtitle</a:t>
            </a:r>
          </a:p>
        </p:txBody>
      </p:sp>
      <p:sp>
        <p:nvSpPr>
          <p:cNvPr id="24" name="TextBox 23"/>
          <p:cNvSpPr txBox="1"/>
          <p:nvPr userDrawn="1"/>
        </p:nvSpPr>
        <p:spPr bwMode="gray">
          <a:xfrm>
            <a:off x="503636" y="6691734"/>
            <a:ext cx="5582136" cy="164143"/>
          </a:xfrm>
          <a:prstGeom prst="rect">
            <a:avLst/>
          </a:prstGeom>
          <a:noFill/>
        </p:spPr>
        <p:txBody>
          <a:bodyPr wrap="none" lIns="0" tIns="0" rIns="0" bIns="0" rtlCol="0" anchor="ctr">
            <a:noAutofit/>
          </a:bodyPr>
          <a:lstStyle/>
          <a:p>
            <a:r>
              <a:rPr lang="en-GB" sz="635" dirty="0">
                <a:solidFill>
                  <a:schemeClr val="tx1"/>
                </a:solidFill>
                <a:latin typeface="+mn-lt"/>
              </a:rPr>
              <a:t>Document Name Here  |  Month 2015</a:t>
            </a:r>
            <a:r>
              <a:rPr lang="en-GB" sz="635" baseline="0" dirty="0">
                <a:solidFill>
                  <a:schemeClr val="tx1"/>
                </a:solidFill>
                <a:latin typeface="+mn-lt"/>
              </a:rPr>
              <a:t> </a:t>
            </a:r>
            <a:r>
              <a:rPr lang="en-GB" sz="635" dirty="0">
                <a:solidFill>
                  <a:schemeClr val="tx1"/>
                </a:solidFill>
                <a:latin typeface="+mn-lt"/>
              </a:rPr>
              <a:t>|  Version 1  |  Public  |  Internal Use Only  |  Confidential  |  Strictly  Confidential (DELETE CLASSIFICATION)</a:t>
            </a:r>
          </a:p>
        </p:txBody>
      </p:sp>
      <p:sp>
        <p:nvSpPr>
          <p:cNvPr id="17" name="TextBox 16"/>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363" y="6279386"/>
            <a:ext cx="1853429" cy="349677"/>
          </a:xfrm>
          <a:prstGeom prst="rect">
            <a:avLst/>
          </a:prstGeom>
        </p:spPr>
      </p:pic>
    </p:spTree>
    <p:extLst>
      <p:ext uri="{BB962C8B-B14F-4D97-AF65-F5344CB8AC3E}">
        <p14:creationId xmlns:p14="http://schemas.microsoft.com/office/powerpoint/2010/main" val="43359963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tatement with bottom image x 1">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86321" y="3723913"/>
            <a:ext cx="11961116" cy="2969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232" tIns="75116" rIns="150232" bIns="75116"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760138" y="1869337"/>
            <a:ext cx="10671734" cy="542823"/>
          </a:xfrm>
          <a:noFill/>
        </p:spPr>
        <p:txBody>
          <a:bodyPr wrap="square" anchor="ctr"/>
          <a:lstStyle>
            <a:lvl1pPr>
              <a:defRPr sz="5623"/>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62737" y="3886153"/>
            <a:ext cx="11859706" cy="2813295"/>
          </a:xfrm>
          <a:solidFill>
            <a:schemeClr val="bg1">
              <a:lumMod val="85000"/>
            </a:schemeClr>
          </a:solidFill>
        </p:spPr>
        <p:txBody>
          <a:bodyPr/>
          <a:lstStyle>
            <a:lvl1pPr marL="0" indent="0">
              <a:buNone/>
              <a:defRPr sz="1451" baseline="0"/>
            </a:lvl1pPr>
          </a:lstStyle>
          <a:p>
            <a:r>
              <a:rPr lang="en-GB" dirty="0"/>
              <a:t>Click to insert image</a:t>
            </a:r>
          </a:p>
        </p:txBody>
      </p:sp>
      <p:sp>
        <p:nvSpPr>
          <p:cNvPr id="10" name="Rectangle 6"/>
          <p:cNvSpPr/>
          <p:nvPr userDrawn="1"/>
        </p:nvSpPr>
        <p:spPr bwMode="gray">
          <a:xfrm>
            <a:off x="0" y="5"/>
            <a:ext cx="12192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12" name="TextBox 11"/>
          <p:cNvSpPr txBox="1"/>
          <p:nvPr userDrawn="1"/>
        </p:nvSpPr>
        <p:spPr bwMode="gray">
          <a:xfrm>
            <a:off x="489573" y="6693863"/>
            <a:ext cx="4441446" cy="164143"/>
          </a:xfrm>
          <a:prstGeom prst="rect">
            <a:avLst/>
          </a:prstGeom>
          <a:noFill/>
        </p:spPr>
        <p:txBody>
          <a:bodyPr wrap="none" lIns="0" tIns="0" rIns="0" bIns="0" rtlCol="0" anchor="ctr">
            <a:noAutofit/>
          </a:bodyPr>
          <a:lstStyle/>
          <a:p>
            <a:r>
              <a:rPr lang="en-GB" sz="635" dirty="0">
                <a:solidFill>
                  <a:schemeClr val="tx1"/>
                </a:solidFill>
                <a:latin typeface="Segoe UI Light" panose="020B0502040204020203" pitchFamily="34" charset="0"/>
              </a:rPr>
              <a:t>Document Name Here  |  Month 2015</a:t>
            </a:r>
            <a:r>
              <a:rPr lang="en-GB" sz="635" baseline="0" dirty="0">
                <a:solidFill>
                  <a:schemeClr val="tx1"/>
                </a:solidFill>
                <a:latin typeface="Segoe UI Light" panose="020B0502040204020203" pitchFamily="34" charset="0"/>
              </a:rPr>
              <a:t> </a:t>
            </a:r>
            <a:r>
              <a:rPr lang="en-GB" sz="635" dirty="0">
                <a:solidFill>
                  <a:schemeClr val="tx1"/>
                </a:solidFill>
                <a:latin typeface="Segoe UI Light" panose="020B0502040204020203" pitchFamily="34" charset="0"/>
              </a:rPr>
              <a:t>|  Version 1  |  Public  |  Internal Use Only  |  Confidential  |  Strictly  Confidential (DELETE CLASSIFICATION)</a:t>
            </a:r>
          </a:p>
        </p:txBody>
      </p:sp>
      <p:sp>
        <p:nvSpPr>
          <p:cNvPr id="16" name="TextBox 15"/>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363" y="6279386"/>
            <a:ext cx="1853429" cy="349677"/>
          </a:xfrm>
          <a:prstGeom prst="rect">
            <a:avLst/>
          </a:prstGeom>
        </p:spPr>
      </p:pic>
    </p:spTree>
    <p:extLst>
      <p:ext uri="{BB962C8B-B14F-4D97-AF65-F5344CB8AC3E}">
        <p14:creationId xmlns:p14="http://schemas.microsoft.com/office/powerpoint/2010/main" val="82238005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bg2"/>
        </a:solidFill>
        <a:effectLst/>
      </p:bgPr>
    </p:bg>
    <p:spTree>
      <p:nvGrpSpPr>
        <p:cNvPr id="1" name=""/>
        <p:cNvGrpSpPr/>
        <p:nvPr/>
      </p:nvGrpSpPr>
      <p:grpSpPr>
        <a:xfrm>
          <a:off x="0" y="0"/>
          <a:ext cx="0" cy="0"/>
          <a:chOff x="0" y="0"/>
          <a:chExt cx="0" cy="0"/>
        </a:xfrm>
      </p:grpSpPr>
      <p:sp>
        <p:nvSpPr>
          <p:cNvPr id="69" name="Text Placeholder 68"/>
          <p:cNvSpPr>
            <a:spLocks noGrp="1"/>
          </p:cNvSpPr>
          <p:nvPr>
            <p:ph type="body" sz="quarter" idx="10" hasCustomPrompt="1"/>
          </p:nvPr>
        </p:nvSpPr>
        <p:spPr bwMode="gray">
          <a:xfrm>
            <a:off x="504987" y="2837904"/>
            <a:ext cx="5388298" cy="1824170"/>
          </a:xfrm>
        </p:spPr>
        <p:txBody>
          <a:bodyPr wrap="square" lIns="82819" tIns="41410" rIns="82819" bIns="41410">
            <a:spAutoFit/>
          </a:bodyPr>
          <a:lstStyle>
            <a:lvl1pPr marL="0" indent="0">
              <a:spcBef>
                <a:spcPts val="0"/>
              </a:spcBef>
              <a:buNone/>
              <a:tabLst>
                <a:tab pos="284871" algn="l"/>
              </a:tabLst>
              <a:defRPr sz="1905" baseline="0">
                <a:solidFill>
                  <a:schemeClr val="bg1"/>
                </a:solidFill>
                <a:latin typeface="+mn-lt"/>
              </a:defRPr>
            </a:lvl1pPr>
            <a:lvl2pPr marL="476993" indent="0">
              <a:buNone/>
              <a:defRPr>
                <a:solidFill>
                  <a:schemeClr val="bg1"/>
                </a:solidFill>
              </a:defRPr>
            </a:lvl2pPr>
            <a:lvl3pPr marL="953984" indent="0">
              <a:buNone/>
              <a:defRPr>
                <a:solidFill>
                  <a:schemeClr val="bg1"/>
                </a:solidFill>
              </a:defRPr>
            </a:lvl3pPr>
            <a:lvl4pPr marL="1430978" indent="0">
              <a:buNone/>
              <a:defRPr>
                <a:solidFill>
                  <a:schemeClr val="bg1"/>
                </a:solidFill>
              </a:defRPr>
            </a:lvl4pPr>
            <a:lvl5pPr marL="1907971" indent="0">
              <a:buNone/>
              <a:defRPr>
                <a:solidFill>
                  <a:schemeClr val="bg1"/>
                </a:solidFill>
              </a:defRPr>
            </a:lvl5pPr>
          </a:lstStyle>
          <a:p>
            <a:pPr lvl="0"/>
            <a:r>
              <a:rPr lang="en-US" dirty="0" err="1"/>
              <a:t>Firstname</a:t>
            </a:r>
            <a:r>
              <a:rPr lang="en-US" dirty="0"/>
              <a:t> </a:t>
            </a:r>
            <a:r>
              <a:rPr lang="en-US" dirty="0" err="1"/>
              <a:t>Lastname</a:t>
            </a:r>
            <a:endParaRPr lang="en-US" dirty="0"/>
          </a:p>
          <a:p>
            <a:pPr lvl="0"/>
            <a:r>
              <a:rPr lang="en-US" dirty="0"/>
              <a:t>Job title</a:t>
            </a:r>
          </a:p>
          <a:p>
            <a:pPr lvl="0"/>
            <a:r>
              <a:rPr lang="en-US" dirty="0"/>
              <a:t>	020 #### ####</a:t>
            </a:r>
            <a:br>
              <a:rPr lang="en-US" dirty="0"/>
            </a:br>
            <a:r>
              <a:rPr lang="en-US" dirty="0"/>
              <a:t>	##### ######	firstname.lastname@ipsos.com</a:t>
            </a:r>
            <a:endParaRPr lang="en-GB" dirty="0"/>
          </a:p>
        </p:txBody>
      </p:sp>
      <p:sp>
        <p:nvSpPr>
          <p:cNvPr id="161" name="Text Placeholder 68"/>
          <p:cNvSpPr>
            <a:spLocks noGrp="1"/>
          </p:cNvSpPr>
          <p:nvPr>
            <p:ph type="body" sz="quarter" idx="11" hasCustomPrompt="1"/>
          </p:nvPr>
        </p:nvSpPr>
        <p:spPr bwMode="gray">
          <a:xfrm>
            <a:off x="6289672" y="2837904"/>
            <a:ext cx="5388298" cy="1824170"/>
          </a:xfrm>
        </p:spPr>
        <p:txBody>
          <a:bodyPr wrap="square" lIns="82819" tIns="41410" rIns="82819" bIns="41410">
            <a:spAutoFit/>
          </a:bodyPr>
          <a:lstStyle>
            <a:lvl1pPr marL="0" indent="0">
              <a:spcBef>
                <a:spcPts val="0"/>
              </a:spcBef>
              <a:buNone/>
              <a:tabLst>
                <a:tab pos="284871" algn="l"/>
              </a:tabLst>
              <a:defRPr sz="1905" baseline="0">
                <a:solidFill>
                  <a:schemeClr val="bg1"/>
                </a:solidFill>
                <a:latin typeface="+mn-lt"/>
              </a:defRPr>
            </a:lvl1pPr>
            <a:lvl2pPr marL="476993" indent="0">
              <a:buNone/>
              <a:defRPr>
                <a:solidFill>
                  <a:schemeClr val="bg1"/>
                </a:solidFill>
              </a:defRPr>
            </a:lvl2pPr>
            <a:lvl3pPr marL="953984" indent="0">
              <a:buNone/>
              <a:defRPr>
                <a:solidFill>
                  <a:schemeClr val="bg1"/>
                </a:solidFill>
              </a:defRPr>
            </a:lvl3pPr>
            <a:lvl4pPr marL="1430978" indent="0">
              <a:buNone/>
              <a:defRPr>
                <a:solidFill>
                  <a:schemeClr val="bg1"/>
                </a:solidFill>
              </a:defRPr>
            </a:lvl4pPr>
            <a:lvl5pPr marL="1907971" indent="0">
              <a:buNone/>
              <a:defRPr>
                <a:solidFill>
                  <a:schemeClr val="bg1"/>
                </a:solidFill>
              </a:defRPr>
            </a:lvl5pPr>
          </a:lstStyle>
          <a:p>
            <a:pPr lvl="0"/>
            <a:r>
              <a:rPr lang="en-US" dirty="0" err="1"/>
              <a:t>Firstname</a:t>
            </a:r>
            <a:r>
              <a:rPr lang="en-US" dirty="0"/>
              <a:t> </a:t>
            </a:r>
            <a:r>
              <a:rPr lang="en-US" dirty="0" err="1"/>
              <a:t>Lastname</a:t>
            </a:r>
            <a:endParaRPr lang="en-US" dirty="0"/>
          </a:p>
          <a:p>
            <a:pPr lvl="0"/>
            <a:r>
              <a:rPr lang="en-US" dirty="0"/>
              <a:t>Job title</a:t>
            </a:r>
          </a:p>
          <a:p>
            <a:pPr lvl="0"/>
            <a:r>
              <a:rPr lang="en-US" dirty="0"/>
              <a:t>	020 #### ####</a:t>
            </a:r>
            <a:br>
              <a:rPr lang="en-US" dirty="0"/>
            </a:br>
            <a:r>
              <a:rPr lang="en-US" dirty="0"/>
              <a:t>	##### ######	firstname.lastname@ipsos.com</a:t>
            </a:r>
            <a:endParaRPr lang="en-GB" dirty="0"/>
          </a:p>
        </p:txBody>
      </p:sp>
      <p:sp>
        <p:nvSpPr>
          <p:cNvPr id="29" name="TextBox 28">
            <a:hlinkClick r:id="rId2"/>
          </p:cNvPr>
          <p:cNvSpPr txBox="1"/>
          <p:nvPr userDrawn="1"/>
        </p:nvSpPr>
        <p:spPr>
          <a:xfrm>
            <a:off x="6289672" y="6143307"/>
            <a:ext cx="5388298" cy="321432"/>
          </a:xfrm>
          <a:prstGeom prst="rect">
            <a:avLst/>
          </a:prstGeom>
          <a:noFill/>
        </p:spPr>
        <p:txBody>
          <a:bodyPr wrap="square" lIns="75116" tIns="37559" rIns="75116" bIns="37559" rtlCol="0">
            <a:spAutoFit/>
          </a:bodyPr>
          <a:lstStyle/>
          <a:p>
            <a:pPr>
              <a:lnSpc>
                <a:spcPct val="110000"/>
              </a:lnSpc>
              <a:spcBef>
                <a:spcPts val="2503"/>
              </a:spcBef>
              <a:buClr>
                <a:schemeClr val="bg2"/>
              </a:buClr>
            </a:pPr>
            <a:r>
              <a:rPr lang="en-GB" sz="1451" b="1" dirty="0">
                <a:solidFill>
                  <a:schemeClr val="bg1"/>
                </a:solidFill>
                <a:latin typeface="+mj-lt"/>
                <a:ea typeface="Segoe UI" panose="020B0502040204020203" pitchFamily="34" charset="0"/>
                <a:cs typeface="Segoe UI" panose="020B0502040204020203" pitchFamily="34" charset="0"/>
              </a:rPr>
              <a:t>www.ipsos-mori.com/</a:t>
            </a:r>
          </a:p>
        </p:txBody>
      </p:sp>
      <p:sp>
        <p:nvSpPr>
          <p:cNvPr id="23" name="Rectangle 6"/>
          <p:cNvSpPr/>
          <p:nvPr userDrawn="1"/>
        </p:nvSpPr>
        <p:spPr bwMode="gray">
          <a:xfrm>
            <a:off x="0" y="5"/>
            <a:ext cx="12192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21" name="TextBox 20"/>
          <p:cNvSpPr txBox="1"/>
          <p:nvPr userDrawn="1"/>
        </p:nvSpPr>
        <p:spPr bwMode="gray">
          <a:xfrm>
            <a:off x="498214" y="6693863"/>
            <a:ext cx="4441446" cy="164143"/>
          </a:xfrm>
          <a:prstGeom prst="rect">
            <a:avLst/>
          </a:prstGeom>
          <a:noFill/>
        </p:spPr>
        <p:txBody>
          <a:bodyPr wrap="none" lIns="0" tIns="0" rIns="0" bIns="0" rtlCol="0" anchor="ctr">
            <a:noAutofit/>
          </a:bodyPr>
          <a:lstStyle/>
          <a:p>
            <a:r>
              <a:rPr lang="en-GB" sz="635" dirty="0">
                <a:solidFill>
                  <a:schemeClr val="tx1"/>
                </a:solidFill>
                <a:latin typeface="Segoe UI Light" panose="020B0502040204020203" pitchFamily="34" charset="0"/>
              </a:rPr>
              <a:t>Veracity Index 2017 | November 2017 | Version 1 |</a:t>
            </a:r>
          </a:p>
        </p:txBody>
      </p:sp>
      <p:sp>
        <p:nvSpPr>
          <p:cNvPr id="22" name="TextBox 21"/>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1363" y="5861625"/>
            <a:ext cx="2666758" cy="503124"/>
          </a:xfrm>
          <a:prstGeom prst="rect">
            <a:avLst/>
          </a:prstGeom>
        </p:spPr>
      </p:pic>
    </p:spTree>
    <p:extLst>
      <p:ext uri="{BB962C8B-B14F-4D97-AF65-F5344CB8AC3E}">
        <p14:creationId xmlns:p14="http://schemas.microsoft.com/office/powerpoint/2010/main" val="40316410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Guides Markers">
    <p:bg>
      <p:bgPr>
        <a:solidFill>
          <a:schemeClr val="bg2"/>
        </a:solidFill>
        <a:effectLst/>
      </p:bgPr>
    </p:bg>
    <p:spTree>
      <p:nvGrpSpPr>
        <p:cNvPr id="1" name=""/>
        <p:cNvGrpSpPr/>
        <p:nvPr/>
      </p:nvGrpSpPr>
      <p:grpSpPr>
        <a:xfrm>
          <a:off x="0" y="0"/>
          <a:ext cx="0" cy="0"/>
          <a:chOff x="0" y="0"/>
          <a:chExt cx="0" cy="0"/>
        </a:xfrm>
      </p:grpSpPr>
      <p:sp>
        <p:nvSpPr>
          <p:cNvPr id="35" name="Frame 34"/>
          <p:cNvSpPr/>
          <p:nvPr userDrawn="1"/>
        </p:nvSpPr>
        <p:spPr bwMode="gray">
          <a:xfrm>
            <a:off x="0" y="-152"/>
            <a:ext cx="12192000" cy="6858152"/>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397" tIns="47698" rIns="95397" bIns="47698" numCol="1" spcCol="0" rtlCol="0" fromWordArt="0" anchor="ctr" anchorCtr="0" forceAA="0" compatLnSpc="1">
            <a:prstTxWarp prst="textNoShape">
              <a:avLst/>
            </a:prstTxWarp>
            <a:noAutofit/>
          </a:bodyPr>
          <a:lstStyle/>
          <a:p>
            <a:pPr algn="ctr"/>
            <a:endParaRPr lang="en-GB" sz="1633" dirty="0">
              <a:solidFill>
                <a:schemeClr val="tx1"/>
              </a:solidFill>
              <a:latin typeface="Segoe UI Light" panose="020B0502040204020203" pitchFamily="34" charset="0"/>
            </a:endParaRPr>
          </a:p>
        </p:txBody>
      </p:sp>
      <p:sp>
        <p:nvSpPr>
          <p:cNvPr id="21" name="Rectangle 20"/>
          <p:cNvSpPr/>
          <p:nvPr userDrawn="1"/>
        </p:nvSpPr>
        <p:spPr bwMode="gray">
          <a:xfrm>
            <a:off x="11893520" y="229558"/>
            <a:ext cx="72000" cy="7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91966" tIns="95983" rIns="191966" bIns="95983" numCol="1" spcCol="0" rtlCol="0" fromWordArt="0" anchor="ctr" anchorCtr="0" forceAA="0" compatLnSpc="1">
            <a:prstTxWarp prst="textNoShape">
              <a:avLst/>
            </a:prstTxWarp>
            <a:noAutofit/>
          </a:bodyPr>
          <a:lstStyle/>
          <a:p>
            <a:pPr algn="ctr">
              <a:lnSpc>
                <a:spcPct val="110000"/>
              </a:lnSpc>
              <a:spcBef>
                <a:spcPts val="3200"/>
              </a:spcBef>
              <a:buClr>
                <a:schemeClr val="bg2"/>
              </a:buClr>
            </a:pPr>
            <a:endParaRPr lang="en-GB" sz="2630" dirty="0">
              <a:solidFill>
                <a:schemeClr val="bg1"/>
              </a:solidFill>
            </a:endParaRPr>
          </a:p>
        </p:txBody>
      </p:sp>
      <p:grpSp>
        <p:nvGrpSpPr>
          <p:cNvPr id="3" name="Group 2"/>
          <p:cNvGrpSpPr/>
          <p:nvPr userDrawn="1"/>
        </p:nvGrpSpPr>
        <p:grpSpPr>
          <a:xfrm>
            <a:off x="-555" y="-153"/>
            <a:ext cx="496687" cy="827893"/>
            <a:chOff x="-612" y="0"/>
            <a:chExt cx="547520" cy="912790"/>
          </a:xfrm>
          <a:solidFill>
            <a:schemeClr val="bg2">
              <a:lumMod val="25000"/>
              <a:lumOff val="75000"/>
            </a:schemeClr>
          </a:solidFill>
        </p:grpSpPr>
        <p:sp>
          <p:nvSpPr>
            <p:cNvPr id="8" name="Rectangle 7"/>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9" name="Rectangle 8"/>
            <p:cNvSpPr/>
            <p:nvPr userDrawn="1"/>
          </p:nvSpPr>
          <p:spPr bwMode="gray">
            <a:xfrm>
              <a:off x="178842"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10" name="Rectangle 9"/>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11" name="Rectangle 10"/>
            <p:cNvSpPr/>
            <p:nvPr userDrawn="1"/>
          </p:nvSpPr>
          <p:spPr bwMode="gray">
            <a:xfrm>
              <a:off x="178842"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12" name="Rectangle 11"/>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grpSp>
      <p:grpSp>
        <p:nvGrpSpPr>
          <p:cNvPr id="4" name="Group 3"/>
          <p:cNvGrpSpPr/>
          <p:nvPr userDrawn="1"/>
        </p:nvGrpSpPr>
        <p:grpSpPr>
          <a:xfrm>
            <a:off x="11716983" y="6036396"/>
            <a:ext cx="484940" cy="822866"/>
            <a:chOff x="12904263" y="6649864"/>
            <a:chExt cx="534571" cy="907248"/>
          </a:xfrm>
          <a:solidFill>
            <a:schemeClr val="bg2">
              <a:lumMod val="25000"/>
              <a:lumOff val="75000"/>
            </a:schemeClr>
          </a:solidFill>
        </p:grpSpPr>
        <p:sp>
          <p:nvSpPr>
            <p:cNvPr id="32" name="Rectangle 31"/>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33" name="Rectangle 32"/>
            <p:cNvSpPr/>
            <p:nvPr userDrawn="1"/>
          </p:nvSpPr>
          <p:spPr bwMode="gray">
            <a:xfrm flipH="1">
              <a:off x="13078198" y="6837333"/>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34" name="Rectangle 33"/>
            <p:cNvSpPr/>
            <p:nvPr userDrawn="1"/>
          </p:nvSpPr>
          <p:spPr bwMode="gray">
            <a:xfrm flipH="1">
              <a:off x="12904263"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36" name="Rectangle 35"/>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37" name="Rectangle 36"/>
            <p:cNvSpPr/>
            <p:nvPr userDrawn="1"/>
          </p:nvSpPr>
          <p:spPr bwMode="gray">
            <a:xfrm flipH="1">
              <a:off x="13258834" y="737711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grpSp>
      <p:grpSp>
        <p:nvGrpSpPr>
          <p:cNvPr id="38" name="Group 37"/>
          <p:cNvGrpSpPr/>
          <p:nvPr userDrawn="1"/>
        </p:nvGrpSpPr>
        <p:grpSpPr>
          <a:xfrm>
            <a:off x="-555" y="6031369"/>
            <a:ext cx="496687" cy="827893"/>
            <a:chOff x="-612" y="0"/>
            <a:chExt cx="547520" cy="912790"/>
          </a:xfrm>
          <a:solidFill>
            <a:schemeClr val="bg2">
              <a:lumMod val="25000"/>
              <a:lumOff val="75000"/>
            </a:schemeClr>
          </a:solidFill>
        </p:grpSpPr>
        <p:sp>
          <p:nvSpPr>
            <p:cNvPr id="39" name="Rectangle 38"/>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40" name="Rectangle 39"/>
            <p:cNvSpPr/>
            <p:nvPr userDrawn="1"/>
          </p:nvSpPr>
          <p:spPr bwMode="gray">
            <a:xfrm>
              <a:off x="175627"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41" name="Rectangle 40"/>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42" name="Rectangle 41"/>
            <p:cNvSpPr/>
            <p:nvPr userDrawn="1"/>
          </p:nvSpPr>
          <p:spPr bwMode="gray">
            <a:xfrm>
              <a:off x="175627"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43" name="Rectangle 42"/>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grpSp>
      <p:grpSp>
        <p:nvGrpSpPr>
          <p:cNvPr id="44" name="Group 43"/>
          <p:cNvGrpSpPr/>
          <p:nvPr userDrawn="1"/>
        </p:nvGrpSpPr>
        <p:grpSpPr>
          <a:xfrm>
            <a:off x="11704906" y="-152"/>
            <a:ext cx="491040" cy="826641"/>
            <a:chOff x="12897539" y="6649864"/>
            <a:chExt cx="541295" cy="911410"/>
          </a:xfrm>
          <a:solidFill>
            <a:schemeClr val="bg2">
              <a:lumMod val="25000"/>
              <a:lumOff val="75000"/>
            </a:schemeClr>
          </a:solidFill>
        </p:grpSpPr>
        <p:sp>
          <p:nvSpPr>
            <p:cNvPr id="45" name="Rectangle 44"/>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46" name="Rectangle 45"/>
            <p:cNvSpPr/>
            <p:nvPr userDrawn="1"/>
          </p:nvSpPr>
          <p:spPr bwMode="gray">
            <a:xfrm flipH="1">
              <a:off x="13078198" y="6830609"/>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47" name="Rectangle 46"/>
            <p:cNvSpPr/>
            <p:nvPr userDrawn="1"/>
          </p:nvSpPr>
          <p:spPr bwMode="gray">
            <a:xfrm flipH="1">
              <a:off x="12897539"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48" name="Rectangle 47"/>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49" name="Rectangle 48"/>
            <p:cNvSpPr/>
            <p:nvPr userDrawn="1"/>
          </p:nvSpPr>
          <p:spPr bwMode="gray">
            <a:xfrm flipH="1">
              <a:off x="13248895" y="738127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grpSp>
      <p:sp>
        <p:nvSpPr>
          <p:cNvPr id="6" name="TextBox 5"/>
          <p:cNvSpPr txBox="1"/>
          <p:nvPr userDrawn="1"/>
        </p:nvSpPr>
        <p:spPr>
          <a:xfrm>
            <a:off x="460225" y="146761"/>
            <a:ext cx="11207998" cy="342364"/>
          </a:xfrm>
          <a:prstGeom prst="rect">
            <a:avLst/>
          </a:prstGeom>
          <a:noFill/>
        </p:spPr>
        <p:txBody>
          <a:bodyPr wrap="square" lIns="65303" tIns="32652" rIns="65303" bIns="32652" rtlCol="0">
            <a:spAutoFit/>
          </a:bodyPr>
          <a:lstStyle/>
          <a:p>
            <a:pPr algn="ctr">
              <a:lnSpc>
                <a:spcPct val="110000"/>
              </a:lnSpc>
              <a:spcBef>
                <a:spcPts val="2177"/>
              </a:spcBef>
              <a:buClr>
                <a:schemeClr val="bg2"/>
              </a:buClr>
            </a:pPr>
            <a:endParaRPr lang="en-GB" sz="1633" dirty="0">
              <a:solidFill>
                <a:schemeClr val="bg1"/>
              </a:solidFill>
            </a:endParaRPr>
          </a:p>
        </p:txBody>
      </p:sp>
      <p:sp>
        <p:nvSpPr>
          <p:cNvPr id="57" name="Rectangle 56"/>
          <p:cNvSpPr/>
          <p:nvPr userDrawn="1"/>
        </p:nvSpPr>
        <p:spPr bwMode="gray">
          <a:xfrm>
            <a:off x="511648" y="6034042"/>
            <a:ext cx="7305851" cy="16325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l">
              <a:lnSpc>
                <a:spcPct val="110000"/>
              </a:lnSpc>
              <a:spcBef>
                <a:spcPts val="2177"/>
              </a:spcBef>
              <a:buClr>
                <a:schemeClr val="bg2"/>
              </a:buClr>
            </a:pPr>
            <a:r>
              <a:rPr lang="en-GB" sz="998" dirty="0">
                <a:solidFill>
                  <a:schemeClr val="bg1"/>
                </a:solidFill>
              </a:rPr>
              <a:t>Base</a:t>
            </a:r>
          </a:p>
        </p:txBody>
      </p:sp>
      <p:sp>
        <p:nvSpPr>
          <p:cNvPr id="58" name="Rectangle 57"/>
          <p:cNvSpPr/>
          <p:nvPr userDrawn="1"/>
        </p:nvSpPr>
        <p:spPr bwMode="gray">
          <a:xfrm>
            <a:off x="8230251" y="6034042"/>
            <a:ext cx="3474654" cy="16325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l">
              <a:lnSpc>
                <a:spcPct val="110000"/>
              </a:lnSpc>
              <a:spcBef>
                <a:spcPts val="2177"/>
              </a:spcBef>
              <a:buClr>
                <a:schemeClr val="bg2"/>
              </a:buClr>
            </a:pPr>
            <a:r>
              <a:rPr lang="en-GB" sz="952" dirty="0">
                <a:solidFill>
                  <a:schemeClr val="bg1"/>
                </a:solidFill>
              </a:rPr>
              <a:t>Source</a:t>
            </a:r>
          </a:p>
        </p:txBody>
      </p:sp>
      <p:sp>
        <p:nvSpPr>
          <p:cNvPr id="50" name="TextBox 49"/>
          <p:cNvSpPr txBox="1"/>
          <p:nvPr userDrawn="1"/>
        </p:nvSpPr>
        <p:spPr>
          <a:xfrm>
            <a:off x="616579" y="1152885"/>
            <a:ext cx="1371775" cy="250095"/>
          </a:xfrm>
          <a:prstGeom prst="rect">
            <a:avLst/>
          </a:prstGeom>
          <a:noFill/>
        </p:spPr>
        <p:txBody>
          <a:bodyPr wrap="square" lIns="65303" tIns="32652" rIns="65303" bIns="32652" rtlCol="0">
            <a:spAutoFit/>
          </a:bodyPr>
          <a:lstStyle/>
          <a:p>
            <a:pPr>
              <a:lnSpc>
                <a:spcPct val="110000"/>
              </a:lnSpc>
              <a:spcBef>
                <a:spcPts val="2177"/>
              </a:spcBef>
              <a:buClr>
                <a:schemeClr val="bg2"/>
              </a:buClr>
            </a:pPr>
            <a:r>
              <a:rPr lang="en-GB" sz="1088" dirty="0">
                <a:solidFill>
                  <a:schemeClr val="bg1"/>
                </a:solidFill>
              </a:rPr>
              <a:t>Left margin</a:t>
            </a:r>
          </a:p>
        </p:txBody>
      </p:sp>
      <p:sp>
        <p:nvSpPr>
          <p:cNvPr id="51" name="TextBox 50"/>
          <p:cNvSpPr txBox="1"/>
          <p:nvPr userDrawn="1"/>
        </p:nvSpPr>
        <p:spPr>
          <a:xfrm>
            <a:off x="10146003" y="1143127"/>
            <a:ext cx="1371775" cy="250095"/>
          </a:xfrm>
          <a:prstGeom prst="rect">
            <a:avLst/>
          </a:prstGeom>
          <a:noFill/>
        </p:spPr>
        <p:txBody>
          <a:bodyPr wrap="square" lIns="65303" tIns="32652" rIns="65303" bIns="32652" rtlCol="0">
            <a:spAutoFit/>
          </a:bodyPr>
          <a:lstStyle/>
          <a:p>
            <a:pPr algn="r">
              <a:lnSpc>
                <a:spcPct val="110000"/>
              </a:lnSpc>
              <a:spcBef>
                <a:spcPts val="2177"/>
              </a:spcBef>
              <a:buClr>
                <a:schemeClr val="bg2"/>
              </a:buClr>
            </a:pPr>
            <a:r>
              <a:rPr lang="en-GB" sz="1088" dirty="0">
                <a:solidFill>
                  <a:schemeClr val="bg1"/>
                </a:solidFill>
              </a:rPr>
              <a:t>Right margin</a:t>
            </a:r>
          </a:p>
        </p:txBody>
      </p:sp>
      <p:sp>
        <p:nvSpPr>
          <p:cNvPr id="59" name="Isosceles Triangle 58"/>
          <p:cNvSpPr/>
          <p:nvPr userDrawn="1"/>
        </p:nvSpPr>
        <p:spPr bwMode="gray">
          <a:xfrm rot="16200000">
            <a:off x="534483" y="1238073"/>
            <a:ext cx="151521" cy="653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60" name="Isosceles Triangle 59"/>
          <p:cNvSpPr/>
          <p:nvPr userDrawn="1"/>
        </p:nvSpPr>
        <p:spPr bwMode="gray">
          <a:xfrm rot="5400000" flipH="1">
            <a:off x="11540001" y="1238073"/>
            <a:ext cx="151521" cy="653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grpSp>
        <p:nvGrpSpPr>
          <p:cNvPr id="61" name="Group 60"/>
          <p:cNvGrpSpPr/>
          <p:nvPr userDrawn="1"/>
        </p:nvGrpSpPr>
        <p:grpSpPr>
          <a:xfrm>
            <a:off x="511496" y="1115091"/>
            <a:ext cx="11202386" cy="4077296"/>
            <a:chOff x="555842" y="1507287"/>
            <a:chExt cx="9574208" cy="3024336"/>
          </a:xfrm>
        </p:grpSpPr>
        <p:cxnSp>
          <p:nvCxnSpPr>
            <p:cNvPr id="62" name="Straight Connector 61"/>
            <p:cNvCxnSpPr/>
            <p:nvPr userDrawn="1"/>
          </p:nvCxnSpPr>
          <p:spPr>
            <a:xfrm>
              <a:off x="555842" y="1507287"/>
              <a:ext cx="0" cy="3024336"/>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10130050" y="1507287"/>
              <a:ext cx="0" cy="3024336"/>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7" name="Group 6"/>
          <p:cNvGrpSpPr/>
          <p:nvPr userDrawn="1"/>
        </p:nvGrpSpPr>
        <p:grpSpPr>
          <a:xfrm>
            <a:off x="508840" y="1861544"/>
            <a:ext cx="11201443" cy="2351183"/>
            <a:chOff x="560916" y="2772519"/>
            <a:chExt cx="12347841" cy="2592288"/>
          </a:xfrm>
        </p:grpSpPr>
        <p:sp>
          <p:nvSpPr>
            <p:cNvPr id="52" name="Rectangle 51"/>
            <p:cNvSpPr/>
            <p:nvPr userDrawn="1"/>
          </p:nvSpPr>
          <p:spPr bwMode="gray">
            <a:xfrm>
              <a:off x="560916" y="4788743"/>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r>
                <a:rPr lang="en-GB" sz="1451" b="1" dirty="0">
                  <a:solidFill>
                    <a:schemeClr val="bg1"/>
                  </a:solidFill>
                </a:rPr>
                <a:t>3 box layout (10.55</a:t>
              </a:r>
              <a:r>
                <a:rPr lang="en-GB" sz="1451" b="1" baseline="0" dirty="0">
                  <a:solidFill>
                    <a:schemeClr val="bg1"/>
                  </a:solidFill>
                </a:rPr>
                <a:t> cm)</a:t>
              </a:r>
              <a:endParaRPr lang="en-GB" sz="1451" b="1" dirty="0">
                <a:solidFill>
                  <a:schemeClr val="bg1"/>
                </a:solidFill>
              </a:endParaRPr>
            </a:p>
          </p:txBody>
        </p:sp>
        <p:sp>
          <p:nvSpPr>
            <p:cNvPr id="53" name="Rectangle 52"/>
            <p:cNvSpPr/>
            <p:nvPr userDrawn="1"/>
          </p:nvSpPr>
          <p:spPr bwMode="gray">
            <a:xfrm>
              <a:off x="4835837" y="4788743"/>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r>
                <a:rPr lang="en-GB" sz="1451" b="1" dirty="0">
                  <a:solidFill>
                    <a:schemeClr val="bg1"/>
                  </a:solidFill>
                </a:rPr>
                <a:t>3 box layout (10.55</a:t>
              </a:r>
              <a:r>
                <a:rPr lang="en-GB" sz="1451" b="1" baseline="0" dirty="0">
                  <a:solidFill>
                    <a:schemeClr val="bg1"/>
                  </a:solidFill>
                </a:rPr>
                <a:t> cm)</a:t>
              </a:r>
              <a:endParaRPr lang="en-GB" sz="1451" b="1" dirty="0">
                <a:solidFill>
                  <a:schemeClr val="bg1"/>
                </a:solidFill>
              </a:endParaRPr>
            </a:p>
          </p:txBody>
        </p:sp>
        <p:sp>
          <p:nvSpPr>
            <p:cNvPr id="54" name="Rectangle 53"/>
            <p:cNvSpPr/>
            <p:nvPr userDrawn="1"/>
          </p:nvSpPr>
          <p:spPr bwMode="gray">
            <a:xfrm>
              <a:off x="9110757" y="4780276"/>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r>
                <a:rPr lang="en-GB" sz="1451" b="1" dirty="0">
                  <a:solidFill>
                    <a:schemeClr val="bg1"/>
                  </a:solidFill>
                </a:rPr>
                <a:t>3 box layout (10.55</a:t>
              </a:r>
              <a:r>
                <a:rPr lang="en-GB" sz="1451" b="1" baseline="0" dirty="0">
                  <a:solidFill>
                    <a:schemeClr val="bg1"/>
                  </a:solidFill>
                </a:rPr>
                <a:t> cm)</a:t>
              </a:r>
              <a:endParaRPr lang="en-GB" sz="1451" b="1" dirty="0">
                <a:solidFill>
                  <a:schemeClr val="bg1"/>
                </a:solidFill>
              </a:endParaRPr>
            </a:p>
          </p:txBody>
        </p:sp>
        <p:sp>
          <p:nvSpPr>
            <p:cNvPr id="64" name="Rectangle 63"/>
            <p:cNvSpPr/>
            <p:nvPr userDrawn="1"/>
          </p:nvSpPr>
          <p:spPr bwMode="gray">
            <a:xfrm>
              <a:off x="569382" y="3772080"/>
              <a:ext cx="595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r>
                <a:rPr lang="en-GB" sz="1451" b="1" dirty="0">
                  <a:solidFill>
                    <a:schemeClr val="bg1"/>
                  </a:solidFill>
                </a:rPr>
                <a:t>2 box layout (16.55 cm)</a:t>
              </a:r>
            </a:p>
          </p:txBody>
        </p:sp>
        <p:sp>
          <p:nvSpPr>
            <p:cNvPr id="66" name="Rectangle 65"/>
            <p:cNvSpPr/>
            <p:nvPr userDrawn="1"/>
          </p:nvSpPr>
          <p:spPr bwMode="gray">
            <a:xfrm>
              <a:off x="6943356" y="3772080"/>
              <a:ext cx="595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r>
                <a:rPr lang="en-GB" sz="1451" b="1" dirty="0">
                  <a:solidFill>
                    <a:schemeClr val="bg1"/>
                  </a:solidFill>
                </a:rPr>
                <a:t>2 box layout (16.55 cm)</a:t>
              </a:r>
            </a:p>
          </p:txBody>
        </p:sp>
        <p:sp>
          <p:nvSpPr>
            <p:cNvPr id="67" name="Rectangle 66"/>
            <p:cNvSpPr/>
            <p:nvPr userDrawn="1"/>
          </p:nvSpPr>
          <p:spPr bwMode="gray">
            <a:xfrm>
              <a:off x="575313" y="2772519"/>
              <a:ext cx="12330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r>
                <a:rPr lang="en-GB" sz="1451" b="1" dirty="0">
                  <a:solidFill>
                    <a:schemeClr val="bg1"/>
                  </a:solidFill>
                </a:rPr>
                <a:t>1 box (34.25 cm)</a:t>
              </a:r>
            </a:p>
          </p:txBody>
        </p:sp>
        <p:sp>
          <p:nvSpPr>
            <p:cNvPr id="68" name="Isosceles Triangle 67"/>
            <p:cNvSpPr/>
            <p:nvPr userDrawn="1"/>
          </p:nvSpPr>
          <p:spPr bwMode="gray">
            <a:xfrm rot="16200000" flipH="1">
              <a:off x="553162" y="3024546"/>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69" name="Isosceles Triangle 68"/>
            <p:cNvSpPr/>
            <p:nvPr userDrawn="1"/>
          </p:nvSpPr>
          <p:spPr bwMode="gray">
            <a:xfrm rot="16200000" flipH="1">
              <a:off x="560148"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70" name="Isosceles Triangle 69"/>
            <p:cNvSpPr/>
            <p:nvPr userDrawn="1"/>
          </p:nvSpPr>
          <p:spPr bwMode="gray">
            <a:xfrm rot="16200000" flipH="1">
              <a:off x="589167"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71" name="Isosceles Triangle 70"/>
            <p:cNvSpPr/>
            <p:nvPr userDrawn="1"/>
          </p:nvSpPr>
          <p:spPr bwMode="gray">
            <a:xfrm rot="5400000">
              <a:off x="6312323"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72" name="Isosceles Triangle 71"/>
            <p:cNvSpPr/>
            <p:nvPr userDrawn="1"/>
          </p:nvSpPr>
          <p:spPr bwMode="gray">
            <a:xfrm rot="5400000">
              <a:off x="12716085"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73" name="Isosceles Triangle 72"/>
            <p:cNvSpPr/>
            <p:nvPr userDrawn="1"/>
          </p:nvSpPr>
          <p:spPr bwMode="gray">
            <a:xfrm rot="16200000" flipH="1">
              <a:off x="6951928"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74" name="Isosceles Triangle 73"/>
            <p:cNvSpPr/>
            <p:nvPr userDrawn="1"/>
          </p:nvSpPr>
          <p:spPr bwMode="gray">
            <a:xfrm rot="5400000">
              <a:off x="4152082"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75" name="Isosceles Triangle 74"/>
            <p:cNvSpPr/>
            <p:nvPr userDrawn="1"/>
          </p:nvSpPr>
          <p:spPr bwMode="gray">
            <a:xfrm rot="5400000">
              <a:off x="8498036"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76" name="Isosceles Triangle 75"/>
            <p:cNvSpPr/>
            <p:nvPr userDrawn="1"/>
          </p:nvSpPr>
          <p:spPr bwMode="gray">
            <a:xfrm rot="5400000">
              <a:off x="12721032"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77" name="Isosceles Triangle 76"/>
            <p:cNvSpPr/>
            <p:nvPr userDrawn="1"/>
          </p:nvSpPr>
          <p:spPr bwMode="gray">
            <a:xfrm rot="5400000">
              <a:off x="12716085" y="3024546"/>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78" name="Isosceles Triangle 77"/>
            <p:cNvSpPr/>
            <p:nvPr userDrawn="1"/>
          </p:nvSpPr>
          <p:spPr bwMode="gray">
            <a:xfrm rot="16200000" flipH="1">
              <a:off x="4788313"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grpSp>
      <p:cxnSp>
        <p:nvCxnSpPr>
          <p:cNvPr id="79" name="Straight Connector 78"/>
          <p:cNvCxnSpPr/>
          <p:nvPr userDrawn="1"/>
        </p:nvCxnSpPr>
        <p:spPr>
          <a:xfrm>
            <a:off x="544917" y="1408245"/>
            <a:ext cx="11158652"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0" name="TextBox 79"/>
          <p:cNvSpPr txBox="1"/>
          <p:nvPr userDrawn="1"/>
        </p:nvSpPr>
        <p:spPr>
          <a:xfrm>
            <a:off x="5163130" y="975762"/>
            <a:ext cx="1878995" cy="250095"/>
          </a:xfrm>
          <a:prstGeom prst="rect">
            <a:avLst/>
          </a:prstGeom>
          <a:noFill/>
        </p:spPr>
        <p:txBody>
          <a:bodyPr wrap="square" lIns="65303" tIns="32652" rIns="65303" bIns="32652" rtlCol="0">
            <a:spAutoFit/>
          </a:bodyPr>
          <a:lstStyle/>
          <a:p>
            <a:pPr algn="ctr">
              <a:lnSpc>
                <a:spcPct val="110000"/>
              </a:lnSpc>
              <a:spcBef>
                <a:spcPts val="2177"/>
              </a:spcBef>
              <a:buClr>
                <a:schemeClr val="bg2"/>
              </a:buClr>
            </a:pPr>
            <a:r>
              <a:rPr lang="en-GB" sz="1088" dirty="0">
                <a:solidFill>
                  <a:schemeClr val="bg1"/>
                </a:solidFill>
              </a:rPr>
              <a:t>Base of heading here</a:t>
            </a:r>
          </a:p>
        </p:txBody>
      </p:sp>
      <p:sp>
        <p:nvSpPr>
          <p:cNvPr id="81" name="Isosceles Triangle 80"/>
          <p:cNvSpPr/>
          <p:nvPr userDrawn="1"/>
        </p:nvSpPr>
        <p:spPr bwMode="gray">
          <a:xfrm rot="10800000" flipH="1">
            <a:off x="6021454" y="1259039"/>
            <a:ext cx="151549" cy="653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82" name="TextBox 81"/>
          <p:cNvSpPr txBox="1"/>
          <p:nvPr userDrawn="1"/>
        </p:nvSpPr>
        <p:spPr bwMode="gray">
          <a:xfrm>
            <a:off x="2409062" y="4300645"/>
            <a:ext cx="7357656" cy="846065"/>
          </a:xfrm>
          <a:prstGeom prst="rect">
            <a:avLst/>
          </a:prstGeom>
          <a:noFill/>
        </p:spPr>
        <p:txBody>
          <a:bodyPr wrap="none" rtlCol="0" anchor="ctr">
            <a:spAutoFit/>
          </a:bodyPr>
          <a:lstStyle/>
          <a:p>
            <a:pPr algn="ctr"/>
            <a:r>
              <a:rPr lang="en-GB" sz="4898" b="1" dirty="0">
                <a:solidFill>
                  <a:schemeClr val="bg1"/>
                </a:solidFill>
                <a:latin typeface="Segoe UI" panose="020B0502040204020203" pitchFamily="34" charset="0"/>
              </a:rPr>
              <a:t>Drawing guides markers</a:t>
            </a:r>
          </a:p>
        </p:txBody>
      </p:sp>
      <p:sp>
        <p:nvSpPr>
          <p:cNvPr id="83" name="TextBox 82"/>
          <p:cNvSpPr txBox="1"/>
          <p:nvPr userDrawn="1"/>
        </p:nvSpPr>
        <p:spPr>
          <a:xfrm>
            <a:off x="2472819" y="5139513"/>
            <a:ext cx="7230142" cy="342364"/>
          </a:xfrm>
          <a:prstGeom prst="rect">
            <a:avLst/>
          </a:prstGeom>
          <a:noFill/>
        </p:spPr>
        <p:txBody>
          <a:bodyPr wrap="square" lIns="65303" tIns="32652" rIns="65303" bIns="32652" rtlCol="0">
            <a:spAutoFit/>
          </a:bodyPr>
          <a:lstStyle/>
          <a:p>
            <a:pPr algn="ctr">
              <a:lnSpc>
                <a:spcPct val="110000"/>
              </a:lnSpc>
              <a:spcBef>
                <a:spcPts val="2177"/>
              </a:spcBef>
              <a:buClr>
                <a:schemeClr val="bg2"/>
              </a:buClr>
            </a:pPr>
            <a:r>
              <a:rPr lang="en-GB" sz="1633" dirty="0">
                <a:solidFill>
                  <a:schemeClr val="bg1"/>
                </a:solidFill>
              </a:rPr>
              <a:t>Use these markers to realign</a:t>
            </a:r>
            <a:r>
              <a:rPr lang="en-GB" sz="1633" baseline="0" dirty="0">
                <a:solidFill>
                  <a:schemeClr val="bg1"/>
                </a:solidFill>
              </a:rPr>
              <a:t> guides</a:t>
            </a:r>
            <a:endParaRPr lang="en-GB" sz="1633" dirty="0">
              <a:solidFill>
                <a:schemeClr val="bg1"/>
              </a:solidFill>
            </a:endParaRPr>
          </a:p>
        </p:txBody>
      </p:sp>
      <p:cxnSp>
        <p:nvCxnSpPr>
          <p:cNvPr id="84" name="Straight Connector 83"/>
          <p:cNvCxnSpPr/>
          <p:nvPr userDrawn="1"/>
        </p:nvCxnSpPr>
        <p:spPr>
          <a:xfrm>
            <a:off x="521900" y="5856897"/>
            <a:ext cx="11183005"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5" name="Isosceles Triangle 84"/>
          <p:cNvSpPr/>
          <p:nvPr userDrawn="1"/>
        </p:nvSpPr>
        <p:spPr bwMode="gray">
          <a:xfrm rot="10800000" flipH="1">
            <a:off x="6011491" y="5768547"/>
            <a:ext cx="151549" cy="653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86" name="TextBox 85"/>
          <p:cNvSpPr txBox="1"/>
          <p:nvPr userDrawn="1"/>
        </p:nvSpPr>
        <p:spPr>
          <a:xfrm>
            <a:off x="5148821" y="5513087"/>
            <a:ext cx="1878995" cy="250095"/>
          </a:xfrm>
          <a:prstGeom prst="rect">
            <a:avLst/>
          </a:prstGeom>
          <a:noFill/>
        </p:spPr>
        <p:txBody>
          <a:bodyPr wrap="square" lIns="65303" tIns="32652" rIns="65303" bIns="32652" rtlCol="0">
            <a:spAutoFit/>
          </a:bodyPr>
          <a:lstStyle/>
          <a:p>
            <a:pPr algn="ctr">
              <a:lnSpc>
                <a:spcPct val="110000"/>
              </a:lnSpc>
              <a:spcBef>
                <a:spcPts val="2177"/>
              </a:spcBef>
              <a:buClr>
                <a:schemeClr val="bg2"/>
              </a:buClr>
            </a:pPr>
            <a:r>
              <a:rPr lang="en-GB" sz="1088" dirty="0">
                <a:solidFill>
                  <a:schemeClr val="bg1"/>
                </a:solidFill>
              </a:rPr>
              <a:t>End</a:t>
            </a:r>
            <a:r>
              <a:rPr lang="en-GB" sz="1088" baseline="0" dirty="0">
                <a:solidFill>
                  <a:schemeClr val="bg1"/>
                </a:solidFill>
              </a:rPr>
              <a:t> of page</a:t>
            </a:r>
            <a:endParaRPr lang="en-GB" sz="1088" dirty="0">
              <a:solidFill>
                <a:schemeClr val="bg1"/>
              </a:solidFill>
            </a:endParaRPr>
          </a:p>
        </p:txBody>
      </p:sp>
      <p:sp>
        <p:nvSpPr>
          <p:cNvPr id="87" name="TextBox 86"/>
          <p:cNvSpPr txBox="1"/>
          <p:nvPr userDrawn="1"/>
        </p:nvSpPr>
        <p:spPr>
          <a:xfrm>
            <a:off x="5147767" y="124227"/>
            <a:ext cx="1878995" cy="250095"/>
          </a:xfrm>
          <a:prstGeom prst="rect">
            <a:avLst/>
          </a:prstGeom>
          <a:noFill/>
        </p:spPr>
        <p:txBody>
          <a:bodyPr wrap="square" lIns="65303" tIns="32652" rIns="65303" bIns="32652" rtlCol="0">
            <a:spAutoFit/>
          </a:bodyPr>
          <a:lstStyle/>
          <a:p>
            <a:pPr algn="ctr">
              <a:lnSpc>
                <a:spcPct val="110000"/>
              </a:lnSpc>
              <a:spcBef>
                <a:spcPts val="2177"/>
              </a:spcBef>
              <a:buClr>
                <a:schemeClr val="bg2"/>
              </a:buClr>
            </a:pPr>
            <a:r>
              <a:rPr lang="en-GB" sz="1088" dirty="0">
                <a:solidFill>
                  <a:schemeClr val="bg1"/>
                </a:solidFill>
              </a:rPr>
              <a:t>Chapter markers here</a:t>
            </a:r>
          </a:p>
        </p:txBody>
      </p:sp>
      <p:sp>
        <p:nvSpPr>
          <p:cNvPr id="88" name="Isosceles Triangle 87"/>
          <p:cNvSpPr/>
          <p:nvPr userDrawn="1"/>
        </p:nvSpPr>
        <p:spPr bwMode="gray">
          <a:xfrm rot="10800000" flipH="1">
            <a:off x="5246806" y="213827"/>
            <a:ext cx="151549" cy="653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89" name="Isosceles Triangle 88"/>
          <p:cNvSpPr/>
          <p:nvPr userDrawn="1"/>
        </p:nvSpPr>
        <p:spPr bwMode="gray">
          <a:xfrm rot="10800000" flipH="1">
            <a:off x="6749226" y="213827"/>
            <a:ext cx="151549" cy="653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cxnSp>
        <p:nvCxnSpPr>
          <p:cNvPr id="90" name="Straight Connector 89"/>
          <p:cNvCxnSpPr/>
          <p:nvPr userDrawn="1"/>
        </p:nvCxnSpPr>
        <p:spPr>
          <a:xfrm>
            <a:off x="535203" y="327040"/>
            <a:ext cx="11158652"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64431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Presentation - Statem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760138" y="3157592"/>
            <a:ext cx="10671734" cy="542823"/>
          </a:xfrm>
          <a:noFill/>
        </p:spPr>
        <p:txBody>
          <a:bodyPr wrap="square" anchor="ctr"/>
          <a:lstStyle>
            <a:lvl1pPr>
              <a:defRPr sz="4898"/>
            </a:lvl1pPr>
          </a:lstStyle>
          <a:p>
            <a:r>
              <a:rPr lang="en-US" dirty="0"/>
              <a:t>Click to add statement</a:t>
            </a:r>
            <a:endParaRPr lang="en-GB" dirty="0"/>
          </a:p>
        </p:txBody>
      </p:sp>
      <p:sp>
        <p:nvSpPr>
          <p:cNvPr id="24" name="Frame 23"/>
          <p:cNvSpPr/>
          <p:nvPr userDrawn="1"/>
        </p:nvSpPr>
        <p:spPr bwMode="gray">
          <a:xfrm>
            <a:off x="0" y="-151"/>
            <a:ext cx="12192000" cy="6858151"/>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35" tIns="41468" rIns="82935" bIns="41468" numCol="1" spcCol="0" rtlCol="0" fromWordArt="0" anchor="ctr" anchorCtr="0" forceAA="0" compatLnSpc="1">
            <a:prstTxWarp prst="textNoShape">
              <a:avLst/>
            </a:prstTxWarp>
            <a:noAutofit/>
          </a:bodyPr>
          <a:lstStyle/>
          <a:p>
            <a:pPr algn="ctr"/>
            <a:endParaRPr lang="en-GB" sz="1633" dirty="0">
              <a:solidFill>
                <a:schemeClr val="tx1"/>
              </a:solidFill>
              <a:latin typeface="Segoe UI Light" panose="020B0502040204020203" pitchFamily="34" charset="0"/>
            </a:endParaRPr>
          </a:p>
        </p:txBody>
      </p:sp>
      <p:sp>
        <p:nvSpPr>
          <p:cNvPr id="9" name="TextBox 8"/>
          <p:cNvSpPr txBox="1"/>
          <p:nvPr userDrawn="1"/>
        </p:nvSpPr>
        <p:spPr bwMode="gray">
          <a:xfrm>
            <a:off x="495535" y="6693864"/>
            <a:ext cx="5582138" cy="164143"/>
          </a:xfrm>
          <a:prstGeom prst="rect">
            <a:avLst/>
          </a:prstGeom>
          <a:noFill/>
        </p:spPr>
        <p:txBody>
          <a:bodyPr wrap="none" lIns="0" tIns="0" rIns="0" bIns="0" rtlCol="0" anchor="ctr">
            <a:noAutofit/>
          </a:bodyPr>
          <a:lstStyle/>
          <a:p>
            <a:r>
              <a:rPr lang="en-GB" sz="635" dirty="0">
                <a:solidFill>
                  <a:schemeClr val="tx1"/>
                </a:solidFill>
                <a:latin typeface="Segoe UI Light" panose="020B0502040204020203" pitchFamily="34" charset="0"/>
              </a:rPr>
              <a:t>Document Name Here  |  Month 2015</a:t>
            </a:r>
            <a:r>
              <a:rPr lang="en-GB" sz="635" baseline="0" dirty="0">
                <a:solidFill>
                  <a:schemeClr val="tx1"/>
                </a:solidFill>
                <a:latin typeface="Segoe UI Light" panose="020B0502040204020203" pitchFamily="34" charset="0"/>
              </a:rPr>
              <a:t> </a:t>
            </a:r>
            <a:r>
              <a:rPr lang="en-GB" sz="635" dirty="0">
                <a:solidFill>
                  <a:schemeClr val="tx1"/>
                </a:solidFill>
                <a:latin typeface="Segoe UI Light" panose="020B0502040204020203" pitchFamily="34" charset="0"/>
              </a:rPr>
              <a:t>|  Version 1  |  Public  |  Internal Use Only  |  Confidential  |  Strictly  Confidential (DELETE CLASSIFICATION)</a:t>
            </a:r>
          </a:p>
        </p:txBody>
      </p:sp>
      <p:sp>
        <p:nvSpPr>
          <p:cNvPr id="6" name="TextBox 5"/>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spTree>
    <p:extLst>
      <p:ext uri="{BB962C8B-B14F-4D97-AF65-F5344CB8AC3E}">
        <p14:creationId xmlns:p14="http://schemas.microsoft.com/office/powerpoint/2010/main" val="4337023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206337" y="162703"/>
            <a:ext cx="11779326" cy="6531154"/>
          </a:xfrm>
          <a:solidFill>
            <a:schemeClr val="tx1"/>
          </a:solidFill>
        </p:spPr>
        <p:txBody>
          <a:bodyPr>
            <a:normAutofit/>
          </a:bodyPr>
          <a:lstStyle>
            <a:lvl1pPr>
              <a:defRPr sz="1451" baseline="0">
                <a:solidFill>
                  <a:schemeClr val="bg1"/>
                </a:solidFill>
              </a:defRPr>
            </a:lvl1pPr>
          </a:lstStyle>
          <a:p>
            <a:r>
              <a:rPr lang="en-GB" dirty="0"/>
              <a:t>Click icon to place image (or select frame and copy/paste image into it)</a:t>
            </a:r>
          </a:p>
        </p:txBody>
      </p:sp>
      <p:sp>
        <p:nvSpPr>
          <p:cNvPr id="3" name="Subtitle 2"/>
          <p:cNvSpPr>
            <a:spLocks noGrp="1"/>
          </p:cNvSpPr>
          <p:nvPr>
            <p:ph type="subTitle" idx="1" hasCustomPrompt="1"/>
          </p:nvPr>
        </p:nvSpPr>
        <p:spPr bwMode="gray">
          <a:xfrm>
            <a:off x="629617" y="3804114"/>
            <a:ext cx="5473211" cy="441266"/>
          </a:xfrm>
          <a:solidFill>
            <a:schemeClr val="accent2"/>
          </a:solidFill>
        </p:spPr>
        <p:txBody>
          <a:bodyPr wrap="none" lIns="72000" tIns="36000" rIns="72000" bIns="36000" rtlCol="0" anchor="t">
            <a:spAutoFit/>
          </a:bodyPr>
          <a:lstStyle>
            <a:lvl1pPr marL="0" indent="0">
              <a:buNone/>
              <a:defRPr lang="en-GB" sz="2177" b="1" baseline="0" dirty="0" smtClean="0">
                <a:solidFill>
                  <a:schemeClr val="bg1"/>
                </a:solidFill>
                <a:latin typeface="+mj-lt"/>
              </a:defRPr>
            </a:lvl1pPr>
          </a:lstStyle>
          <a:p>
            <a:pPr lvl="0">
              <a:spcBef>
                <a:spcPct val="0"/>
              </a:spcBef>
            </a:pPr>
            <a:r>
              <a:rPr lang="en-US" dirty="0"/>
              <a:t>Click to edit subtitle Click to add subtitle</a:t>
            </a:r>
            <a:endParaRPr lang="en-GB" dirty="0"/>
          </a:p>
        </p:txBody>
      </p:sp>
      <p:sp>
        <p:nvSpPr>
          <p:cNvPr id="69" name="Text Placeholder 68"/>
          <p:cNvSpPr>
            <a:spLocks noGrp="1"/>
          </p:cNvSpPr>
          <p:nvPr>
            <p:ph type="body" sz="quarter" idx="10" hasCustomPrompt="1"/>
          </p:nvPr>
        </p:nvSpPr>
        <p:spPr bwMode="gray">
          <a:xfrm>
            <a:off x="629616" y="4351798"/>
            <a:ext cx="5582138" cy="979551"/>
          </a:xfrm>
        </p:spPr>
        <p:txBody>
          <a:bodyPr wrap="square" lIns="0" tIns="0" rIns="0" bIns="0">
            <a:noAutofit/>
          </a:bodyPr>
          <a:lstStyle>
            <a:lvl1pPr marL="0" indent="0">
              <a:spcBef>
                <a:spcPts val="1088"/>
              </a:spcBef>
              <a:buNone/>
              <a:defRPr sz="1451">
                <a:solidFill>
                  <a:schemeClr val="bg1"/>
                </a:solidFill>
              </a:defRPr>
            </a:lvl1pPr>
            <a:lvl2pPr marL="414680" indent="0">
              <a:buNone/>
              <a:defRPr>
                <a:solidFill>
                  <a:schemeClr val="bg1"/>
                </a:solidFill>
              </a:defRPr>
            </a:lvl2pPr>
            <a:lvl3pPr marL="829361" indent="0">
              <a:buNone/>
              <a:defRPr>
                <a:solidFill>
                  <a:schemeClr val="bg1"/>
                </a:solidFill>
              </a:defRPr>
            </a:lvl3pPr>
            <a:lvl4pPr marL="1244041" indent="0">
              <a:buNone/>
              <a:defRPr>
                <a:solidFill>
                  <a:schemeClr val="bg1"/>
                </a:solidFill>
              </a:defRPr>
            </a:lvl4pPr>
            <a:lvl5pPr marL="1658722" indent="0">
              <a:buNone/>
              <a:defRPr>
                <a:solidFill>
                  <a:schemeClr val="bg1"/>
                </a:solidFill>
              </a:defRPr>
            </a:lvl5pPr>
          </a:lstStyle>
          <a:p>
            <a:pPr lvl="0"/>
            <a:r>
              <a:rPr lang="en-US" dirty="0"/>
              <a:t>Click to add text</a:t>
            </a:r>
            <a:endParaRPr lang="en-GB" dirty="0"/>
          </a:p>
        </p:txBody>
      </p:sp>
      <p:sp>
        <p:nvSpPr>
          <p:cNvPr id="2" name="Title 1"/>
          <p:cNvSpPr>
            <a:spLocks noGrp="1"/>
          </p:cNvSpPr>
          <p:nvPr>
            <p:ph type="ctrTitle" hasCustomPrompt="1"/>
          </p:nvPr>
        </p:nvSpPr>
        <p:spPr bwMode="gray">
          <a:xfrm>
            <a:off x="629617" y="2999611"/>
            <a:ext cx="2971501" cy="711921"/>
          </a:xfrm>
          <a:solidFill>
            <a:schemeClr val="accent3"/>
          </a:solidFill>
        </p:spPr>
        <p:txBody>
          <a:bodyPr vert="horz" wrap="none" lIns="72000" tIns="18000" rIns="72000" bIns="18000" rtlCol="0" anchor="b">
            <a:spAutoFit/>
          </a:bodyPr>
          <a:lstStyle>
            <a:lvl1pPr>
              <a:defRPr lang="en-GB" sz="3991" baseline="0" dirty="0"/>
            </a:lvl1pPr>
          </a:lstStyle>
          <a:p>
            <a:pPr marL="0" lvl="0" indent="0" algn="l">
              <a:lnSpc>
                <a:spcPct val="110000"/>
              </a:lnSpc>
              <a:spcBef>
                <a:spcPct val="0"/>
              </a:spcBef>
              <a:spcAft>
                <a:spcPts val="544"/>
              </a:spcAft>
              <a:buClr>
                <a:schemeClr val="bg2"/>
              </a:buClr>
              <a:buFontTx/>
            </a:pPr>
            <a:r>
              <a:rPr lang="en-US" dirty="0"/>
              <a:t>with image.</a:t>
            </a:r>
            <a:endParaRPr lang="en-GB" dirty="0"/>
          </a:p>
        </p:txBody>
      </p:sp>
      <p:sp>
        <p:nvSpPr>
          <p:cNvPr id="158" name="Frame 157"/>
          <p:cNvSpPr/>
          <p:nvPr userDrawn="1"/>
        </p:nvSpPr>
        <p:spPr bwMode="gray">
          <a:xfrm>
            <a:off x="0" y="-151"/>
            <a:ext cx="12192000" cy="6858151"/>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35" tIns="41468" rIns="82935" bIns="41468" numCol="1" spcCol="0" rtlCol="0" fromWordArt="0" anchor="ctr" anchorCtr="0" forceAA="0" compatLnSpc="1">
            <a:prstTxWarp prst="textNoShape">
              <a:avLst/>
            </a:prstTxWarp>
            <a:noAutofit/>
          </a:bodyPr>
          <a:lstStyle/>
          <a:p>
            <a:pPr algn="ctr"/>
            <a:endParaRPr lang="en-GB" sz="1633" dirty="0">
              <a:solidFill>
                <a:schemeClr val="tx1"/>
              </a:solidFill>
              <a:latin typeface="Segoe UI Light" panose="020B0502040204020203" pitchFamily="34" charset="0"/>
            </a:endParaRPr>
          </a:p>
        </p:txBody>
      </p:sp>
      <p:sp>
        <p:nvSpPr>
          <p:cNvPr id="12" name="TextBox 11"/>
          <p:cNvSpPr txBox="1"/>
          <p:nvPr userDrawn="1"/>
        </p:nvSpPr>
        <p:spPr bwMode="gray">
          <a:xfrm>
            <a:off x="486894" y="6693858"/>
            <a:ext cx="5582138" cy="164143"/>
          </a:xfrm>
          <a:prstGeom prst="rect">
            <a:avLst/>
          </a:prstGeom>
          <a:noFill/>
        </p:spPr>
        <p:txBody>
          <a:bodyPr wrap="none" lIns="0" tIns="0" rIns="0" bIns="0" rtlCol="0" anchor="ctr">
            <a:noAutofit/>
          </a:bodyPr>
          <a:lstStyle/>
          <a:p>
            <a:r>
              <a:rPr lang="en-GB" sz="635" dirty="0">
                <a:solidFill>
                  <a:schemeClr val="tx1"/>
                </a:solidFill>
                <a:latin typeface="Segoe UI Light" panose="020B0502040204020203" pitchFamily="34" charset="0"/>
              </a:rPr>
              <a:t>Document Name Here  |  Month 2015</a:t>
            </a:r>
            <a:r>
              <a:rPr lang="en-GB" sz="635" baseline="0" dirty="0">
                <a:solidFill>
                  <a:schemeClr val="tx1"/>
                </a:solidFill>
                <a:latin typeface="Segoe UI Light" panose="020B0502040204020203" pitchFamily="34" charset="0"/>
              </a:rPr>
              <a:t> </a:t>
            </a:r>
            <a:r>
              <a:rPr lang="en-GB" sz="635" dirty="0">
                <a:solidFill>
                  <a:schemeClr val="tx1"/>
                </a:solidFill>
                <a:latin typeface="Segoe UI Light" panose="020B0502040204020203" pitchFamily="34" charset="0"/>
              </a:rPr>
              <a:t>|  Version 1  |  Public  |  Internal Use Only  |  Confidential  |  Strictly  Confidential (DELETE CLASSIFICATION)</a:t>
            </a:r>
          </a:p>
        </p:txBody>
      </p:sp>
      <p:sp>
        <p:nvSpPr>
          <p:cNvPr id="6" name="Text Placeholder 5"/>
          <p:cNvSpPr>
            <a:spLocks noGrp="1"/>
          </p:cNvSpPr>
          <p:nvPr>
            <p:ph type="body" sz="quarter" idx="13" hasCustomPrompt="1"/>
          </p:nvPr>
        </p:nvSpPr>
        <p:spPr>
          <a:xfrm>
            <a:off x="629872" y="2153232"/>
            <a:ext cx="2464952" cy="711921"/>
          </a:xfrm>
          <a:solidFill>
            <a:schemeClr val="accent3"/>
          </a:solidFill>
        </p:spPr>
        <p:txBody>
          <a:bodyPr wrap="none" lIns="72000" tIns="18000" rIns="72000" bIns="18000" rtlCol="0" anchor="b">
            <a:spAutoFit/>
          </a:bodyPr>
          <a:lstStyle>
            <a:lvl1pPr marL="0" indent="0">
              <a:buFontTx/>
              <a:buNone/>
              <a:defRPr lang="en-GB" sz="3991" b="1" baseline="0" dirty="0">
                <a:solidFill>
                  <a:schemeClr val="bg1"/>
                </a:solidFill>
                <a:latin typeface="+mj-lt"/>
              </a:defRPr>
            </a:lvl1pPr>
          </a:lstStyle>
          <a:p>
            <a:pPr marL="0" lvl="0">
              <a:spcBef>
                <a:spcPct val="0"/>
              </a:spcBef>
              <a:buNone/>
            </a:pPr>
            <a:r>
              <a:rPr lang="en-US" dirty="0"/>
              <a:t>Title slide</a:t>
            </a:r>
            <a:endParaRPr lang="en-GB" dirty="0"/>
          </a:p>
        </p:txBody>
      </p:sp>
      <p:sp>
        <p:nvSpPr>
          <p:cNvPr id="14" name="TextBox 13"/>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363" y="6279386"/>
            <a:ext cx="1853429" cy="349677"/>
          </a:xfrm>
          <a:prstGeom prst="rect">
            <a:avLst/>
          </a:prstGeom>
        </p:spPr>
      </p:pic>
    </p:spTree>
    <p:extLst>
      <p:ext uri="{BB962C8B-B14F-4D97-AF65-F5344CB8AC3E}">
        <p14:creationId xmlns:p14="http://schemas.microsoft.com/office/powerpoint/2010/main" val="304536950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AE1BA-6E7A-40BB-B5DA-07928E6BA2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AF248E3-61F5-4393-AA84-4565559BFC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C52F4F-5050-485B-BA18-07D54C1A6E69}"/>
              </a:ext>
            </a:extLst>
          </p:cNvPr>
          <p:cNvSpPr>
            <a:spLocks noGrp="1"/>
          </p:cNvSpPr>
          <p:nvPr>
            <p:ph type="dt" sz="half" idx="10"/>
          </p:nvPr>
        </p:nvSpPr>
        <p:spPr/>
        <p:txBody>
          <a:bodyPr/>
          <a:lstStyle/>
          <a:p>
            <a:fld id="{8E567AD6-C8D0-47EF-B72E-1DD09A64DC8C}" type="datetimeFigureOut">
              <a:rPr lang="en-GB" smtClean="0"/>
              <a:t>29/06/2018</a:t>
            </a:fld>
            <a:endParaRPr lang="en-GB" dirty="0"/>
          </a:p>
        </p:txBody>
      </p:sp>
      <p:sp>
        <p:nvSpPr>
          <p:cNvPr id="5" name="Footer Placeholder 4">
            <a:extLst>
              <a:ext uri="{FF2B5EF4-FFF2-40B4-BE49-F238E27FC236}">
                <a16:creationId xmlns:a16="http://schemas.microsoft.com/office/drawing/2014/main" id="{5BAB4C55-B51C-4A1B-A3FC-976A569F335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B28FE9A-077D-4713-8736-E84B10323A15}"/>
              </a:ext>
            </a:extLst>
          </p:cNvPr>
          <p:cNvSpPr>
            <a:spLocks noGrp="1"/>
          </p:cNvSpPr>
          <p:nvPr>
            <p:ph type="sldNum" sz="quarter" idx="12"/>
          </p:nvPr>
        </p:nvSpPr>
        <p:spPr/>
        <p:txBody>
          <a:bodyPr/>
          <a:lstStyle/>
          <a:p>
            <a:fld id="{123822B6-F251-4F79-9C10-5C2283BCBB76}" type="slidenum">
              <a:rPr lang="en-GB" smtClean="0"/>
              <a:t>‹#›</a:t>
            </a:fld>
            <a:endParaRPr lang="en-GB" dirty="0"/>
          </a:p>
        </p:txBody>
      </p:sp>
    </p:spTree>
    <p:extLst>
      <p:ext uri="{BB962C8B-B14F-4D97-AF65-F5344CB8AC3E}">
        <p14:creationId xmlns:p14="http://schemas.microsoft.com/office/powerpoint/2010/main" val="3751741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ZeroBoxContent">
    <p:spTree>
      <p:nvGrpSpPr>
        <p:cNvPr id="1" name=""/>
        <p:cNvGrpSpPr/>
        <p:nvPr/>
      </p:nvGrpSpPr>
      <p:grpSpPr>
        <a:xfrm>
          <a:off x="0" y="0"/>
          <a:ext cx="0" cy="0"/>
          <a:chOff x="0" y="0"/>
          <a:chExt cx="0" cy="0"/>
        </a:xfrm>
      </p:grpSpPr>
      <p:sp>
        <p:nvSpPr>
          <p:cNvPr id="7" name="Text Placeholder 5"/>
          <p:cNvSpPr>
            <a:spLocks noGrp="1"/>
          </p:cNvSpPr>
          <p:nvPr>
            <p:ph type="body" sz="quarter" idx="14" hasCustomPrompt="1"/>
          </p:nvPr>
        </p:nvSpPr>
        <p:spPr bwMode="gray">
          <a:xfrm>
            <a:off x="457207" y="1162254"/>
            <a:ext cx="2335686" cy="391004"/>
          </a:xfrm>
          <a:solidFill>
            <a:schemeClr val="tx2"/>
          </a:solidFill>
        </p:spPr>
        <p:txBody>
          <a:bodyPr vert="horz" wrap="none" lIns="72000" tIns="0" rIns="72000" bIns="0" rtlCol="0" anchor="ctr">
            <a:spAutoFit/>
          </a:bodyPr>
          <a:lstStyle>
            <a:lvl1pPr>
              <a:lnSpc>
                <a:spcPct val="100000"/>
              </a:lnSpc>
              <a:buFontTx/>
              <a:buNone/>
              <a:defRPr lang="en-US" sz="2541" b="1" dirty="0" smtClean="0">
                <a:solidFill>
                  <a:schemeClr val="bg1"/>
                </a:solidFill>
              </a:defRPr>
            </a:lvl1pPr>
          </a:lstStyle>
          <a:p>
            <a:pPr marL="0" lvl="0" indent="0" defTabSz="829374">
              <a:spcBef>
                <a:spcPts val="272"/>
              </a:spcBef>
              <a:spcAft>
                <a:spcPts val="272"/>
              </a:spcAft>
              <a:buFontTx/>
              <a:buNone/>
            </a:pPr>
            <a:r>
              <a:rPr lang="en-US" dirty="0"/>
              <a:t>Click to edit text</a:t>
            </a:r>
          </a:p>
        </p:txBody>
      </p:sp>
      <p:sp>
        <p:nvSpPr>
          <p:cNvPr id="6" name="Text Placeholder 3"/>
          <p:cNvSpPr>
            <a:spLocks noGrp="1"/>
          </p:cNvSpPr>
          <p:nvPr>
            <p:ph type="body" sz="quarter" idx="13" hasCustomPrompt="1"/>
          </p:nvPr>
        </p:nvSpPr>
        <p:spPr>
          <a:xfrm>
            <a:off x="8230251" y="5812001"/>
            <a:ext cx="3483634" cy="163258"/>
          </a:xfrm>
          <a:noFill/>
        </p:spPr>
        <p:txBody>
          <a:bodyPr lIns="0" tIns="0" rIns="0" bIns="0" anchor="b">
            <a:noAutofit/>
          </a:bodyPr>
          <a:lstStyle>
            <a:lvl1pPr marL="0" indent="0" algn="r">
              <a:buFontTx/>
              <a:buNone/>
              <a:defRPr sz="726"/>
            </a:lvl1pPr>
            <a:lvl2pPr marL="477001" indent="0">
              <a:buFontTx/>
              <a:buNone/>
              <a:defRPr/>
            </a:lvl2pPr>
            <a:lvl3pPr marL="954002" indent="0">
              <a:buFontTx/>
              <a:buNone/>
              <a:defRPr/>
            </a:lvl3pPr>
            <a:lvl4pPr marL="1431003" indent="0">
              <a:buFontTx/>
              <a:buNone/>
              <a:defRPr/>
            </a:lvl4pPr>
            <a:lvl5pPr marL="1908002" indent="0">
              <a:buFontTx/>
              <a:buNone/>
              <a:defRPr/>
            </a:lvl5pPr>
          </a:lstStyle>
          <a:p>
            <a:pPr lvl="0"/>
            <a:r>
              <a:rPr lang="en-US" dirty="0"/>
              <a:t>Click to add source</a:t>
            </a:r>
          </a:p>
        </p:txBody>
      </p:sp>
      <p:sp>
        <p:nvSpPr>
          <p:cNvPr id="8" name="Text Placeholder 3"/>
          <p:cNvSpPr>
            <a:spLocks noGrp="1"/>
          </p:cNvSpPr>
          <p:nvPr>
            <p:ph type="body" sz="quarter" idx="15" hasCustomPrompt="1"/>
          </p:nvPr>
        </p:nvSpPr>
        <p:spPr>
          <a:xfrm>
            <a:off x="457210" y="5812001"/>
            <a:ext cx="7307222" cy="163258"/>
          </a:xfrm>
          <a:noFill/>
        </p:spPr>
        <p:txBody>
          <a:bodyPr lIns="0" tIns="0" rIns="0" bIns="0" anchor="b">
            <a:noAutofit/>
          </a:bodyPr>
          <a:lstStyle>
            <a:lvl1pPr marL="0" indent="0" algn="l">
              <a:buFontTx/>
              <a:buNone/>
              <a:defRPr sz="726"/>
            </a:lvl1pPr>
            <a:lvl2pPr marL="477001" indent="0">
              <a:buFontTx/>
              <a:buNone/>
              <a:defRPr/>
            </a:lvl2pPr>
            <a:lvl3pPr marL="954002" indent="0">
              <a:buFontTx/>
              <a:buNone/>
              <a:defRPr/>
            </a:lvl3pPr>
            <a:lvl4pPr marL="1431003" indent="0">
              <a:buFontTx/>
              <a:buNone/>
              <a:defRPr/>
            </a:lvl4pPr>
            <a:lvl5pPr marL="1908002" indent="0">
              <a:buFontTx/>
              <a:buNone/>
              <a:defRPr/>
            </a:lvl5pPr>
          </a:lstStyle>
          <a:p>
            <a:pPr lvl="0"/>
            <a:r>
              <a:rPr lang="en-US" dirty="0"/>
              <a:t>Click to add base</a:t>
            </a:r>
          </a:p>
        </p:txBody>
      </p:sp>
      <p:sp>
        <p:nvSpPr>
          <p:cNvPr id="3" name="Title 2"/>
          <p:cNvSpPr>
            <a:spLocks noGrp="1"/>
          </p:cNvSpPr>
          <p:nvPr>
            <p:ph type="title" hasCustomPrompt="1"/>
          </p:nvPr>
        </p:nvSpPr>
        <p:spPr>
          <a:xfrm>
            <a:off x="457210" y="457125"/>
            <a:ext cx="3407455" cy="502471"/>
          </a:xfrm>
        </p:spPr>
        <p:txBody>
          <a:bodyPr/>
          <a:lstStyle>
            <a:lvl1pPr algn="l">
              <a:defRPr/>
            </a:lvl1pPr>
          </a:lstStyle>
          <a:p>
            <a:r>
              <a:rPr lang="en-US" dirty="0"/>
              <a:t>Click to edit title</a:t>
            </a:r>
            <a:endParaRPr lang="en-GB" dirty="0"/>
          </a:p>
        </p:txBody>
      </p:sp>
    </p:spTree>
    <p:extLst>
      <p:ext uri="{BB962C8B-B14F-4D97-AF65-F5344CB8AC3E}">
        <p14:creationId xmlns:p14="http://schemas.microsoft.com/office/powerpoint/2010/main" val="43868673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039" y="685953"/>
            <a:ext cx="3407455" cy="542823"/>
          </a:xfrm>
          <a:solidFill>
            <a:schemeClr val="accent3"/>
          </a:solidFill>
        </p:spPr>
        <p:txBody>
          <a:bodyPr/>
          <a:lstStyle>
            <a:lvl1pPr algn="l">
              <a:defRPr/>
            </a:lvl1pPr>
          </a:lstStyle>
          <a:p>
            <a:r>
              <a:rPr lang="en-US" dirty="0"/>
              <a:t>Click to edit title</a:t>
            </a:r>
            <a:endParaRPr lang="en-GB" dirty="0"/>
          </a:p>
        </p:txBody>
      </p:sp>
      <p:sp>
        <p:nvSpPr>
          <p:cNvPr id="8" name="Content Placeholder 7"/>
          <p:cNvSpPr>
            <a:spLocks noGrp="1"/>
          </p:cNvSpPr>
          <p:nvPr>
            <p:ph sz="quarter" idx="10" hasCustomPrompt="1"/>
          </p:nvPr>
        </p:nvSpPr>
        <p:spPr>
          <a:xfrm>
            <a:off x="514034" y="1577260"/>
            <a:ext cx="11163933" cy="444706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31210791"/>
      </p:ext>
    </p:extLst>
  </p:cSld>
  <p:clrMapOvr>
    <a:masterClrMapping/>
  </p:clrMapOvr>
  <p:transition>
    <p:fade/>
  </p:transition>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Only,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039" y="359400"/>
            <a:ext cx="4154088" cy="542823"/>
          </a:xfrm>
          <a:solidFill>
            <a:schemeClr val="accent3"/>
          </a:solidFill>
        </p:spPr>
        <p:txBody>
          <a:bodyPr/>
          <a:lstStyle>
            <a:lvl1pPr algn="l">
              <a:defRPr b="1"/>
            </a:lvl1pPr>
          </a:lstStyle>
          <a:p>
            <a:r>
              <a:rPr lang="en-US" dirty="0"/>
              <a:t>CLICK TO EDIT TITLE</a:t>
            </a:r>
            <a:endParaRPr lang="en-GB" dirty="0"/>
          </a:p>
        </p:txBody>
      </p:sp>
      <p:sp>
        <p:nvSpPr>
          <p:cNvPr id="5" name="Text Placeholder 3"/>
          <p:cNvSpPr>
            <a:spLocks noGrp="1"/>
          </p:cNvSpPr>
          <p:nvPr>
            <p:ph type="body" sz="quarter" idx="13" hasCustomPrompt="1"/>
          </p:nvPr>
        </p:nvSpPr>
        <p:spPr>
          <a:xfrm>
            <a:off x="8230250" y="6024327"/>
            <a:ext cx="3483634" cy="163258"/>
          </a:xfrm>
          <a:noFill/>
        </p:spPr>
        <p:txBody>
          <a:bodyPr lIns="0" tIns="0" rIns="0" bIns="0" anchor="ctr">
            <a:noAutofit/>
          </a:bodyPr>
          <a:lstStyle>
            <a:lvl1pPr marL="0" indent="0" algn="r">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source</a:t>
            </a:r>
          </a:p>
        </p:txBody>
      </p:sp>
      <p:sp>
        <p:nvSpPr>
          <p:cNvPr id="6" name="Text Placeholder 3"/>
          <p:cNvSpPr>
            <a:spLocks noGrp="1"/>
          </p:cNvSpPr>
          <p:nvPr>
            <p:ph type="body" sz="quarter" idx="14" hasCustomPrompt="1"/>
          </p:nvPr>
        </p:nvSpPr>
        <p:spPr>
          <a:xfrm>
            <a:off x="2176642" y="6302668"/>
            <a:ext cx="7307222" cy="163258"/>
          </a:xfrm>
          <a:noFill/>
        </p:spPr>
        <p:txBody>
          <a:bodyPr lIns="0" tIns="0" rIns="0" bIns="0" anchor="ctr">
            <a:noAutofit/>
          </a:bodyPr>
          <a:lstStyle>
            <a:lvl1pPr marL="0" indent="0" algn="l">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dirty="0"/>
              <a:t>Click to add base</a:t>
            </a:r>
          </a:p>
        </p:txBody>
      </p:sp>
    </p:spTree>
    <p:extLst>
      <p:ext uri="{BB962C8B-B14F-4D97-AF65-F5344CB8AC3E}">
        <p14:creationId xmlns:p14="http://schemas.microsoft.com/office/powerpoint/2010/main" val="273417445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1_Fly/Statement - 1 picture">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2192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8" name="Picture Placeholder 7"/>
          <p:cNvSpPr>
            <a:spLocks noGrp="1"/>
          </p:cNvSpPr>
          <p:nvPr>
            <p:ph type="pic" sz="quarter" idx="11" hasCustomPrompt="1"/>
          </p:nvPr>
        </p:nvSpPr>
        <p:spPr>
          <a:xfrm>
            <a:off x="6178087" y="162704"/>
            <a:ext cx="5855501" cy="6539359"/>
          </a:xfrm>
          <a:solidFill>
            <a:schemeClr val="bg1">
              <a:lumMod val="95000"/>
            </a:schemeClr>
          </a:solidFill>
        </p:spPr>
        <p:txBody>
          <a:bodyPr>
            <a:normAutofit/>
          </a:bodyPr>
          <a:lstStyle>
            <a:lvl1pPr marL="0" indent="0">
              <a:buNone/>
              <a:defRPr sz="2540" baseline="0"/>
            </a:lvl1pPr>
          </a:lstStyle>
          <a:p>
            <a:r>
              <a:rPr lang="en-GB" dirty="0"/>
              <a:t>A picture can be inserted here, it can be left blank or it can be filled in another colour</a:t>
            </a:r>
          </a:p>
        </p:txBody>
      </p:sp>
      <p:sp>
        <p:nvSpPr>
          <p:cNvPr id="2" name="Title 1"/>
          <p:cNvSpPr>
            <a:spLocks noGrp="1"/>
          </p:cNvSpPr>
          <p:nvPr>
            <p:ph type="ctrTitle" hasCustomPrompt="1"/>
          </p:nvPr>
        </p:nvSpPr>
        <p:spPr bwMode="gray">
          <a:xfrm>
            <a:off x="505117" y="2232456"/>
            <a:ext cx="2119713" cy="547192"/>
          </a:xfrm>
          <a:solidFill>
            <a:schemeClr val="accent3"/>
          </a:solidFill>
        </p:spPr>
        <p:txBody>
          <a:bodyPr wrap="none" lIns="82819" tIns="7200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1</a:t>
            </a:r>
            <a:endParaRPr lang="en-GB" dirty="0"/>
          </a:p>
        </p:txBody>
      </p:sp>
      <p:sp>
        <p:nvSpPr>
          <p:cNvPr id="4" name="Rectangle 3"/>
          <p:cNvSpPr/>
          <p:nvPr userDrawn="1"/>
        </p:nvSpPr>
        <p:spPr bwMode="gray">
          <a:xfrm>
            <a:off x="6017312" y="98159"/>
            <a:ext cx="163289" cy="6603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232" tIns="75116" rIns="150232" bIns="75116"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6" name="Text Placeholder 5"/>
          <p:cNvSpPr>
            <a:spLocks noGrp="1"/>
          </p:cNvSpPr>
          <p:nvPr>
            <p:ph type="body" sz="quarter" idx="12" hasCustomPrompt="1"/>
          </p:nvPr>
        </p:nvSpPr>
        <p:spPr>
          <a:xfrm>
            <a:off x="505114" y="2906521"/>
            <a:ext cx="3146075" cy="476882"/>
          </a:xfrm>
          <a:solidFill>
            <a:schemeClr val="tx2"/>
          </a:solidFill>
        </p:spPr>
        <p:txBody>
          <a:bodyPr wrap="none" lIns="72000" tIns="0" bIns="0">
            <a:spAutoFit/>
          </a:bodyPr>
          <a:lstStyle>
            <a:lvl1pPr marL="0" indent="0">
              <a:lnSpc>
                <a:spcPts val="3719"/>
              </a:lnSpc>
              <a:spcBef>
                <a:spcPts val="544"/>
              </a:spcBef>
              <a:spcAft>
                <a:spcPts val="0"/>
              </a:spcAft>
              <a:buNone/>
              <a:defRPr sz="2540" b="1">
                <a:solidFill>
                  <a:schemeClr val="bg1"/>
                </a:solidFill>
                <a:latin typeface="+mj-lt"/>
              </a:defRPr>
            </a:lvl1pPr>
            <a:lvl2pPr marL="476993" indent="0">
              <a:buNone/>
              <a:defRPr/>
            </a:lvl2pPr>
            <a:lvl3pPr marL="953986" indent="0">
              <a:buNone/>
              <a:defRPr/>
            </a:lvl3pPr>
            <a:lvl4pPr marL="1430979" indent="0">
              <a:buNone/>
              <a:defRPr/>
            </a:lvl4pPr>
            <a:lvl5pPr marL="1907971" indent="0">
              <a:buNone/>
              <a:defRPr/>
            </a:lvl5pPr>
          </a:lstStyle>
          <a:p>
            <a:pPr lvl="0"/>
            <a:r>
              <a:rPr lang="en-US" dirty="0"/>
              <a:t>Click to edit subtitle</a:t>
            </a:r>
          </a:p>
        </p:txBody>
      </p:sp>
      <p:sp>
        <p:nvSpPr>
          <p:cNvPr id="9" name="Text Placeholder 8"/>
          <p:cNvSpPr>
            <a:spLocks noGrp="1"/>
          </p:cNvSpPr>
          <p:nvPr>
            <p:ph type="body" sz="quarter" idx="13"/>
          </p:nvPr>
        </p:nvSpPr>
        <p:spPr>
          <a:xfrm>
            <a:off x="505484" y="3559621"/>
            <a:ext cx="5227612" cy="1893087"/>
          </a:xfrm>
        </p:spPr>
        <p:txBody>
          <a:bodyPr lIns="0" tIns="0" rIns="0" bIns="0">
            <a:noAutofit/>
          </a:bodyPr>
          <a:lstStyle>
            <a:lvl1pPr marL="0" indent="0">
              <a:buNone/>
              <a:defRPr sz="1814">
                <a:solidFill>
                  <a:schemeClr val="bg1"/>
                </a:solidFill>
              </a:defRPr>
            </a:lvl1pPr>
            <a:lvl2pPr marL="476993" indent="0">
              <a:buNone/>
              <a:defRPr sz="1814">
                <a:solidFill>
                  <a:schemeClr val="bg1"/>
                </a:solidFill>
              </a:defRPr>
            </a:lvl2pPr>
            <a:lvl3pPr marL="953986" indent="0">
              <a:buNone/>
              <a:defRPr sz="1633">
                <a:solidFill>
                  <a:schemeClr val="bg1"/>
                </a:solidFill>
              </a:defRPr>
            </a:lvl3pPr>
            <a:lvl4pPr marL="1430979" indent="0">
              <a:buNone/>
              <a:defRPr sz="1633">
                <a:solidFill>
                  <a:schemeClr val="bg1"/>
                </a:solidFill>
              </a:defRPr>
            </a:lvl4pPr>
            <a:lvl5pPr marL="1907971" indent="0">
              <a:buNone/>
              <a:defRPr sz="1633">
                <a:solidFill>
                  <a:schemeClr val="bg1"/>
                </a:solidFill>
              </a:defRPr>
            </a:lvl5pPr>
          </a:lstStyle>
          <a:p>
            <a:pPr lvl="0"/>
            <a:r>
              <a:rPr lang="en-US"/>
              <a:t>Edit Master text styles</a:t>
            </a:r>
          </a:p>
        </p:txBody>
      </p:sp>
      <p:sp>
        <p:nvSpPr>
          <p:cNvPr id="11" name="TextBox 10"/>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98214" y="6285530"/>
            <a:ext cx="1231469" cy="339578"/>
          </a:xfrm>
          <a:prstGeom prst="rect">
            <a:avLst/>
          </a:prstGeom>
        </p:spPr>
      </p:pic>
    </p:spTree>
    <p:extLst>
      <p:ext uri="{BB962C8B-B14F-4D97-AF65-F5344CB8AC3E}">
        <p14:creationId xmlns:p14="http://schemas.microsoft.com/office/powerpoint/2010/main" val="345273460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ly 4 - Double Image">
    <p:bg>
      <p:bgPr>
        <a:solidFill>
          <a:schemeClr val="bg2"/>
        </a:solidFill>
        <a:effectLst/>
      </p:bgPr>
    </p:bg>
    <p:spTree>
      <p:nvGrpSpPr>
        <p:cNvPr id="1" name=""/>
        <p:cNvGrpSpPr/>
        <p:nvPr/>
      </p:nvGrpSpPr>
      <p:grpSpPr>
        <a:xfrm>
          <a:off x="0" y="0"/>
          <a:ext cx="0" cy="0"/>
          <a:chOff x="0" y="0"/>
          <a:chExt cx="0" cy="0"/>
        </a:xfrm>
      </p:grpSpPr>
      <p:sp>
        <p:nvSpPr>
          <p:cNvPr id="16" name="Rectangle 6"/>
          <p:cNvSpPr/>
          <p:nvPr userDrawn="1"/>
        </p:nvSpPr>
        <p:spPr bwMode="gray">
          <a:xfrm>
            <a:off x="0" y="5"/>
            <a:ext cx="12192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5" name="Rectangle 4"/>
          <p:cNvSpPr/>
          <p:nvPr userDrawn="1"/>
        </p:nvSpPr>
        <p:spPr bwMode="gray">
          <a:xfrm>
            <a:off x="6106862" y="72018"/>
            <a:ext cx="5982394" cy="6652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232" tIns="75116" rIns="150232" bIns="75116"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69" name="Text Placeholder 68"/>
          <p:cNvSpPr>
            <a:spLocks noGrp="1"/>
          </p:cNvSpPr>
          <p:nvPr>
            <p:ph type="body" sz="quarter" idx="10" hasCustomPrompt="1"/>
          </p:nvPr>
        </p:nvSpPr>
        <p:spPr bwMode="black">
          <a:xfrm>
            <a:off x="505117" y="3591618"/>
            <a:ext cx="5332263" cy="2432709"/>
          </a:xfrm>
        </p:spPr>
        <p:txBody>
          <a:bodyPr wrap="square" lIns="0" tIns="0" rIns="0" bIns="0">
            <a:noAutofit/>
          </a:bodyPr>
          <a:lstStyle>
            <a:lvl1pPr marL="0" indent="0">
              <a:spcBef>
                <a:spcPts val="1252"/>
              </a:spcBef>
              <a:buNone/>
              <a:defRPr sz="1723">
                <a:solidFill>
                  <a:schemeClr val="bg1"/>
                </a:solidFill>
              </a:defRPr>
            </a:lvl1pPr>
            <a:lvl2pPr marL="476993" indent="0">
              <a:buNone/>
              <a:defRPr>
                <a:solidFill>
                  <a:schemeClr val="bg1"/>
                </a:solidFill>
              </a:defRPr>
            </a:lvl2pPr>
            <a:lvl3pPr marL="953984" indent="0">
              <a:buNone/>
              <a:defRPr>
                <a:solidFill>
                  <a:schemeClr val="bg1"/>
                </a:solidFill>
              </a:defRPr>
            </a:lvl3pPr>
            <a:lvl4pPr marL="1430978" indent="0">
              <a:buNone/>
              <a:defRPr>
                <a:solidFill>
                  <a:schemeClr val="bg1"/>
                </a:solidFill>
              </a:defRPr>
            </a:lvl4pPr>
            <a:lvl5pPr marL="1907971" indent="0">
              <a:buNone/>
              <a:defRPr>
                <a:solidFill>
                  <a:schemeClr val="bg1"/>
                </a:solidFill>
              </a:defRPr>
            </a:lvl5pPr>
          </a:lstStyle>
          <a:p>
            <a:pPr lvl="0"/>
            <a:r>
              <a:rPr lang="en-US" dirty="0"/>
              <a:t>Click to add text</a:t>
            </a:r>
            <a:endParaRPr lang="en-GB" dirty="0"/>
          </a:p>
        </p:txBody>
      </p:sp>
      <p:sp>
        <p:nvSpPr>
          <p:cNvPr id="4" name="Rectangle 3"/>
          <p:cNvSpPr/>
          <p:nvPr userDrawn="1"/>
        </p:nvSpPr>
        <p:spPr bwMode="gray">
          <a:xfrm>
            <a:off x="6014356" y="146221"/>
            <a:ext cx="163289" cy="6539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232" tIns="75116" rIns="150232" bIns="75116"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28" name="Picture Placeholder 7"/>
          <p:cNvSpPr>
            <a:spLocks noGrp="1"/>
          </p:cNvSpPr>
          <p:nvPr>
            <p:ph type="pic" sz="quarter" idx="13" hasCustomPrompt="1"/>
          </p:nvPr>
        </p:nvSpPr>
        <p:spPr>
          <a:xfrm>
            <a:off x="6177645" y="3506756"/>
            <a:ext cx="5845959" cy="3184974"/>
          </a:xfrm>
          <a:solidFill>
            <a:schemeClr val="bg1">
              <a:lumMod val="95000"/>
            </a:schemeClr>
          </a:solidFill>
        </p:spPr>
        <p:txBody>
          <a:bodyPr>
            <a:normAutofit/>
          </a:bodyPr>
          <a:lstStyle>
            <a:lvl1pPr marL="0" indent="0">
              <a:buNone/>
              <a:defRPr sz="2540" baseline="0"/>
            </a:lvl1pPr>
          </a:lstStyle>
          <a:p>
            <a:r>
              <a:rPr lang="en-GB" dirty="0"/>
              <a:t>A picture can be inserted here, it can be left blank or it can be filled in another colour</a:t>
            </a:r>
          </a:p>
        </p:txBody>
      </p:sp>
      <p:sp>
        <p:nvSpPr>
          <p:cNvPr id="35" name="Picture Placeholder 7"/>
          <p:cNvSpPr>
            <a:spLocks noGrp="1"/>
          </p:cNvSpPr>
          <p:nvPr>
            <p:ph type="pic" sz="quarter" idx="14" hasCustomPrompt="1"/>
          </p:nvPr>
        </p:nvSpPr>
        <p:spPr>
          <a:xfrm>
            <a:off x="6177645" y="163471"/>
            <a:ext cx="5845959" cy="3202043"/>
          </a:xfrm>
          <a:solidFill>
            <a:schemeClr val="bg1">
              <a:lumMod val="95000"/>
            </a:schemeClr>
          </a:solidFill>
        </p:spPr>
        <p:txBody>
          <a:bodyPr>
            <a:normAutofit/>
          </a:bodyPr>
          <a:lstStyle>
            <a:lvl1pPr marL="0" indent="0">
              <a:buNone/>
              <a:defRPr sz="2540" baseline="0"/>
            </a:lvl1pPr>
          </a:lstStyle>
          <a:p>
            <a:r>
              <a:rPr lang="en-GB" dirty="0"/>
              <a:t>A picture can be inserted here, it can be left blank or it can be filled in another colour</a:t>
            </a:r>
          </a:p>
        </p:txBody>
      </p:sp>
      <p:sp>
        <p:nvSpPr>
          <p:cNvPr id="6" name="Rectangle 5"/>
          <p:cNvSpPr/>
          <p:nvPr userDrawn="1"/>
        </p:nvSpPr>
        <p:spPr bwMode="gray">
          <a:xfrm>
            <a:off x="6132110" y="3347371"/>
            <a:ext cx="5957145" cy="163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91966" tIns="95983" rIns="191966" bIns="95983" numCol="1" spcCol="0" rtlCol="0" fromWordArt="0" anchor="ctr" anchorCtr="0" forceAA="0" compatLnSpc="1">
            <a:prstTxWarp prst="textNoShape">
              <a:avLst/>
            </a:prstTxWarp>
            <a:noAutofit/>
          </a:bodyPr>
          <a:lstStyle/>
          <a:p>
            <a:pPr algn="ctr">
              <a:lnSpc>
                <a:spcPct val="110000"/>
              </a:lnSpc>
              <a:spcBef>
                <a:spcPts val="3200"/>
              </a:spcBef>
              <a:buClr>
                <a:schemeClr val="bg2"/>
              </a:buClr>
            </a:pPr>
            <a:endParaRPr lang="en-GB" sz="2630" dirty="0">
              <a:solidFill>
                <a:schemeClr val="bg1"/>
              </a:solidFill>
            </a:endParaRPr>
          </a:p>
        </p:txBody>
      </p:sp>
      <p:sp>
        <p:nvSpPr>
          <p:cNvPr id="17" name="Title 1"/>
          <p:cNvSpPr>
            <a:spLocks noGrp="1"/>
          </p:cNvSpPr>
          <p:nvPr>
            <p:ph type="ctrTitle" hasCustomPrompt="1"/>
          </p:nvPr>
        </p:nvSpPr>
        <p:spPr bwMode="gray">
          <a:xfrm>
            <a:off x="505117" y="2359724"/>
            <a:ext cx="2119713" cy="547192"/>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Fly style 4</a:t>
            </a:r>
            <a:endParaRPr lang="en-GB" dirty="0"/>
          </a:p>
        </p:txBody>
      </p:sp>
      <p:sp>
        <p:nvSpPr>
          <p:cNvPr id="18" name="Text Placeholder 5"/>
          <p:cNvSpPr>
            <a:spLocks noGrp="1"/>
          </p:cNvSpPr>
          <p:nvPr>
            <p:ph type="body" sz="quarter" idx="12" hasCustomPrompt="1"/>
          </p:nvPr>
        </p:nvSpPr>
        <p:spPr>
          <a:xfrm>
            <a:off x="505114" y="3005256"/>
            <a:ext cx="3146075" cy="476882"/>
          </a:xfrm>
          <a:solidFill>
            <a:schemeClr val="tx2"/>
          </a:solidFill>
        </p:spPr>
        <p:txBody>
          <a:bodyPr wrap="none" lIns="72000" tIns="0" bIns="0">
            <a:spAutoFit/>
          </a:bodyPr>
          <a:lstStyle>
            <a:lvl1pPr marL="0" indent="0">
              <a:lnSpc>
                <a:spcPts val="3719"/>
              </a:lnSpc>
              <a:spcBef>
                <a:spcPts val="544"/>
              </a:spcBef>
              <a:spcAft>
                <a:spcPts val="0"/>
              </a:spcAft>
              <a:buNone/>
              <a:defRPr sz="2540" b="1">
                <a:solidFill>
                  <a:schemeClr val="bg1"/>
                </a:solidFill>
                <a:latin typeface="+mj-lt"/>
              </a:defRPr>
            </a:lvl1pPr>
            <a:lvl2pPr marL="476993" indent="0">
              <a:buNone/>
              <a:defRPr/>
            </a:lvl2pPr>
            <a:lvl3pPr marL="953986" indent="0">
              <a:buNone/>
              <a:defRPr/>
            </a:lvl3pPr>
            <a:lvl4pPr marL="1430979" indent="0">
              <a:buNone/>
              <a:defRPr/>
            </a:lvl4pPr>
            <a:lvl5pPr marL="1907971" indent="0">
              <a:buNone/>
              <a:defRPr/>
            </a:lvl5pPr>
          </a:lstStyle>
          <a:p>
            <a:pPr lvl="0"/>
            <a:r>
              <a:rPr lang="en-US" dirty="0"/>
              <a:t>Click to edit subtitle</a:t>
            </a:r>
          </a:p>
        </p:txBody>
      </p:sp>
      <p:sp>
        <p:nvSpPr>
          <p:cNvPr id="21" name="TextBox 20"/>
          <p:cNvSpPr txBox="1"/>
          <p:nvPr userDrawn="1"/>
        </p:nvSpPr>
        <p:spPr bwMode="gray">
          <a:xfrm>
            <a:off x="503636" y="6691734"/>
            <a:ext cx="5582136" cy="164143"/>
          </a:xfrm>
          <a:prstGeom prst="rect">
            <a:avLst/>
          </a:prstGeom>
          <a:noFill/>
        </p:spPr>
        <p:txBody>
          <a:bodyPr wrap="none" lIns="0" tIns="0" rIns="0" bIns="0" rtlCol="0" anchor="ctr">
            <a:noAutofit/>
          </a:bodyPr>
          <a:lstStyle/>
          <a:p>
            <a:r>
              <a:rPr lang="en-GB" sz="635" dirty="0">
                <a:solidFill>
                  <a:schemeClr val="tx1"/>
                </a:solidFill>
                <a:latin typeface="+mn-lt"/>
              </a:rPr>
              <a:t>Document Name Here  |  Month 2015</a:t>
            </a:r>
            <a:r>
              <a:rPr lang="en-GB" sz="635" baseline="0" dirty="0">
                <a:solidFill>
                  <a:schemeClr val="tx1"/>
                </a:solidFill>
                <a:latin typeface="+mn-lt"/>
              </a:rPr>
              <a:t> </a:t>
            </a:r>
            <a:r>
              <a:rPr lang="en-GB" sz="635" dirty="0">
                <a:solidFill>
                  <a:schemeClr val="tx1"/>
                </a:solidFill>
                <a:latin typeface="+mn-lt"/>
              </a:rPr>
              <a:t>|  Version 1  |  Public  |  Internal Use Only  |  Confidential  |  Strictly  Confidential (DELETE CLASSIFICATION)</a:t>
            </a:r>
          </a:p>
        </p:txBody>
      </p:sp>
      <p:sp>
        <p:nvSpPr>
          <p:cNvPr id="15" name="TextBox 14"/>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363" y="6279386"/>
            <a:ext cx="1853429" cy="349677"/>
          </a:xfrm>
          <a:prstGeom prst="rect">
            <a:avLst/>
          </a:prstGeom>
        </p:spPr>
      </p:pic>
    </p:spTree>
    <p:extLst>
      <p:ext uri="{BB962C8B-B14F-4D97-AF65-F5344CB8AC3E}">
        <p14:creationId xmlns:p14="http://schemas.microsoft.com/office/powerpoint/2010/main" val="238061206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039" y="685953"/>
            <a:ext cx="3407455" cy="542823"/>
          </a:xfrm>
          <a:solidFill>
            <a:schemeClr val="accent3"/>
          </a:solidFill>
        </p:spPr>
        <p:txBody>
          <a:bodyPr/>
          <a:lstStyle>
            <a:lvl1pPr algn="l">
              <a:defRPr/>
            </a:lvl1pPr>
          </a:lstStyle>
          <a:p>
            <a:r>
              <a:rPr lang="en-US" dirty="0"/>
              <a:t>Click to edit title</a:t>
            </a:r>
            <a:endParaRPr lang="en-GB" dirty="0"/>
          </a:p>
        </p:txBody>
      </p:sp>
      <p:sp>
        <p:nvSpPr>
          <p:cNvPr id="8" name="Content Placeholder 7"/>
          <p:cNvSpPr>
            <a:spLocks noGrp="1"/>
          </p:cNvSpPr>
          <p:nvPr>
            <p:ph sz="quarter" idx="10" hasCustomPrompt="1"/>
          </p:nvPr>
        </p:nvSpPr>
        <p:spPr>
          <a:xfrm>
            <a:off x="514034" y="1577260"/>
            <a:ext cx="11163933" cy="444706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5323296"/>
      </p:ext>
    </p:extLst>
  </p:cSld>
  <p:clrMapOvr>
    <a:masterClrMapping/>
  </p:clrMapOvr>
  <p:transition>
    <p:fad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ly - v5">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62734" y="162702"/>
            <a:ext cx="11884699" cy="326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232" tIns="75116" rIns="150232" bIns="75116"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69" name="Text Placeholder 68"/>
          <p:cNvSpPr>
            <a:spLocks noGrp="1"/>
          </p:cNvSpPr>
          <p:nvPr>
            <p:ph type="body" sz="quarter" idx="10" hasCustomPrompt="1"/>
          </p:nvPr>
        </p:nvSpPr>
        <p:spPr bwMode="black">
          <a:xfrm>
            <a:off x="505111" y="4965177"/>
            <a:ext cx="11213925" cy="1059156"/>
          </a:xfrm>
        </p:spPr>
        <p:txBody>
          <a:bodyPr wrap="square" lIns="82819" tIns="41410" rIns="82819" bIns="41410">
            <a:normAutofit/>
          </a:bodyPr>
          <a:lstStyle>
            <a:lvl1pPr marL="0" indent="0">
              <a:spcBef>
                <a:spcPts val="1252"/>
              </a:spcBef>
              <a:buNone/>
              <a:defRPr sz="1723">
                <a:solidFill>
                  <a:schemeClr val="bg1"/>
                </a:solidFill>
              </a:defRPr>
            </a:lvl1pPr>
            <a:lvl2pPr marL="476993" indent="0">
              <a:buNone/>
              <a:defRPr>
                <a:solidFill>
                  <a:schemeClr val="bg1"/>
                </a:solidFill>
              </a:defRPr>
            </a:lvl2pPr>
            <a:lvl3pPr marL="953984" indent="0">
              <a:buNone/>
              <a:defRPr>
                <a:solidFill>
                  <a:schemeClr val="bg1"/>
                </a:solidFill>
              </a:defRPr>
            </a:lvl3pPr>
            <a:lvl4pPr marL="1430978" indent="0">
              <a:buNone/>
              <a:defRPr>
                <a:solidFill>
                  <a:schemeClr val="bg1"/>
                </a:solidFill>
              </a:defRPr>
            </a:lvl4pPr>
            <a:lvl5pPr marL="1907971" indent="0">
              <a:buNone/>
              <a:defRPr>
                <a:solidFill>
                  <a:schemeClr val="bg1"/>
                </a:solidFill>
              </a:defRPr>
            </a:lvl5pPr>
          </a:lstStyle>
          <a:p>
            <a:pPr lvl="0"/>
            <a:r>
              <a:rPr lang="en-US" dirty="0"/>
              <a:t>Click to add text</a:t>
            </a:r>
            <a:endParaRPr lang="en-GB" dirty="0"/>
          </a:p>
        </p:txBody>
      </p:sp>
      <p:sp>
        <p:nvSpPr>
          <p:cNvPr id="8" name="Picture Placeholder 7"/>
          <p:cNvSpPr>
            <a:spLocks noGrp="1"/>
          </p:cNvSpPr>
          <p:nvPr>
            <p:ph type="pic" sz="quarter" idx="11" hasCustomPrompt="1"/>
          </p:nvPr>
        </p:nvSpPr>
        <p:spPr>
          <a:xfrm>
            <a:off x="162736" y="162704"/>
            <a:ext cx="11865093" cy="3184667"/>
          </a:xfrm>
          <a:solidFill>
            <a:schemeClr val="bg1">
              <a:lumMod val="95000"/>
            </a:schemeClr>
          </a:solidFill>
        </p:spPr>
        <p:txBody>
          <a:bodyPr>
            <a:normAutofit/>
          </a:bodyPr>
          <a:lstStyle>
            <a:lvl1pPr marL="0" indent="0">
              <a:buNone/>
              <a:defRPr sz="1451" baseline="0"/>
            </a:lvl1pPr>
          </a:lstStyle>
          <a:p>
            <a:r>
              <a:rPr lang="en-GB" dirty="0"/>
              <a:t>Picture placeholder – insert image here</a:t>
            </a:r>
          </a:p>
        </p:txBody>
      </p:sp>
      <p:sp>
        <p:nvSpPr>
          <p:cNvPr id="11" name="Rectangle 6"/>
          <p:cNvSpPr/>
          <p:nvPr userDrawn="1"/>
        </p:nvSpPr>
        <p:spPr bwMode="gray">
          <a:xfrm>
            <a:off x="0" y="5"/>
            <a:ext cx="12192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19" name="Title 1"/>
          <p:cNvSpPr>
            <a:spLocks noGrp="1"/>
          </p:cNvSpPr>
          <p:nvPr>
            <p:ph type="ctrTitle" hasCustomPrompt="1"/>
          </p:nvPr>
        </p:nvSpPr>
        <p:spPr bwMode="gray">
          <a:xfrm>
            <a:off x="505117" y="3711539"/>
            <a:ext cx="3422890" cy="547192"/>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20" name="Text Placeholder 5"/>
          <p:cNvSpPr>
            <a:spLocks noGrp="1"/>
          </p:cNvSpPr>
          <p:nvPr>
            <p:ph type="body" sz="quarter" idx="12" hasCustomPrompt="1"/>
          </p:nvPr>
        </p:nvSpPr>
        <p:spPr>
          <a:xfrm>
            <a:off x="505114" y="4357071"/>
            <a:ext cx="3146075" cy="476882"/>
          </a:xfrm>
          <a:solidFill>
            <a:schemeClr val="tx2"/>
          </a:solidFill>
        </p:spPr>
        <p:txBody>
          <a:bodyPr wrap="none" lIns="72000" tIns="0" bIns="0">
            <a:spAutoFit/>
          </a:bodyPr>
          <a:lstStyle>
            <a:lvl1pPr marL="0" indent="0">
              <a:lnSpc>
                <a:spcPts val="3719"/>
              </a:lnSpc>
              <a:spcBef>
                <a:spcPts val="544"/>
              </a:spcBef>
              <a:spcAft>
                <a:spcPts val="0"/>
              </a:spcAft>
              <a:buNone/>
              <a:defRPr sz="2540" b="1">
                <a:solidFill>
                  <a:schemeClr val="bg1"/>
                </a:solidFill>
                <a:latin typeface="+mj-lt"/>
              </a:defRPr>
            </a:lvl1pPr>
            <a:lvl2pPr marL="476993" indent="0">
              <a:buNone/>
              <a:defRPr/>
            </a:lvl2pPr>
            <a:lvl3pPr marL="953986" indent="0">
              <a:buNone/>
              <a:defRPr/>
            </a:lvl3pPr>
            <a:lvl4pPr marL="1430979" indent="0">
              <a:buNone/>
              <a:defRPr/>
            </a:lvl4pPr>
            <a:lvl5pPr marL="1907971" indent="0">
              <a:buNone/>
              <a:defRPr/>
            </a:lvl5pPr>
          </a:lstStyle>
          <a:p>
            <a:pPr lvl="0"/>
            <a:r>
              <a:rPr lang="en-US" dirty="0"/>
              <a:t>Click to edit subtitle</a:t>
            </a:r>
          </a:p>
        </p:txBody>
      </p:sp>
      <p:sp>
        <p:nvSpPr>
          <p:cNvPr id="18" name="Rectangle 17"/>
          <p:cNvSpPr/>
          <p:nvPr userDrawn="1"/>
        </p:nvSpPr>
        <p:spPr bwMode="gray">
          <a:xfrm>
            <a:off x="1" y="3347371"/>
            <a:ext cx="12105682" cy="163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14" name="TextBox 13"/>
          <p:cNvSpPr txBox="1"/>
          <p:nvPr userDrawn="1"/>
        </p:nvSpPr>
        <p:spPr bwMode="gray">
          <a:xfrm>
            <a:off x="503636" y="6691734"/>
            <a:ext cx="5582136" cy="164143"/>
          </a:xfrm>
          <a:prstGeom prst="rect">
            <a:avLst/>
          </a:prstGeom>
          <a:noFill/>
        </p:spPr>
        <p:txBody>
          <a:bodyPr wrap="none" lIns="0" tIns="0" rIns="0" bIns="0" rtlCol="0" anchor="ctr">
            <a:noAutofit/>
          </a:bodyPr>
          <a:lstStyle/>
          <a:p>
            <a:r>
              <a:rPr lang="en-GB" sz="635" dirty="0">
                <a:solidFill>
                  <a:schemeClr val="tx1"/>
                </a:solidFill>
                <a:latin typeface="+mn-lt"/>
              </a:rPr>
              <a:t>Document Name Here  |  Month 2015</a:t>
            </a:r>
            <a:r>
              <a:rPr lang="en-GB" sz="635" baseline="0" dirty="0">
                <a:solidFill>
                  <a:schemeClr val="tx1"/>
                </a:solidFill>
                <a:latin typeface="+mn-lt"/>
              </a:rPr>
              <a:t> </a:t>
            </a:r>
            <a:r>
              <a:rPr lang="en-GB" sz="635" dirty="0">
                <a:solidFill>
                  <a:schemeClr val="tx1"/>
                </a:solidFill>
                <a:latin typeface="+mn-lt"/>
              </a:rPr>
              <a:t>|  Version 1  |  Public  |  Internal Use Only  |  Confidential  |  Strictly  Confidential (DELETE CLASSIFICATION)</a:t>
            </a:r>
          </a:p>
        </p:txBody>
      </p:sp>
      <p:sp>
        <p:nvSpPr>
          <p:cNvPr id="17" name="TextBox 16"/>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363" y="6279386"/>
            <a:ext cx="1853429" cy="349677"/>
          </a:xfrm>
          <a:prstGeom prst="rect">
            <a:avLst/>
          </a:prstGeom>
        </p:spPr>
      </p:pic>
    </p:spTree>
    <p:extLst>
      <p:ext uri="{BB962C8B-B14F-4D97-AF65-F5344CB8AC3E}">
        <p14:creationId xmlns:p14="http://schemas.microsoft.com/office/powerpoint/2010/main" val="265958599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with image background">
    <p:bg>
      <p:bgPr>
        <a:solidFill>
          <a:schemeClr val="bg2"/>
        </a:solidFill>
        <a:effectLst/>
      </p:bgPr>
    </p:bg>
    <p:spTree>
      <p:nvGrpSpPr>
        <p:cNvPr id="1" name=""/>
        <p:cNvGrpSpPr/>
        <p:nvPr/>
      </p:nvGrpSpPr>
      <p:grpSpPr>
        <a:xfrm>
          <a:off x="0" y="0"/>
          <a:ext cx="0" cy="0"/>
          <a:chOff x="0" y="0"/>
          <a:chExt cx="0" cy="0"/>
        </a:xfrm>
      </p:grpSpPr>
      <p:sp>
        <p:nvSpPr>
          <p:cNvPr id="9" name="Rectangle 6"/>
          <p:cNvSpPr/>
          <p:nvPr userDrawn="1"/>
        </p:nvSpPr>
        <p:spPr bwMode="gray">
          <a:xfrm>
            <a:off x="0" y="5"/>
            <a:ext cx="12192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5" name="Picture Placeholder 4"/>
          <p:cNvSpPr>
            <a:spLocks noGrp="1" noChangeAspect="1"/>
          </p:cNvSpPr>
          <p:nvPr>
            <p:ph type="pic" sz="quarter" idx="11" hasCustomPrompt="1"/>
          </p:nvPr>
        </p:nvSpPr>
        <p:spPr>
          <a:xfrm>
            <a:off x="162733" y="162703"/>
            <a:ext cx="11878055" cy="6531154"/>
          </a:xfrm>
        </p:spPr>
        <p:txBody>
          <a:bodyPr/>
          <a:lstStyle>
            <a:lvl1pPr>
              <a:defRPr sz="1451" baseline="0">
                <a:solidFill>
                  <a:schemeClr val="bg1"/>
                </a:solidFill>
              </a:defRPr>
            </a:lvl1pPr>
          </a:lstStyle>
          <a:p>
            <a:r>
              <a:rPr lang="en-GB" dirty="0"/>
              <a:t>Click icon to place image (or select frame and copy/paste image into it)</a:t>
            </a:r>
          </a:p>
        </p:txBody>
      </p:sp>
      <p:sp>
        <p:nvSpPr>
          <p:cNvPr id="13" name="Text Placeholder 5"/>
          <p:cNvSpPr>
            <a:spLocks noGrp="1"/>
          </p:cNvSpPr>
          <p:nvPr>
            <p:ph type="body" sz="quarter" idx="13" hasCustomPrompt="1"/>
          </p:nvPr>
        </p:nvSpPr>
        <p:spPr>
          <a:xfrm>
            <a:off x="509666" y="2325321"/>
            <a:ext cx="3762462" cy="708515"/>
          </a:xfrm>
          <a:solidFill>
            <a:schemeClr val="accent3"/>
          </a:solidFill>
        </p:spPr>
        <p:txBody>
          <a:bodyPr wrap="none" lIns="72000" tIns="18000" rIns="72000" bIns="18000" rtlCol="0" anchor="ctr">
            <a:spAutoFit/>
          </a:bodyPr>
          <a:lstStyle>
            <a:lvl1pPr marL="0" indent="0" algn="l">
              <a:buFontTx/>
              <a:buNone/>
              <a:defRPr lang="en-US" sz="3991"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Sentence line 2</a:t>
            </a:r>
          </a:p>
        </p:txBody>
      </p:sp>
      <p:sp>
        <p:nvSpPr>
          <p:cNvPr id="14" name="Text Placeholder 8"/>
          <p:cNvSpPr>
            <a:spLocks noGrp="1"/>
          </p:cNvSpPr>
          <p:nvPr>
            <p:ph type="body" sz="quarter" idx="14" hasCustomPrompt="1"/>
          </p:nvPr>
        </p:nvSpPr>
        <p:spPr>
          <a:xfrm>
            <a:off x="510318" y="3171058"/>
            <a:ext cx="3762462" cy="708515"/>
          </a:xfrm>
          <a:solidFill>
            <a:schemeClr val="accent3"/>
          </a:solidFill>
        </p:spPr>
        <p:txBody>
          <a:bodyPr vert="horz" wrap="none" lIns="72000" tIns="18000" rIns="72000" bIns="18000" rtlCol="0" anchor="ctr">
            <a:spAutoFit/>
          </a:bodyPr>
          <a:lstStyle>
            <a:lvl1pPr marL="0" indent="0" algn="l">
              <a:buFontTx/>
              <a:buNone/>
              <a:defRPr lang="en-US" sz="3991" b="1" dirty="0" smtClean="0">
                <a:solidFill>
                  <a:schemeClr val="bg1"/>
                </a:solidFill>
                <a:latin typeface="+mj-lt"/>
              </a:defRPr>
            </a:lvl1pPr>
          </a:lstStyle>
          <a:p>
            <a:pPr lvl="0">
              <a:spcBef>
                <a:spcPct val="0"/>
              </a:spcBef>
              <a:buNone/>
            </a:pPr>
            <a:r>
              <a:rPr lang="en-US" dirty="0"/>
              <a:t>Sentence line 3</a:t>
            </a:r>
          </a:p>
        </p:txBody>
      </p:sp>
      <p:sp>
        <p:nvSpPr>
          <p:cNvPr id="17" name="Text Placeholder 13"/>
          <p:cNvSpPr>
            <a:spLocks noGrp="1"/>
          </p:cNvSpPr>
          <p:nvPr>
            <p:ph type="body" sz="quarter" idx="15" hasCustomPrompt="1"/>
          </p:nvPr>
        </p:nvSpPr>
        <p:spPr>
          <a:xfrm>
            <a:off x="510970" y="4016796"/>
            <a:ext cx="3762462" cy="708515"/>
          </a:xfrm>
          <a:solidFill>
            <a:schemeClr val="accent3"/>
          </a:solidFill>
        </p:spPr>
        <p:txBody>
          <a:bodyPr vert="horz" wrap="none" lIns="72000" tIns="18000" rIns="72000" bIns="18000" rtlCol="0" anchor="ctr">
            <a:spAutoFit/>
          </a:bodyPr>
          <a:lstStyle>
            <a:lvl1pPr marL="0" indent="0" algn="l">
              <a:buFontTx/>
              <a:buNone/>
              <a:defRPr lang="en-US" sz="3991" b="1" baseline="0" smtClean="0">
                <a:solidFill>
                  <a:schemeClr val="bg1"/>
                </a:solidFill>
                <a:latin typeface="+mj-lt"/>
              </a:defRPr>
            </a:lvl1pPr>
            <a:lvl2pPr>
              <a:defRPr lang="en-US" smtClean="0"/>
            </a:lvl2pPr>
            <a:lvl3pPr>
              <a:defRPr lang="en-US" smtClean="0"/>
            </a:lvl3pPr>
            <a:lvl4pPr>
              <a:defRPr lang="en-US" smtClean="0"/>
            </a:lvl4pPr>
            <a:lvl5pPr>
              <a:defRPr lang="en-GB"/>
            </a:lvl5pPr>
          </a:lstStyle>
          <a:p>
            <a:pPr lvl="0">
              <a:spcBef>
                <a:spcPct val="0"/>
              </a:spcBef>
              <a:buNone/>
            </a:pPr>
            <a:r>
              <a:rPr lang="en-US" dirty="0"/>
              <a:t>Sentence line 4</a:t>
            </a:r>
          </a:p>
        </p:txBody>
      </p:sp>
      <p:sp>
        <p:nvSpPr>
          <p:cNvPr id="18" name="Text Placeholder 5"/>
          <p:cNvSpPr>
            <a:spLocks noGrp="1"/>
          </p:cNvSpPr>
          <p:nvPr>
            <p:ph type="body" sz="quarter" idx="16" hasCustomPrompt="1"/>
          </p:nvPr>
        </p:nvSpPr>
        <p:spPr>
          <a:xfrm>
            <a:off x="509013" y="1479583"/>
            <a:ext cx="3762462" cy="708515"/>
          </a:xfrm>
          <a:solidFill>
            <a:schemeClr val="accent3"/>
          </a:solidFill>
        </p:spPr>
        <p:txBody>
          <a:bodyPr wrap="none" lIns="72000" tIns="18000" rIns="72000" bIns="18000" rtlCol="0" anchor="ctr">
            <a:spAutoFit/>
          </a:bodyPr>
          <a:lstStyle>
            <a:lvl1pPr marL="0" indent="0" algn="l">
              <a:buFontTx/>
              <a:buNone/>
              <a:defRPr lang="en-US" sz="3991"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Sentence line 1</a:t>
            </a:r>
          </a:p>
        </p:txBody>
      </p:sp>
      <p:sp>
        <p:nvSpPr>
          <p:cNvPr id="15" name="TextBox 14"/>
          <p:cNvSpPr txBox="1"/>
          <p:nvPr userDrawn="1"/>
        </p:nvSpPr>
        <p:spPr bwMode="gray">
          <a:xfrm>
            <a:off x="503636" y="6691734"/>
            <a:ext cx="5582136" cy="164143"/>
          </a:xfrm>
          <a:prstGeom prst="rect">
            <a:avLst/>
          </a:prstGeom>
          <a:noFill/>
        </p:spPr>
        <p:txBody>
          <a:bodyPr wrap="none" lIns="0" tIns="0" rIns="0" bIns="0" rtlCol="0" anchor="ctr">
            <a:noAutofit/>
          </a:bodyPr>
          <a:lstStyle/>
          <a:p>
            <a:r>
              <a:rPr lang="en-GB" sz="635" dirty="0">
                <a:solidFill>
                  <a:schemeClr val="tx1"/>
                </a:solidFill>
                <a:latin typeface="+mn-lt"/>
              </a:rPr>
              <a:t>Document Name Here  |  Month 2015</a:t>
            </a:r>
            <a:r>
              <a:rPr lang="en-GB" sz="635" baseline="0" dirty="0">
                <a:solidFill>
                  <a:schemeClr val="tx1"/>
                </a:solidFill>
                <a:latin typeface="+mn-lt"/>
              </a:rPr>
              <a:t> </a:t>
            </a:r>
            <a:r>
              <a:rPr lang="en-GB" sz="635" dirty="0">
                <a:solidFill>
                  <a:schemeClr val="tx1"/>
                </a:solidFill>
                <a:latin typeface="+mn-lt"/>
              </a:rPr>
              <a:t>|  Version 1  |  Public  |  Internal Use Only  |  Confidential  |  Strictly  Confidential (DELETE CLASSIFICATION)</a:t>
            </a:r>
          </a:p>
        </p:txBody>
      </p:sp>
      <p:sp>
        <p:nvSpPr>
          <p:cNvPr id="22" name="TextBox 21"/>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363" y="6279386"/>
            <a:ext cx="1853429" cy="349677"/>
          </a:xfrm>
          <a:prstGeom prst="rect">
            <a:avLst/>
          </a:prstGeom>
        </p:spPr>
      </p:pic>
    </p:spTree>
    <p:extLst>
      <p:ext uri="{BB962C8B-B14F-4D97-AF65-F5344CB8AC3E}">
        <p14:creationId xmlns:p14="http://schemas.microsoft.com/office/powerpoint/2010/main" val="9888772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with colour fill">
    <p:bg>
      <p:bgPr>
        <a:solidFill>
          <a:schemeClr val="bg2"/>
        </a:solidFill>
        <a:effectLst/>
      </p:bgPr>
    </p:bg>
    <p:spTree>
      <p:nvGrpSpPr>
        <p:cNvPr id="1" name=""/>
        <p:cNvGrpSpPr/>
        <p:nvPr/>
      </p:nvGrpSpPr>
      <p:grpSpPr>
        <a:xfrm>
          <a:off x="0" y="0"/>
          <a:ext cx="0" cy="0"/>
          <a:chOff x="0" y="0"/>
          <a:chExt cx="0" cy="0"/>
        </a:xfrm>
      </p:grpSpPr>
      <p:sp>
        <p:nvSpPr>
          <p:cNvPr id="9" name="Rectangle 6"/>
          <p:cNvSpPr/>
          <p:nvPr userDrawn="1"/>
        </p:nvSpPr>
        <p:spPr bwMode="gray">
          <a:xfrm>
            <a:off x="0" y="5"/>
            <a:ext cx="12192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7" tIns="65303" rIns="130607" bIns="65303" numCol="1" spcCol="0" rtlCol="0" fromWordArt="0" anchor="ctr" anchorCtr="0" forceAA="0" compatLnSpc="1">
            <a:prstTxWarp prst="textNoShape">
              <a:avLst/>
            </a:prstTxWarp>
            <a:noAutofit/>
          </a:bodyPr>
          <a:lstStyle/>
          <a:p>
            <a:pPr algn="ctr">
              <a:lnSpc>
                <a:spcPct val="110000"/>
              </a:lnSpc>
              <a:spcBef>
                <a:spcPts val="2177"/>
              </a:spcBef>
              <a:buClr>
                <a:schemeClr val="bg2"/>
              </a:buClr>
            </a:pPr>
            <a:endParaRPr lang="en-GB" sz="1814" dirty="0">
              <a:solidFill>
                <a:schemeClr val="bg1"/>
              </a:solidFill>
            </a:endParaRPr>
          </a:p>
        </p:txBody>
      </p:sp>
      <p:sp>
        <p:nvSpPr>
          <p:cNvPr id="10" name="Text Placeholder 5"/>
          <p:cNvSpPr>
            <a:spLocks noGrp="1"/>
          </p:cNvSpPr>
          <p:nvPr>
            <p:ph type="body" sz="quarter" idx="13" hasCustomPrompt="1"/>
          </p:nvPr>
        </p:nvSpPr>
        <p:spPr>
          <a:xfrm>
            <a:off x="509013" y="2262685"/>
            <a:ext cx="3762462" cy="708515"/>
          </a:xfrm>
          <a:solidFill>
            <a:schemeClr val="accent3"/>
          </a:solidFill>
        </p:spPr>
        <p:txBody>
          <a:bodyPr wrap="none" lIns="72000" tIns="18000" rIns="72000" bIns="18000" rtlCol="0" anchor="ctr">
            <a:spAutoFit/>
          </a:bodyPr>
          <a:lstStyle>
            <a:lvl1pPr marL="0" indent="0" algn="l">
              <a:buFontTx/>
              <a:buNone/>
              <a:defRPr lang="en-US" sz="3991"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Sentence line 2</a:t>
            </a:r>
          </a:p>
        </p:txBody>
      </p:sp>
      <p:sp>
        <p:nvSpPr>
          <p:cNvPr id="11" name="Text Placeholder 8"/>
          <p:cNvSpPr>
            <a:spLocks noGrp="1"/>
          </p:cNvSpPr>
          <p:nvPr>
            <p:ph type="body" sz="quarter" idx="14" hasCustomPrompt="1"/>
          </p:nvPr>
        </p:nvSpPr>
        <p:spPr>
          <a:xfrm>
            <a:off x="509013" y="3102447"/>
            <a:ext cx="3762462" cy="708515"/>
          </a:xfrm>
          <a:solidFill>
            <a:schemeClr val="accent3"/>
          </a:solidFill>
        </p:spPr>
        <p:txBody>
          <a:bodyPr vert="horz" wrap="none" lIns="72000" tIns="18000" rIns="72000" bIns="18000" rtlCol="0" anchor="ctr">
            <a:spAutoFit/>
          </a:bodyPr>
          <a:lstStyle>
            <a:lvl1pPr marL="0" indent="0" algn="l">
              <a:buFontTx/>
              <a:buNone/>
              <a:defRPr lang="en-US" sz="3991" b="1" dirty="0" smtClean="0">
                <a:solidFill>
                  <a:schemeClr val="bg1"/>
                </a:solidFill>
                <a:latin typeface="+mj-lt"/>
              </a:defRPr>
            </a:lvl1pPr>
          </a:lstStyle>
          <a:p>
            <a:pPr lvl="0">
              <a:spcBef>
                <a:spcPct val="0"/>
              </a:spcBef>
              <a:buNone/>
            </a:pPr>
            <a:r>
              <a:rPr lang="en-US" dirty="0"/>
              <a:t>Sentence line 3</a:t>
            </a:r>
          </a:p>
        </p:txBody>
      </p:sp>
      <p:sp>
        <p:nvSpPr>
          <p:cNvPr id="16" name="Text Placeholder 13"/>
          <p:cNvSpPr>
            <a:spLocks noGrp="1"/>
          </p:cNvSpPr>
          <p:nvPr>
            <p:ph type="body" sz="quarter" idx="15" hasCustomPrompt="1"/>
          </p:nvPr>
        </p:nvSpPr>
        <p:spPr>
          <a:xfrm>
            <a:off x="509013" y="3909240"/>
            <a:ext cx="3762462" cy="708515"/>
          </a:xfrm>
          <a:solidFill>
            <a:schemeClr val="accent3"/>
          </a:solidFill>
        </p:spPr>
        <p:txBody>
          <a:bodyPr vert="horz" wrap="none" lIns="72000" tIns="18000" rIns="72000" bIns="18000" rtlCol="0" anchor="ctr">
            <a:spAutoFit/>
          </a:bodyPr>
          <a:lstStyle>
            <a:lvl1pPr marL="0" indent="0" algn="l">
              <a:buFontTx/>
              <a:buNone/>
              <a:defRPr lang="en-US" sz="3991" b="1" baseline="0" smtClean="0">
                <a:solidFill>
                  <a:schemeClr val="bg1"/>
                </a:solidFill>
                <a:latin typeface="+mj-lt"/>
              </a:defRPr>
            </a:lvl1pPr>
            <a:lvl2pPr>
              <a:defRPr lang="en-US" smtClean="0"/>
            </a:lvl2pPr>
            <a:lvl3pPr>
              <a:defRPr lang="en-US" smtClean="0"/>
            </a:lvl3pPr>
            <a:lvl4pPr>
              <a:defRPr lang="en-US" smtClean="0"/>
            </a:lvl4pPr>
            <a:lvl5pPr>
              <a:defRPr lang="en-GB"/>
            </a:lvl5pPr>
          </a:lstStyle>
          <a:p>
            <a:pPr lvl="0">
              <a:spcBef>
                <a:spcPct val="0"/>
              </a:spcBef>
              <a:buNone/>
            </a:pPr>
            <a:r>
              <a:rPr lang="en-US" dirty="0"/>
              <a:t>Sentence line 4</a:t>
            </a:r>
          </a:p>
        </p:txBody>
      </p:sp>
      <p:sp>
        <p:nvSpPr>
          <p:cNvPr id="17" name="Text Placeholder 5"/>
          <p:cNvSpPr>
            <a:spLocks noGrp="1"/>
          </p:cNvSpPr>
          <p:nvPr>
            <p:ph type="body" sz="quarter" idx="16" hasCustomPrompt="1"/>
          </p:nvPr>
        </p:nvSpPr>
        <p:spPr>
          <a:xfrm>
            <a:off x="509013" y="1448829"/>
            <a:ext cx="3762462" cy="708515"/>
          </a:xfrm>
          <a:solidFill>
            <a:schemeClr val="accent3"/>
          </a:solidFill>
        </p:spPr>
        <p:txBody>
          <a:bodyPr wrap="none" lIns="72000" tIns="18000" rIns="72000" bIns="18000" rtlCol="0" anchor="ctr">
            <a:spAutoFit/>
          </a:bodyPr>
          <a:lstStyle>
            <a:lvl1pPr marL="0" indent="0" algn="l">
              <a:buFontTx/>
              <a:buNone/>
              <a:defRPr lang="en-US" sz="3991"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Sentence line 1</a:t>
            </a:r>
          </a:p>
        </p:txBody>
      </p:sp>
      <p:sp>
        <p:nvSpPr>
          <p:cNvPr id="18" name="TextBox 17"/>
          <p:cNvSpPr txBox="1"/>
          <p:nvPr userDrawn="1"/>
        </p:nvSpPr>
        <p:spPr bwMode="gray">
          <a:xfrm>
            <a:off x="503636" y="6691734"/>
            <a:ext cx="5582136" cy="164143"/>
          </a:xfrm>
          <a:prstGeom prst="rect">
            <a:avLst/>
          </a:prstGeom>
          <a:noFill/>
        </p:spPr>
        <p:txBody>
          <a:bodyPr wrap="none" lIns="0" tIns="0" rIns="0" bIns="0" rtlCol="0" anchor="ctr">
            <a:noAutofit/>
          </a:bodyPr>
          <a:lstStyle/>
          <a:p>
            <a:r>
              <a:rPr lang="en-GB" sz="635" dirty="0">
                <a:solidFill>
                  <a:schemeClr val="tx1"/>
                </a:solidFill>
                <a:latin typeface="+mn-lt"/>
              </a:rPr>
              <a:t>Document Name Here  |  Month 2015</a:t>
            </a:r>
            <a:r>
              <a:rPr lang="en-GB" sz="635" baseline="0" dirty="0">
                <a:solidFill>
                  <a:schemeClr val="tx1"/>
                </a:solidFill>
                <a:latin typeface="+mn-lt"/>
              </a:rPr>
              <a:t> </a:t>
            </a:r>
            <a:r>
              <a:rPr lang="en-GB" sz="635" dirty="0">
                <a:solidFill>
                  <a:schemeClr val="tx1"/>
                </a:solidFill>
                <a:latin typeface="+mn-lt"/>
              </a:rPr>
              <a:t>|  Version 1  |  Public  |  Internal Use Only  |  Confidential  |  Strictly  Confidential (DELETE CLASSIFICATION)</a:t>
            </a:r>
          </a:p>
        </p:txBody>
      </p:sp>
      <p:sp>
        <p:nvSpPr>
          <p:cNvPr id="20" name="TextBox 19"/>
          <p:cNvSpPr txBox="1"/>
          <p:nvPr userDrawn="1"/>
        </p:nvSpPr>
        <p:spPr>
          <a:xfrm>
            <a:off x="11663050"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tx1"/>
              </a:solidFill>
              <a:latin typeface="Segoe UI Light" panose="020B05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363" y="6279386"/>
            <a:ext cx="1853429" cy="349677"/>
          </a:xfrm>
          <a:prstGeom prst="rect">
            <a:avLst/>
          </a:prstGeom>
        </p:spPr>
      </p:pic>
    </p:spTree>
    <p:extLst>
      <p:ext uri="{BB962C8B-B14F-4D97-AF65-F5344CB8AC3E}">
        <p14:creationId xmlns:p14="http://schemas.microsoft.com/office/powerpoint/2010/main" val="238953134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bwMode="gray">
          <a:xfrm>
            <a:off x="162736" y="162705"/>
            <a:ext cx="11870853" cy="6529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232" tIns="75116" rIns="150232" bIns="75116" numCol="1" spcCol="0" rtlCol="0" fromWordArt="0" anchor="ctr" anchorCtr="0" forceAA="0" compatLnSpc="1">
            <a:prstTxWarp prst="textNoShape">
              <a:avLst/>
            </a:prstTxWarp>
            <a:noAutofit/>
          </a:bodyPr>
          <a:lstStyle/>
          <a:p>
            <a:pPr algn="ctr">
              <a:lnSpc>
                <a:spcPct val="110000"/>
              </a:lnSpc>
              <a:spcBef>
                <a:spcPts val="2503"/>
              </a:spcBef>
              <a:buClr>
                <a:schemeClr val="bg2"/>
              </a:buClr>
            </a:pPr>
            <a:endParaRPr lang="en-GB" sz="2902" dirty="0" err="1">
              <a:solidFill>
                <a:schemeClr val="bg1"/>
              </a:solidFill>
              <a:latin typeface="Segoe UI Light" panose="020B0502040204020203" pitchFamily="34" charset="0"/>
            </a:endParaRPr>
          </a:p>
        </p:txBody>
      </p:sp>
      <p:sp>
        <p:nvSpPr>
          <p:cNvPr id="4" name="TextBox 3"/>
          <p:cNvSpPr txBox="1"/>
          <p:nvPr/>
        </p:nvSpPr>
        <p:spPr>
          <a:xfrm>
            <a:off x="11663050" y="6711424"/>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bg1"/>
                </a:solidFill>
                <a:latin typeface="Segoe UI Light" panose="020B0502040204020203" pitchFamily="34" charset="0"/>
              </a:rPr>
              <a:pPr algn="r">
                <a:lnSpc>
                  <a:spcPct val="110000"/>
                </a:lnSpc>
                <a:spcBef>
                  <a:spcPts val="2503"/>
                </a:spcBef>
                <a:buClr>
                  <a:schemeClr val="bg2"/>
                </a:buClr>
              </a:pPr>
              <a:t>‹#›</a:t>
            </a:fld>
            <a:endParaRPr lang="en-GB" sz="816" dirty="0" err="1">
              <a:solidFill>
                <a:schemeClr val="bg1"/>
              </a:solidFill>
              <a:latin typeface="Segoe UI Light" panose="020B0502040204020203" pitchFamily="34" charset="0"/>
            </a:endParaRPr>
          </a:p>
        </p:txBody>
      </p:sp>
      <p:sp>
        <p:nvSpPr>
          <p:cNvPr id="2" name="Title Placeholder 1"/>
          <p:cNvSpPr>
            <a:spLocks noGrp="1"/>
          </p:cNvSpPr>
          <p:nvPr>
            <p:ph type="title"/>
          </p:nvPr>
        </p:nvSpPr>
        <p:spPr bwMode="gray">
          <a:xfrm>
            <a:off x="499121" y="675638"/>
            <a:ext cx="3407455" cy="547192"/>
          </a:xfrm>
          <a:prstGeom prst="rect">
            <a:avLst/>
          </a:prstGeom>
          <a:solidFill>
            <a:schemeClr val="accent3"/>
          </a:solidFill>
        </p:spPr>
        <p:txBody>
          <a:bodyPr wrap="square" lIns="82819" tIns="72000" rIns="82819" bIns="0" rtlCol="0" anchor="ctr">
            <a:spAutoFit/>
          </a:bodyPr>
          <a:lstStyle/>
          <a:p>
            <a:pPr marL="0" lvl="0" indent="0" algn="l">
              <a:spcBef>
                <a:spcPct val="20000"/>
              </a:spcBef>
              <a:buFont typeface="Arial" panose="020B0604020202020204" pitchFamily="34" charset="0"/>
            </a:pPr>
            <a:r>
              <a:rPr lang="en-US" dirty="0"/>
              <a:t>Click to edit title</a:t>
            </a:r>
            <a:endParaRPr lang="en-GB" dirty="0"/>
          </a:p>
        </p:txBody>
      </p:sp>
      <p:sp>
        <p:nvSpPr>
          <p:cNvPr id="3" name="Text Placeholder 2"/>
          <p:cNvSpPr>
            <a:spLocks noGrp="1"/>
          </p:cNvSpPr>
          <p:nvPr>
            <p:ph type="body" idx="1"/>
          </p:nvPr>
        </p:nvSpPr>
        <p:spPr bwMode="gray">
          <a:xfrm>
            <a:off x="499117" y="1579293"/>
            <a:ext cx="11163933" cy="4439966"/>
          </a:xfrm>
          <a:prstGeom prst="rect">
            <a:avLst/>
          </a:prstGeom>
        </p:spPr>
        <p:txBody>
          <a:bodyPr vert="horz" lIns="0" tIns="41410" rIns="0" bIns="4141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p:cNvSpPr txBox="1"/>
          <p:nvPr/>
        </p:nvSpPr>
        <p:spPr bwMode="gray">
          <a:xfrm>
            <a:off x="489573" y="6693863"/>
            <a:ext cx="4441446" cy="164143"/>
          </a:xfrm>
          <a:prstGeom prst="rect">
            <a:avLst/>
          </a:prstGeom>
          <a:noFill/>
        </p:spPr>
        <p:txBody>
          <a:bodyPr wrap="none" lIns="0" tIns="0" rIns="0" bIns="0" rtlCol="0" anchor="ctr">
            <a:noAutofit/>
          </a:bodyPr>
          <a:lstStyle/>
          <a:p>
            <a:r>
              <a:rPr lang="en-GB" sz="635" dirty="0">
                <a:solidFill>
                  <a:schemeClr val="bg1"/>
                </a:solidFill>
                <a:latin typeface="Segoe UI Light" panose="020B0502040204020203" pitchFamily="34" charset="0"/>
              </a:rPr>
              <a:t>Veracity Index 2017 | November 2017 | Version 1 |</a:t>
            </a:r>
          </a:p>
        </p:txBody>
      </p:sp>
      <p:pic>
        <p:nvPicPr>
          <p:cNvPr id="10" name="Picture 9"/>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505061" y="6279691"/>
            <a:ext cx="1851821" cy="349373"/>
          </a:xfrm>
          <a:prstGeom prst="rect">
            <a:avLst/>
          </a:prstGeom>
        </p:spPr>
      </p:pic>
    </p:spTree>
    <p:extLst>
      <p:ext uri="{BB962C8B-B14F-4D97-AF65-F5344CB8AC3E}">
        <p14:creationId xmlns:p14="http://schemas.microsoft.com/office/powerpoint/2010/main" val="40516653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 id="2147483752" r:id="rId49"/>
    <p:sldLayoutId id="2147483753" r:id="rId50"/>
    <p:sldLayoutId id="2147483754" r:id="rId51"/>
    <p:sldLayoutId id="2147483755" r:id="rId52"/>
    <p:sldLayoutId id="2147483756" r:id="rId53"/>
    <p:sldLayoutId id="2147483757" r:id="rId54"/>
    <p:sldLayoutId id="2147483761" r:id="rId55"/>
    <p:sldLayoutId id="2147483762" r:id="rId56"/>
    <p:sldLayoutId id="2147483698" r:id="rId57"/>
    <p:sldLayoutId id="2147483759" r:id="rId58"/>
    <p:sldLayoutId id="2147483760" r:id="rId59"/>
    <p:sldLayoutId id="2147483700" r:id="rId60"/>
  </p:sldLayoutIdLst>
  <p:transition>
    <p:fade/>
  </p:transition>
  <p:hf hdr="0" ftr="0" dt="0"/>
  <p:txStyles>
    <p:titleStyle>
      <a:lvl1pPr algn="ctr" defTabSz="953984" rtl="0" eaLnBrk="1" latinLnBrk="0" hangingPunct="1">
        <a:lnSpc>
          <a:spcPts val="3719"/>
        </a:lnSpc>
        <a:spcBef>
          <a:spcPts val="0"/>
        </a:spcBef>
        <a:buNone/>
        <a:defRPr lang="en-GB" sz="3265" b="1" kern="1200" smtClean="0">
          <a:solidFill>
            <a:schemeClr val="bg1"/>
          </a:solidFill>
          <a:latin typeface="+mj-lt"/>
          <a:ea typeface="+mn-ea"/>
          <a:cs typeface="+mn-cs"/>
        </a:defRPr>
      </a:lvl1pPr>
    </p:titleStyle>
    <p:bodyStyle>
      <a:lvl1pPr marL="284871" indent="-284871" algn="l" defTabSz="953984" rtl="0" eaLnBrk="1" latinLnBrk="0" hangingPunct="1">
        <a:lnSpc>
          <a:spcPct val="110000"/>
        </a:lnSpc>
        <a:spcBef>
          <a:spcPts val="544"/>
        </a:spcBef>
        <a:spcAft>
          <a:spcPts val="544"/>
        </a:spcAft>
        <a:buClr>
          <a:schemeClr val="bg2"/>
        </a:buClr>
        <a:buFont typeface="Wingdings" panose="05000000000000000000" pitchFamily="2" charset="2"/>
        <a:buChar char="§"/>
        <a:defRPr sz="2902" kern="1200">
          <a:solidFill>
            <a:schemeClr val="tx1"/>
          </a:solidFill>
          <a:latin typeface="+mn-lt"/>
          <a:ea typeface="+mn-ea"/>
          <a:cs typeface="+mn-cs"/>
        </a:defRPr>
      </a:lvl1pPr>
      <a:lvl2pPr marL="775113" indent="-298120" algn="l" defTabSz="953984" rtl="0" eaLnBrk="1" latinLnBrk="0" hangingPunct="1">
        <a:lnSpc>
          <a:spcPct val="110000"/>
        </a:lnSpc>
        <a:spcBef>
          <a:spcPts val="544"/>
        </a:spcBef>
        <a:spcAft>
          <a:spcPts val="544"/>
        </a:spcAft>
        <a:buClr>
          <a:schemeClr val="bg2"/>
        </a:buClr>
        <a:buFont typeface="Geomanist Light" pitchFamily="50" charset="0"/>
        <a:buChar char="–"/>
        <a:defRPr sz="2540" kern="1200">
          <a:solidFill>
            <a:schemeClr val="tx1"/>
          </a:solidFill>
          <a:latin typeface="+mn-lt"/>
          <a:ea typeface="+mn-ea"/>
          <a:cs typeface="+mn-cs"/>
        </a:defRPr>
      </a:lvl2pPr>
      <a:lvl3pPr marL="1192482" indent="-238496" algn="l" defTabSz="953984" rtl="0" eaLnBrk="1" latinLnBrk="0" hangingPunct="1">
        <a:lnSpc>
          <a:spcPct val="110000"/>
        </a:lnSpc>
        <a:spcBef>
          <a:spcPts val="544"/>
        </a:spcBef>
        <a:spcAft>
          <a:spcPts val="544"/>
        </a:spcAft>
        <a:buClr>
          <a:schemeClr val="bg2"/>
        </a:buClr>
        <a:buFont typeface="Geomanist Light" pitchFamily="50" charset="0"/>
        <a:buChar char="–"/>
        <a:defRPr sz="2177" kern="1200">
          <a:solidFill>
            <a:schemeClr val="tx1"/>
          </a:solidFill>
          <a:latin typeface="+mn-lt"/>
          <a:ea typeface="+mn-ea"/>
          <a:cs typeface="+mn-cs"/>
        </a:defRPr>
      </a:lvl3pPr>
      <a:lvl4pPr marL="1669475" indent="-238496" algn="l" defTabSz="953984" rtl="0" eaLnBrk="1" latinLnBrk="0" hangingPunct="1">
        <a:lnSpc>
          <a:spcPct val="110000"/>
        </a:lnSpc>
        <a:spcBef>
          <a:spcPts val="544"/>
        </a:spcBef>
        <a:spcAft>
          <a:spcPts val="544"/>
        </a:spcAft>
        <a:buClr>
          <a:schemeClr val="bg2"/>
        </a:buClr>
        <a:buFont typeface="Geomanist Light" pitchFamily="50" charset="0"/>
        <a:buChar char="–"/>
        <a:defRPr sz="1905" kern="1200">
          <a:solidFill>
            <a:schemeClr val="tx1"/>
          </a:solidFill>
          <a:latin typeface="+mn-lt"/>
          <a:ea typeface="+mn-ea"/>
          <a:cs typeface="+mn-cs"/>
        </a:defRPr>
      </a:lvl4pPr>
      <a:lvl5pPr marL="2146466" indent="-238496" algn="l" defTabSz="953984" rtl="0" eaLnBrk="1" latinLnBrk="0" hangingPunct="1">
        <a:lnSpc>
          <a:spcPct val="110000"/>
        </a:lnSpc>
        <a:spcBef>
          <a:spcPts val="544"/>
        </a:spcBef>
        <a:spcAft>
          <a:spcPts val="544"/>
        </a:spcAft>
        <a:buClr>
          <a:schemeClr val="bg2"/>
        </a:buClr>
        <a:buFont typeface="Geomanist Light" pitchFamily="50" charset="0"/>
        <a:buChar char="–"/>
        <a:defRPr sz="1905" kern="1200">
          <a:solidFill>
            <a:schemeClr val="tx1"/>
          </a:solidFill>
          <a:latin typeface="+mn-lt"/>
          <a:ea typeface="+mn-ea"/>
          <a:cs typeface="+mn-cs"/>
        </a:defRPr>
      </a:lvl5pPr>
      <a:lvl6pPr marL="2623459"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6pPr>
      <a:lvl7pPr marL="3100452"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7pPr>
      <a:lvl8pPr marL="3577444"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8pPr>
      <a:lvl9pPr marL="4054437"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9pPr>
    </p:bodyStyle>
    <p:otherStyle>
      <a:defPPr>
        <a:defRPr lang="en-US"/>
      </a:defPPr>
      <a:lvl1pPr marL="0" algn="l" defTabSz="953984" rtl="0" eaLnBrk="1" latinLnBrk="0" hangingPunct="1">
        <a:defRPr sz="1905" kern="1200">
          <a:solidFill>
            <a:schemeClr val="tx1"/>
          </a:solidFill>
          <a:latin typeface="+mn-lt"/>
          <a:ea typeface="+mn-ea"/>
          <a:cs typeface="+mn-cs"/>
        </a:defRPr>
      </a:lvl1pPr>
      <a:lvl2pPr marL="476993" algn="l" defTabSz="953984" rtl="0" eaLnBrk="1" latinLnBrk="0" hangingPunct="1">
        <a:defRPr sz="1905" kern="1200">
          <a:solidFill>
            <a:schemeClr val="tx1"/>
          </a:solidFill>
          <a:latin typeface="+mn-lt"/>
          <a:ea typeface="+mn-ea"/>
          <a:cs typeface="+mn-cs"/>
        </a:defRPr>
      </a:lvl2pPr>
      <a:lvl3pPr marL="953984" algn="l" defTabSz="953984" rtl="0" eaLnBrk="1" latinLnBrk="0" hangingPunct="1">
        <a:defRPr sz="1905" kern="1200">
          <a:solidFill>
            <a:schemeClr val="tx1"/>
          </a:solidFill>
          <a:latin typeface="+mn-lt"/>
          <a:ea typeface="+mn-ea"/>
          <a:cs typeface="+mn-cs"/>
        </a:defRPr>
      </a:lvl3pPr>
      <a:lvl4pPr marL="1430978" algn="l" defTabSz="953984" rtl="0" eaLnBrk="1" latinLnBrk="0" hangingPunct="1">
        <a:defRPr sz="1905" kern="1200">
          <a:solidFill>
            <a:schemeClr val="tx1"/>
          </a:solidFill>
          <a:latin typeface="+mn-lt"/>
          <a:ea typeface="+mn-ea"/>
          <a:cs typeface="+mn-cs"/>
        </a:defRPr>
      </a:lvl4pPr>
      <a:lvl5pPr marL="1907971" algn="l" defTabSz="953984" rtl="0" eaLnBrk="1" latinLnBrk="0" hangingPunct="1">
        <a:defRPr sz="1905" kern="1200">
          <a:solidFill>
            <a:schemeClr val="tx1"/>
          </a:solidFill>
          <a:latin typeface="+mn-lt"/>
          <a:ea typeface="+mn-ea"/>
          <a:cs typeface="+mn-cs"/>
        </a:defRPr>
      </a:lvl5pPr>
      <a:lvl6pPr marL="2384963" algn="l" defTabSz="953984" rtl="0" eaLnBrk="1" latinLnBrk="0" hangingPunct="1">
        <a:defRPr sz="1905" kern="1200">
          <a:solidFill>
            <a:schemeClr val="tx1"/>
          </a:solidFill>
          <a:latin typeface="+mn-lt"/>
          <a:ea typeface="+mn-ea"/>
          <a:cs typeface="+mn-cs"/>
        </a:defRPr>
      </a:lvl6pPr>
      <a:lvl7pPr marL="2861955" algn="l" defTabSz="953984" rtl="0" eaLnBrk="1" latinLnBrk="0" hangingPunct="1">
        <a:defRPr sz="1905" kern="1200">
          <a:solidFill>
            <a:schemeClr val="tx1"/>
          </a:solidFill>
          <a:latin typeface="+mn-lt"/>
          <a:ea typeface="+mn-ea"/>
          <a:cs typeface="+mn-cs"/>
        </a:defRPr>
      </a:lvl7pPr>
      <a:lvl8pPr marL="3338948" algn="l" defTabSz="953984" rtl="0" eaLnBrk="1" latinLnBrk="0" hangingPunct="1">
        <a:defRPr sz="1905" kern="1200">
          <a:solidFill>
            <a:schemeClr val="tx1"/>
          </a:solidFill>
          <a:latin typeface="+mn-lt"/>
          <a:ea typeface="+mn-ea"/>
          <a:cs typeface="+mn-cs"/>
        </a:defRPr>
      </a:lvl8pPr>
      <a:lvl9pPr marL="3815940" algn="l" defTabSz="953984" rtl="0" eaLnBrk="1" latinLnBrk="0" hangingPunct="1">
        <a:defRPr sz="19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5.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8.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B8DE2B-6166-43A2-80EB-188153CF1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32" y="176981"/>
            <a:ext cx="11887200" cy="6489290"/>
          </a:xfrm>
          <a:prstGeom prst="rect">
            <a:avLst/>
          </a:prstGeom>
        </p:spPr>
      </p:pic>
      <p:sp>
        <p:nvSpPr>
          <p:cNvPr id="7" name="Text Placeholder 5">
            <a:extLst>
              <a:ext uri="{FF2B5EF4-FFF2-40B4-BE49-F238E27FC236}">
                <a16:creationId xmlns:a16="http://schemas.microsoft.com/office/drawing/2014/main" id="{A7197DB3-B3F0-4E04-AD73-507BA3AF952E}"/>
              </a:ext>
            </a:extLst>
          </p:cNvPr>
          <p:cNvSpPr txBox="1">
            <a:spLocks/>
          </p:cNvSpPr>
          <p:nvPr/>
        </p:nvSpPr>
        <p:spPr>
          <a:xfrm>
            <a:off x="504336" y="3767016"/>
            <a:ext cx="9442097" cy="711921"/>
          </a:xfrm>
          <a:prstGeom prst="rect">
            <a:avLst/>
          </a:prstGeom>
          <a:solidFill>
            <a:srgbClr val="FF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953984">
              <a:lnSpc>
                <a:spcPct val="110000"/>
              </a:lnSpc>
              <a:spcBef>
                <a:spcPts val="544"/>
              </a:spcBef>
              <a:spcAft>
                <a:spcPts val="544"/>
              </a:spcAft>
              <a:buClr>
                <a:srgbClr val="222223"/>
              </a:buClr>
              <a:buNone/>
            </a:pPr>
            <a:r>
              <a:rPr lang="en-GB" sz="3991" b="1" dirty="0">
                <a:solidFill>
                  <a:prstClr val="white"/>
                </a:solidFill>
                <a:latin typeface="Segoe UI"/>
              </a:rPr>
              <a:t>Ben Page, Chief Executive, Ipsos MORI</a:t>
            </a:r>
          </a:p>
        </p:txBody>
      </p:sp>
      <p:sp>
        <p:nvSpPr>
          <p:cNvPr id="8" name="Text Placeholder 5">
            <a:extLst>
              <a:ext uri="{FF2B5EF4-FFF2-40B4-BE49-F238E27FC236}">
                <a16:creationId xmlns:a16="http://schemas.microsoft.com/office/drawing/2014/main" id="{35E2358E-078D-47D8-82A2-F01FC4EF0B81}"/>
              </a:ext>
            </a:extLst>
          </p:cNvPr>
          <p:cNvSpPr txBox="1">
            <a:spLocks/>
          </p:cNvSpPr>
          <p:nvPr/>
        </p:nvSpPr>
        <p:spPr>
          <a:xfrm>
            <a:off x="504336" y="1796007"/>
            <a:ext cx="6821914" cy="1525691"/>
          </a:xfrm>
          <a:prstGeom prst="rect">
            <a:avLst/>
          </a:prstGeom>
          <a:solidFill>
            <a:srgbClr val="FF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953984">
              <a:lnSpc>
                <a:spcPct val="110000"/>
              </a:lnSpc>
              <a:spcBef>
                <a:spcPts val="544"/>
              </a:spcBef>
              <a:spcAft>
                <a:spcPts val="544"/>
              </a:spcAft>
              <a:buClr>
                <a:srgbClr val="222223"/>
              </a:buClr>
              <a:buNone/>
            </a:pPr>
            <a:r>
              <a:rPr lang="en-GB" sz="3991" b="1" dirty="0">
                <a:solidFill>
                  <a:prstClr val="white"/>
                </a:solidFill>
                <a:latin typeface="Segoe UI"/>
              </a:rPr>
              <a:t>Public Trust in the banking industry – how bad is it? </a:t>
            </a:r>
          </a:p>
        </p:txBody>
      </p:sp>
      <p:sp>
        <p:nvSpPr>
          <p:cNvPr id="6" name="Text Placeholder 5">
            <a:extLst/>
          </p:cNvPr>
          <p:cNvSpPr txBox="1">
            <a:spLocks/>
          </p:cNvSpPr>
          <p:nvPr/>
        </p:nvSpPr>
        <p:spPr>
          <a:xfrm>
            <a:off x="544771" y="4815155"/>
            <a:ext cx="5333516" cy="711921"/>
          </a:xfrm>
          <a:prstGeom prst="rect">
            <a:avLst/>
          </a:prstGeom>
          <a:solidFill>
            <a:srgbClr val="FF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953984">
              <a:lnSpc>
                <a:spcPct val="110000"/>
              </a:lnSpc>
              <a:spcBef>
                <a:spcPts val="544"/>
              </a:spcBef>
              <a:spcAft>
                <a:spcPts val="544"/>
              </a:spcAft>
              <a:buClr>
                <a:srgbClr val="222223"/>
              </a:buClr>
              <a:buNone/>
            </a:pPr>
            <a:r>
              <a:rPr lang="en-GB" sz="3991" b="1" dirty="0">
                <a:solidFill>
                  <a:prstClr val="white"/>
                </a:solidFill>
                <a:latin typeface="Segoe UI"/>
              </a:rPr>
              <a:t>ben.page@ipsos.com</a:t>
            </a:r>
          </a:p>
        </p:txBody>
      </p:sp>
      <p:sp>
        <p:nvSpPr>
          <p:cNvPr id="9" name="Text Placeholder 5">
            <a:extLst/>
          </p:cNvPr>
          <p:cNvSpPr txBox="1">
            <a:spLocks/>
          </p:cNvSpPr>
          <p:nvPr/>
        </p:nvSpPr>
        <p:spPr>
          <a:xfrm>
            <a:off x="603866" y="5751327"/>
            <a:ext cx="4453326" cy="711921"/>
          </a:xfrm>
          <a:prstGeom prst="rect">
            <a:avLst/>
          </a:prstGeom>
          <a:solidFill>
            <a:srgbClr val="FF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953984">
              <a:lnSpc>
                <a:spcPct val="110000"/>
              </a:lnSpc>
              <a:spcBef>
                <a:spcPts val="544"/>
              </a:spcBef>
              <a:spcAft>
                <a:spcPts val="544"/>
              </a:spcAft>
              <a:buClr>
                <a:srgbClr val="222223"/>
              </a:buClr>
              <a:buNone/>
            </a:pPr>
            <a:r>
              <a:rPr lang="en-GB" sz="3991" b="1" dirty="0">
                <a:solidFill>
                  <a:prstClr val="white"/>
                </a:solidFill>
                <a:latin typeface="Segoe UI"/>
              </a:rPr>
              <a:t>@benatipsosmori</a:t>
            </a:r>
          </a:p>
        </p:txBody>
      </p:sp>
    </p:spTree>
    <p:extLst>
      <p:ext uri="{BB962C8B-B14F-4D97-AF65-F5344CB8AC3E}">
        <p14:creationId xmlns:p14="http://schemas.microsoft.com/office/powerpoint/2010/main" val="1778340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53B4B4BD-FA19-4B88-8D13-A18D19CF8572}"/>
              </a:ext>
            </a:extLst>
          </p:cNvPr>
          <p:cNvSpPr txBox="1">
            <a:spLocks/>
          </p:cNvSpPr>
          <p:nvPr/>
        </p:nvSpPr>
        <p:spPr>
          <a:xfrm>
            <a:off x="343915" y="296685"/>
            <a:ext cx="11140162" cy="1474216"/>
          </a:xfrm>
          <a:prstGeom prst="rect">
            <a:avLst/>
          </a:prstGeom>
          <a:solidFill>
            <a:srgbClr val="4472C4"/>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953984">
              <a:lnSpc>
                <a:spcPct val="110000"/>
              </a:lnSpc>
              <a:spcBef>
                <a:spcPts val="544"/>
              </a:spcBef>
              <a:spcAft>
                <a:spcPts val="544"/>
              </a:spcAft>
              <a:buClr>
                <a:srgbClr val="222223"/>
              </a:buClr>
              <a:buNone/>
            </a:pPr>
            <a:r>
              <a:rPr lang="en-GB" sz="3991" b="1" dirty="0">
                <a:solidFill>
                  <a:prstClr val="white"/>
                </a:solidFill>
                <a:latin typeface="Segoe UI"/>
              </a:rPr>
              <a:t>Digital and human interactions support different elements of trust</a:t>
            </a:r>
          </a:p>
        </p:txBody>
      </p:sp>
      <p:sp>
        <p:nvSpPr>
          <p:cNvPr id="7" name="TextBox 6">
            <a:extLst>
              <a:ext uri="{FF2B5EF4-FFF2-40B4-BE49-F238E27FC236}">
                <a16:creationId xmlns:a16="http://schemas.microsoft.com/office/drawing/2014/main" id="{E614E40E-2D21-4517-9FD5-190436E2E9DB}"/>
              </a:ext>
            </a:extLst>
          </p:cNvPr>
          <p:cNvSpPr txBox="1"/>
          <p:nvPr/>
        </p:nvSpPr>
        <p:spPr>
          <a:xfrm>
            <a:off x="6746501" y="3206562"/>
            <a:ext cx="3878662" cy="1602353"/>
          </a:xfrm>
          <a:prstGeom prst="rect">
            <a:avLst/>
          </a:prstGeom>
          <a:noFill/>
        </p:spPr>
        <p:txBody>
          <a:bodyPr wrap="square" lIns="72000" tIns="36000" rIns="72000" bIns="36000" rtlCol="0">
            <a:spAutoFit/>
          </a:bodyPr>
          <a:lstStyle/>
          <a:p>
            <a:pPr marL="800100" lvl="1" indent="-342900">
              <a:lnSpc>
                <a:spcPct val="110000"/>
              </a:lnSpc>
              <a:spcBef>
                <a:spcPts val="2400"/>
              </a:spcBef>
              <a:buClr>
                <a:schemeClr val="bg2"/>
              </a:buClr>
              <a:buFont typeface="Arial" panose="020B0604020202020204" pitchFamily="34" charset="0"/>
              <a:buChar char="•"/>
            </a:pPr>
            <a:r>
              <a:rPr lang="en-GB" b="1" dirty="0">
                <a:solidFill>
                  <a:srgbClr val="00B050"/>
                </a:solidFill>
              </a:rPr>
              <a:t>Able to empathise</a:t>
            </a:r>
            <a:r>
              <a:rPr lang="en-GB" dirty="0">
                <a:solidFill>
                  <a:srgbClr val="00B050"/>
                </a:solidFill>
              </a:rPr>
              <a:t> </a:t>
            </a:r>
          </a:p>
          <a:p>
            <a:pPr marL="800100" lvl="1" indent="-342900">
              <a:lnSpc>
                <a:spcPct val="110000"/>
              </a:lnSpc>
              <a:spcBef>
                <a:spcPts val="2400"/>
              </a:spcBef>
              <a:buClr>
                <a:schemeClr val="bg2"/>
              </a:buClr>
              <a:buFont typeface="Arial" panose="020B0604020202020204" pitchFamily="34" charset="0"/>
              <a:buChar char="•"/>
            </a:pPr>
            <a:r>
              <a:rPr lang="en-GB" b="1" dirty="0">
                <a:solidFill>
                  <a:srgbClr val="00B050"/>
                </a:solidFill>
              </a:rPr>
              <a:t>Ability to be flexible</a:t>
            </a:r>
          </a:p>
          <a:p>
            <a:pPr marL="800100" lvl="1" indent="-342900">
              <a:lnSpc>
                <a:spcPct val="110000"/>
              </a:lnSpc>
              <a:spcBef>
                <a:spcPts val="2400"/>
              </a:spcBef>
              <a:buClr>
                <a:schemeClr val="bg2"/>
              </a:buClr>
              <a:buFont typeface="Arial" panose="020B0604020202020204" pitchFamily="34" charset="0"/>
              <a:buChar char="•"/>
            </a:pPr>
            <a:r>
              <a:rPr lang="en-GB" b="1" dirty="0">
                <a:solidFill>
                  <a:srgbClr val="FF0000"/>
                </a:solidFill>
              </a:rPr>
              <a:t>Fallible / less predictable</a:t>
            </a:r>
            <a:r>
              <a:rPr lang="en-GB" dirty="0"/>
              <a:t> </a:t>
            </a:r>
          </a:p>
        </p:txBody>
      </p:sp>
      <p:grpSp>
        <p:nvGrpSpPr>
          <p:cNvPr id="11" name="Group 10">
            <a:extLst>
              <a:ext uri="{FF2B5EF4-FFF2-40B4-BE49-F238E27FC236}">
                <a16:creationId xmlns:a16="http://schemas.microsoft.com/office/drawing/2014/main" id="{708457A4-1C65-4DA9-8928-195794958733}"/>
              </a:ext>
            </a:extLst>
          </p:cNvPr>
          <p:cNvGrpSpPr/>
          <p:nvPr/>
        </p:nvGrpSpPr>
        <p:grpSpPr>
          <a:xfrm>
            <a:off x="6651791" y="5026912"/>
            <a:ext cx="4435270" cy="1538594"/>
            <a:chOff x="657839" y="5049489"/>
            <a:chExt cx="3386548" cy="1390378"/>
          </a:xfrm>
        </p:grpSpPr>
        <p:grpSp>
          <p:nvGrpSpPr>
            <p:cNvPr id="12" name="Group 11">
              <a:extLst>
                <a:ext uri="{FF2B5EF4-FFF2-40B4-BE49-F238E27FC236}">
                  <a16:creationId xmlns:a16="http://schemas.microsoft.com/office/drawing/2014/main" id="{1120C061-6041-4C95-BDA5-00AB62799084}"/>
                </a:ext>
              </a:extLst>
            </p:cNvPr>
            <p:cNvGrpSpPr/>
            <p:nvPr/>
          </p:nvGrpSpPr>
          <p:grpSpPr>
            <a:xfrm>
              <a:off x="715256" y="5049489"/>
              <a:ext cx="3329131" cy="1123040"/>
              <a:chOff x="312016" y="4678333"/>
              <a:chExt cx="3329131" cy="1123040"/>
            </a:xfrm>
          </p:grpSpPr>
          <p:sp>
            <p:nvSpPr>
              <p:cNvPr id="14" name="TextBox 13">
                <a:extLst>
                  <a:ext uri="{FF2B5EF4-FFF2-40B4-BE49-F238E27FC236}">
                    <a16:creationId xmlns:a16="http://schemas.microsoft.com/office/drawing/2014/main" id="{08731AEE-8E3B-487B-A4FB-50B735CADD73}"/>
                  </a:ext>
                </a:extLst>
              </p:cNvPr>
              <p:cNvSpPr txBox="1"/>
              <p:nvPr/>
            </p:nvSpPr>
            <p:spPr>
              <a:xfrm>
                <a:off x="798516" y="4800113"/>
                <a:ext cx="2842631" cy="1001260"/>
              </a:xfrm>
              <a:prstGeom prst="rect">
                <a:avLst/>
              </a:prstGeom>
              <a:noFill/>
            </p:spPr>
            <p:txBody>
              <a:bodyPr wrap="square" lIns="0" tIns="0" rIns="0" bIns="0" rtlCol="0">
                <a:spAutoFit/>
              </a:bodyPr>
              <a:lstStyle/>
              <a:p>
                <a:pPr>
                  <a:buClr>
                    <a:schemeClr val="bg2"/>
                  </a:buClr>
                </a:pPr>
                <a:r>
                  <a:rPr lang="en-GB" i="1" dirty="0"/>
                  <a:t>I know they work but you just can’t explain yourself to a machine, if they aren’t programmed to answer your question you go round and round”</a:t>
                </a:r>
                <a:endParaRPr lang="en-GB" sz="1800" dirty="0"/>
              </a:p>
            </p:txBody>
          </p:sp>
          <p:sp>
            <p:nvSpPr>
              <p:cNvPr id="16" name="Freeform 38">
                <a:extLst>
                  <a:ext uri="{FF2B5EF4-FFF2-40B4-BE49-F238E27FC236}">
                    <a16:creationId xmlns:a16="http://schemas.microsoft.com/office/drawing/2014/main" id="{B8A178AD-1D4D-480D-87A5-95225F29700E}"/>
                  </a:ext>
                </a:extLst>
              </p:cNvPr>
              <p:cNvSpPr>
                <a:spLocks/>
              </p:cNvSpPr>
              <p:nvPr/>
            </p:nvSpPr>
            <p:spPr bwMode="gray">
              <a:xfrm>
                <a:off x="312016" y="4678339"/>
                <a:ext cx="238601" cy="447294"/>
              </a:xfrm>
              <a:custGeom>
                <a:avLst/>
                <a:gdLst/>
                <a:ahLst/>
                <a:cxnLst>
                  <a:cxn ang="0">
                    <a:pos x="374" y="330"/>
                  </a:cxn>
                  <a:cxn ang="0">
                    <a:pos x="445" y="347"/>
                  </a:cxn>
                  <a:cxn ang="0">
                    <a:pos x="506" y="372"/>
                  </a:cxn>
                  <a:cxn ang="0">
                    <a:pos x="562" y="404"/>
                  </a:cxn>
                  <a:cxn ang="0">
                    <a:pos x="608" y="447"/>
                  </a:cxn>
                  <a:cxn ang="0">
                    <a:pos x="647" y="495"/>
                  </a:cxn>
                  <a:cxn ang="0">
                    <a:pos x="673" y="548"/>
                  </a:cxn>
                  <a:cxn ang="0">
                    <a:pos x="689" y="606"/>
                  </a:cxn>
                  <a:cxn ang="0">
                    <a:pos x="695" y="671"/>
                  </a:cxn>
                  <a:cxn ang="0">
                    <a:pos x="689" y="740"/>
                  </a:cxn>
                  <a:cxn ang="0">
                    <a:pos x="670" y="803"/>
                  </a:cxn>
                  <a:cxn ang="0">
                    <a:pos x="637" y="861"/>
                  </a:cxn>
                  <a:cxn ang="0">
                    <a:pos x="593" y="915"/>
                  </a:cxn>
                  <a:cxn ang="0">
                    <a:pos x="539" y="959"/>
                  </a:cxn>
                  <a:cxn ang="0">
                    <a:pos x="480" y="990"/>
                  </a:cxn>
                  <a:cxn ang="0">
                    <a:pos x="416" y="1009"/>
                  </a:cxn>
                  <a:cxn ang="0">
                    <a:pos x="345" y="1014"/>
                  </a:cxn>
                  <a:cxn ang="0">
                    <a:pos x="276" y="1007"/>
                  </a:cxn>
                  <a:cxn ang="0">
                    <a:pos x="211" y="988"/>
                  </a:cxn>
                  <a:cxn ang="0">
                    <a:pos x="151" y="953"/>
                  </a:cxn>
                  <a:cxn ang="0">
                    <a:pos x="99" y="905"/>
                  </a:cxn>
                  <a:cxn ang="0">
                    <a:pos x="55" y="846"/>
                  </a:cxn>
                  <a:cxn ang="0">
                    <a:pos x="25" y="780"/>
                  </a:cxn>
                  <a:cxn ang="0">
                    <a:pos x="5" y="709"/>
                  </a:cxn>
                  <a:cxn ang="0">
                    <a:pos x="0" y="633"/>
                  </a:cxn>
                  <a:cxn ang="0">
                    <a:pos x="2" y="564"/>
                  </a:cxn>
                  <a:cxn ang="0">
                    <a:pos x="11" y="496"/>
                  </a:cxn>
                  <a:cxn ang="0">
                    <a:pos x="26" y="427"/>
                  </a:cxn>
                  <a:cxn ang="0">
                    <a:pos x="50" y="360"/>
                  </a:cxn>
                  <a:cxn ang="0">
                    <a:pos x="76" y="297"/>
                  </a:cxn>
                  <a:cxn ang="0">
                    <a:pos x="109" y="237"/>
                  </a:cxn>
                  <a:cxn ang="0">
                    <a:pos x="147" y="182"/>
                  </a:cxn>
                  <a:cxn ang="0">
                    <a:pos x="192" y="132"/>
                  </a:cxn>
                  <a:cxn ang="0">
                    <a:pos x="226" y="97"/>
                  </a:cxn>
                  <a:cxn ang="0">
                    <a:pos x="268" y="65"/>
                  </a:cxn>
                  <a:cxn ang="0">
                    <a:pos x="374" y="0"/>
                  </a:cxn>
                </a:cxnLst>
                <a:rect l="0" t="0" r="r" b="b"/>
                <a:pathLst>
                  <a:path w="695" h="1014">
                    <a:moveTo>
                      <a:pt x="374" y="0"/>
                    </a:moveTo>
                    <a:lnTo>
                      <a:pt x="374" y="330"/>
                    </a:lnTo>
                    <a:lnTo>
                      <a:pt x="410" y="337"/>
                    </a:lnTo>
                    <a:lnTo>
                      <a:pt x="445" y="347"/>
                    </a:lnTo>
                    <a:lnTo>
                      <a:pt x="476" y="358"/>
                    </a:lnTo>
                    <a:lnTo>
                      <a:pt x="506" y="372"/>
                    </a:lnTo>
                    <a:lnTo>
                      <a:pt x="535" y="387"/>
                    </a:lnTo>
                    <a:lnTo>
                      <a:pt x="562" y="404"/>
                    </a:lnTo>
                    <a:lnTo>
                      <a:pt x="585" y="424"/>
                    </a:lnTo>
                    <a:lnTo>
                      <a:pt x="608" y="447"/>
                    </a:lnTo>
                    <a:lnTo>
                      <a:pt x="627" y="470"/>
                    </a:lnTo>
                    <a:lnTo>
                      <a:pt x="647" y="495"/>
                    </a:lnTo>
                    <a:lnTo>
                      <a:pt x="660" y="520"/>
                    </a:lnTo>
                    <a:lnTo>
                      <a:pt x="673" y="548"/>
                    </a:lnTo>
                    <a:lnTo>
                      <a:pt x="683" y="577"/>
                    </a:lnTo>
                    <a:lnTo>
                      <a:pt x="689" y="606"/>
                    </a:lnTo>
                    <a:lnTo>
                      <a:pt x="693" y="638"/>
                    </a:lnTo>
                    <a:lnTo>
                      <a:pt x="695" y="671"/>
                    </a:lnTo>
                    <a:lnTo>
                      <a:pt x="693" y="708"/>
                    </a:lnTo>
                    <a:lnTo>
                      <a:pt x="689" y="740"/>
                    </a:lnTo>
                    <a:lnTo>
                      <a:pt x="679" y="773"/>
                    </a:lnTo>
                    <a:lnTo>
                      <a:pt x="670" y="803"/>
                    </a:lnTo>
                    <a:lnTo>
                      <a:pt x="654" y="832"/>
                    </a:lnTo>
                    <a:lnTo>
                      <a:pt x="637" y="861"/>
                    </a:lnTo>
                    <a:lnTo>
                      <a:pt x="616" y="888"/>
                    </a:lnTo>
                    <a:lnTo>
                      <a:pt x="593" y="915"/>
                    </a:lnTo>
                    <a:lnTo>
                      <a:pt x="566" y="938"/>
                    </a:lnTo>
                    <a:lnTo>
                      <a:pt x="539" y="959"/>
                    </a:lnTo>
                    <a:lnTo>
                      <a:pt x="510" y="976"/>
                    </a:lnTo>
                    <a:lnTo>
                      <a:pt x="480" y="990"/>
                    </a:lnTo>
                    <a:lnTo>
                      <a:pt x="449" y="1001"/>
                    </a:lnTo>
                    <a:lnTo>
                      <a:pt x="416" y="1009"/>
                    </a:lnTo>
                    <a:lnTo>
                      <a:pt x="382" y="1013"/>
                    </a:lnTo>
                    <a:lnTo>
                      <a:pt x="345" y="1014"/>
                    </a:lnTo>
                    <a:lnTo>
                      <a:pt x="311" y="1013"/>
                    </a:lnTo>
                    <a:lnTo>
                      <a:pt x="276" y="1007"/>
                    </a:lnTo>
                    <a:lnTo>
                      <a:pt x="241" y="999"/>
                    </a:lnTo>
                    <a:lnTo>
                      <a:pt x="211" y="988"/>
                    </a:lnTo>
                    <a:lnTo>
                      <a:pt x="180" y="972"/>
                    </a:lnTo>
                    <a:lnTo>
                      <a:pt x="151" y="953"/>
                    </a:lnTo>
                    <a:lnTo>
                      <a:pt x="124" y="930"/>
                    </a:lnTo>
                    <a:lnTo>
                      <a:pt x="99" y="905"/>
                    </a:lnTo>
                    <a:lnTo>
                      <a:pt x="74" y="876"/>
                    </a:lnTo>
                    <a:lnTo>
                      <a:pt x="55" y="846"/>
                    </a:lnTo>
                    <a:lnTo>
                      <a:pt x="38" y="815"/>
                    </a:lnTo>
                    <a:lnTo>
                      <a:pt x="25" y="780"/>
                    </a:lnTo>
                    <a:lnTo>
                      <a:pt x="13" y="746"/>
                    </a:lnTo>
                    <a:lnTo>
                      <a:pt x="5" y="709"/>
                    </a:lnTo>
                    <a:lnTo>
                      <a:pt x="0" y="673"/>
                    </a:lnTo>
                    <a:lnTo>
                      <a:pt x="0" y="633"/>
                    </a:lnTo>
                    <a:lnTo>
                      <a:pt x="0" y="598"/>
                    </a:lnTo>
                    <a:lnTo>
                      <a:pt x="2" y="564"/>
                    </a:lnTo>
                    <a:lnTo>
                      <a:pt x="5" y="529"/>
                    </a:lnTo>
                    <a:lnTo>
                      <a:pt x="11" y="496"/>
                    </a:lnTo>
                    <a:lnTo>
                      <a:pt x="19" y="462"/>
                    </a:lnTo>
                    <a:lnTo>
                      <a:pt x="26" y="427"/>
                    </a:lnTo>
                    <a:lnTo>
                      <a:pt x="38" y="395"/>
                    </a:lnTo>
                    <a:lnTo>
                      <a:pt x="50" y="360"/>
                    </a:lnTo>
                    <a:lnTo>
                      <a:pt x="63" y="330"/>
                    </a:lnTo>
                    <a:lnTo>
                      <a:pt x="76" y="297"/>
                    </a:lnTo>
                    <a:lnTo>
                      <a:pt x="92" y="268"/>
                    </a:lnTo>
                    <a:lnTo>
                      <a:pt x="109" y="237"/>
                    </a:lnTo>
                    <a:lnTo>
                      <a:pt x="128" y="211"/>
                    </a:lnTo>
                    <a:lnTo>
                      <a:pt x="147" y="182"/>
                    </a:lnTo>
                    <a:lnTo>
                      <a:pt x="169" y="157"/>
                    </a:lnTo>
                    <a:lnTo>
                      <a:pt x="192" y="132"/>
                    </a:lnTo>
                    <a:lnTo>
                      <a:pt x="209" y="115"/>
                    </a:lnTo>
                    <a:lnTo>
                      <a:pt x="226" y="97"/>
                    </a:lnTo>
                    <a:lnTo>
                      <a:pt x="247" y="82"/>
                    </a:lnTo>
                    <a:lnTo>
                      <a:pt x="268" y="65"/>
                    </a:lnTo>
                    <a:lnTo>
                      <a:pt x="318" y="32"/>
                    </a:lnTo>
                    <a:lnTo>
                      <a:pt x="374" y="0"/>
                    </a:lnTo>
                    <a:close/>
                  </a:path>
                </a:pathLst>
              </a:custGeom>
              <a:solidFill>
                <a:srgbClr val="4472C4"/>
              </a:solidFill>
              <a:ln w="19050">
                <a:solidFill>
                  <a:schemeClr val="bg1"/>
                </a:solid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eaLnBrk="0" fontAlgn="auto" hangingPunct="0">
                  <a:spcBef>
                    <a:spcPts val="0"/>
                  </a:spcBef>
                  <a:spcAft>
                    <a:spcPts val="0"/>
                  </a:spcAft>
                  <a:defRPr/>
                </a:pPr>
                <a:endParaRPr lang="en-GB" sz="1200" dirty="0">
                  <a:solidFill>
                    <a:prstClr val="black"/>
                  </a:solidFill>
                  <a:latin typeface="Segoe UI" panose="020B0502040204020203" pitchFamily="34" charset="0"/>
                  <a:cs typeface="+mn-cs"/>
                </a:endParaRPr>
              </a:p>
            </p:txBody>
          </p:sp>
          <p:sp>
            <p:nvSpPr>
              <p:cNvPr id="17" name="Freeform 39">
                <a:extLst>
                  <a:ext uri="{FF2B5EF4-FFF2-40B4-BE49-F238E27FC236}">
                    <a16:creationId xmlns:a16="http://schemas.microsoft.com/office/drawing/2014/main" id="{B53D8133-301D-4EC5-AA12-89DF7889B82C}"/>
                  </a:ext>
                </a:extLst>
              </p:cNvPr>
              <p:cNvSpPr>
                <a:spLocks/>
              </p:cNvSpPr>
              <p:nvPr/>
            </p:nvSpPr>
            <p:spPr bwMode="gray">
              <a:xfrm>
                <a:off x="502501" y="4678333"/>
                <a:ext cx="273127" cy="447296"/>
              </a:xfrm>
              <a:custGeom>
                <a:avLst/>
                <a:gdLst/>
                <a:ahLst/>
                <a:cxnLst>
                  <a:cxn ang="0">
                    <a:pos x="378" y="330"/>
                  </a:cxn>
                  <a:cxn ang="0">
                    <a:pos x="447" y="345"/>
                  </a:cxn>
                  <a:cxn ang="0">
                    <a:pos x="508" y="370"/>
                  </a:cxn>
                  <a:cxn ang="0">
                    <a:pos x="562" y="402"/>
                  </a:cxn>
                  <a:cxn ang="0">
                    <a:pos x="610" y="445"/>
                  </a:cxn>
                  <a:cxn ang="0">
                    <a:pos x="647" y="493"/>
                  </a:cxn>
                  <a:cxn ang="0">
                    <a:pos x="673" y="548"/>
                  </a:cxn>
                  <a:cxn ang="0">
                    <a:pos x="689" y="608"/>
                  </a:cxn>
                  <a:cxn ang="0">
                    <a:pos x="695" y="671"/>
                  </a:cxn>
                  <a:cxn ang="0">
                    <a:pos x="689" y="740"/>
                  </a:cxn>
                  <a:cxn ang="0">
                    <a:pos x="670" y="803"/>
                  </a:cxn>
                  <a:cxn ang="0">
                    <a:pos x="639" y="861"/>
                  </a:cxn>
                  <a:cxn ang="0">
                    <a:pos x="595" y="915"/>
                  </a:cxn>
                  <a:cxn ang="0">
                    <a:pos x="541" y="959"/>
                  </a:cxn>
                  <a:cxn ang="0">
                    <a:pos x="483" y="990"/>
                  </a:cxn>
                  <a:cxn ang="0">
                    <a:pos x="418" y="1009"/>
                  </a:cxn>
                  <a:cxn ang="0">
                    <a:pos x="349" y="1014"/>
                  </a:cxn>
                  <a:cxn ang="0">
                    <a:pos x="276" y="1007"/>
                  </a:cxn>
                  <a:cxn ang="0">
                    <a:pos x="211" y="988"/>
                  </a:cxn>
                  <a:cxn ang="0">
                    <a:pos x="153" y="953"/>
                  </a:cxn>
                  <a:cxn ang="0">
                    <a:pos x="99" y="905"/>
                  </a:cxn>
                  <a:cxn ang="0">
                    <a:pos x="55" y="846"/>
                  </a:cxn>
                  <a:cxn ang="0">
                    <a:pos x="25" y="780"/>
                  </a:cxn>
                  <a:cxn ang="0">
                    <a:pos x="5" y="709"/>
                  </a:cxn>
                  <a:cxn ang="0">
                    <a:pos x="0" y="633"/>
                  </a:cxn>
                  <a:cxn ang="0">
                    <a:pos x="2" y="566"/>
                  </a:cxn>
                  <a:cxn ang="0">
                    <a:pos x="11" y="498"/>
                  </a:cxn>
                  <a:cxn ang="0">
                    <a:pos x="27" y="431"/>
                  </a:cxn>
                  <a:cxn ang="0">
                    <a:pos x="48" y="366"/>
                  </a:cxn>
                  <a:cxn ang="0">
                    <a:pos x="75" y="305"/>
                  </a:cxn>
                  <a:cxn ang="0">
                    <a:pos x="107" y="247"/>
                  </a:cxn>
                  <a:cxn ang="0">
                    <a:pos x="144" y="191"/>
                  </a:cxn>
                  <a:cxn ang="0">
                    <a:pos x="186" y="140"/>
                  </a:cxn>
                  <a:cxn ang="0">
                    <a:pos x="226" y="103"/>
                  </a:cxn>
                  <a:cxn ang="0">
                    <a:pos x="270" y="67"/>
                  </a:cxn>
                  <a:cxn ang="0">
                    <a:pos x="322" y="32"/>
                  </a:cxn>
                  <a:cxn ang="0">
                    <a:pos x="378" y="0"/>
                  </a:cxn>
                </a:cxnLst>
                <a:rect l="0" t="0" r="r" b="b"/>
                <a:pathLst>
                  <a:path w="695" h="1014">
                    <a:moveTo>
                      <a:pt x="378" y="0"/>
                    </a:moveTo>
                    <a:lnTo>
                      <a:pt x="378" y="330"/>
                    </a:lnTo>
                    <a:lnTo>
                      <a:pt x="412" y="337"/>
                    </a:lnTo>
                    <a:lnTo>
                      <a:pt x="447" y="345"/>
                    </a:lnTo>
                    <a:lnTo>
                      <a:pt x="478" y="356"/>
                    </a:lnTo>
                    <a:lnTo>
                      <a:pt x="508" y="370"/>
                    </a:lnTo>
                    <a:lnTo>
                      <a:pt x="537" y="385"/>
                    </a:lnTo>
                    <a:lnTo>
                      <a:pt x="562" y="402"/>
                    </a:lnTo>
                    <a:lnTo>
                      <a:pt x="587" y="422"/>
                    </a:lnTo>
                    <a:lnTo>
                      <a:pt x="610" y="445"/>
                    </a:lnTo>
                    <a:lnTo>
                      <a:pt x="629" y="468"/>
                    </a:lnTo>
                    <a:lnTo>
                      <a:pt x="647" y="493"/>
                    </a:lnTo>
                    <a:lnTo>
                      <a:pt x="662" y="520"/>
                    </a:lnTo>
                    <a:lnTo>
                      <a:pt x="673" y="548"/>
                    </a:lnTo>
                    <a:lnTo>
                      <a:pt x="683" y="577"/>
                    </a:lnTo>
                    <a:lnTo>
                      <a:pt x="689" y="608"/>
                    </a:lnTo>
                    <a:lnTo>
                      <a:pt x="693" y="638"/>
                    </a:lnTo>
                    <a:lnTo>
                      <a:pt x="695" y="671"/>
                    </a:lnTo>
                    <a:lnTo>
                      <a:pt x="693" y="708"/>
                    </a:lnTo>
                    <a:lnTo>
                      <a:pt x="689" y="740"/>
                    </a:lnTo>
                    <a:lnTo>
                      <a:pt x="681" y="773"/>
                    </a:lnTo>
                    <a:lnTo>
                      <a:pt x="670" y="803"/>
                    </a:lnTo>
                    <a:lnTo>
                      <a:pt x="656" y="832"/>
                    </a:lnTo>
                    <a:lnTo>
                      <a:pt x="639" y="861"/>
                    </a:lnTo>
                    <a:lnTo>
                      <a:pt x="618" y="888"/>
                    </a:lnTo>
                    <a:lnTo>
                      <a:pt x="595" y="915"/>
                    </a:lnTo>
                    <a:lnTo>
                      <a:pt x="568" y="938"/>
                    </a:lnTo>
                    <a:lnTo>
                      <a:pt x="541" y="959"/>
                    </a:lnTo>
                    <a:lnTo>
                      <a:pt x="512" y="976"/>
                    </a:lnTo>
                    <a:lnTo>
                      <a:pt x="483" y="990"/>
                    </a:lnTo>
                    <a:lnTo>
                      <a:pt x="451" y="1001"/>
                    </a:lnTo>
                    <a:lnTo>
                      <a:pt x="418" y="1009"/>
                    </a:lnTo>
                    <a:lnTo>
                      <a:pt x="384" y="1013"/>
                    </a:lnTo>
                    <a:lnTo>
                      <a:pt x="349" y="1014"/>
                    </a:lnTo>
                    <a:lnTo>
                      <a:pt x="313" y="1013"/>
                    </a:lnTo>
                    <a:lnTo>
                      <a:pt x="276" y="1007"/>
                    </a:lnTo>
                    <a:lnTo>
                      <a:pt x="243" y="999"/>
                    </a:lnTo>
                    <a:lnTo>
                      <a:pt x="211" y="988"/>
                    </a:lnTo>
                    <a:lnTo>
                      <a:pt x="182" y="972"/>
                    </a:lnTo>
                    <a:lnTo>
                      <a:pt x="153" y="953"/>
                    </a:lnTo>
                    <a:lnTo>
                      <a:pt x="124" y="930"/>
                    </a:lnTo>
                    <a:lnTo>
                      <a:pt x="99" y="905"/>
                    </a:lnTo>
                    <a:lnTo>
                      <a:pt x="76" y="876"/>
                    </a:lnTo>
                    <a:lnTo>
                      <a:pt x="55" y="846"/>
                    </a:lnTo>
                    <a:lnTo>
                      <a:pt x="38" y="815"/>
                    </a:lnTo>
                    <a:lnTo>
                      <a:pt x="25" y="780"/>
                    </a:lnTo>
                    <a:lnTo>
                      <a:pt x="13" y="746"/>
                    </a:lnTo>
                    <a:lnTo>
                      <a:pt x="5" y="709"/>
                    </a:lnTo>
                    <a:lnTo>
                      <a:pt x="0" y="673"/>
                    </a:lnTo>
                    <a:lnTo>
                      <a:pt x="0" y="633"/>
                    </a:lnTo>
                    <a:lnTo>
                      <a:pt x="0" y="600"/>
                    </a:lnTo>
                    <a:lnTo>
                      <a:pt x="2" y="566"/>
                    </a:lnTo>
                    <a:lnTo>
                      <a:pt x="5" y="531"/>
                    </a:lnTo>
                    <a:lnTo>
                      <a:pt x="11" y="498"/>
                    </a:lnTo>
                    <a:lnTo>
                      <a:pt x="19" y="464"/>
                    </a:lnTo>
                    <a:lnTo>
                      <a:pt x="27" y="431"/>
                    </a:lnTo>
                    <a:lnTo>
                      <a:pt x="36" y="399"/>
                    </a:lnTo>
                    <a:lnTo>
                      <a:pt x="48" y="366"/>
                    </a:lnTo>
                    <a:lnTo>
                      <a:pt x="61" y="335"/>
                    </a:lnTo>
                    <a:lnTo>
                      <a:pt x="75" y="305"/>
                    </a:lnTo>
                    <a:lnTo>
                      <a:pt x="90" y="276"/>
                    </a:lnTo>
                    <a:lnTo>
                      <a:pt x="107" y="247"/>
                    </a:lnTo>
                    <a:lnTo>
                      <a:pt x="124" y="218"/>
                    </a:lnTo>
                    <a:lnTo>
                      <a:pt x="144" y="191"/>
                    </a:lnTo>
                    <a:lnTo>
                      <a:pt x="165" y="165"/>
                    </a:lnTo>
                    <a:lnTo>
                      <a:pt x="186" y="140"/>
                    </a:lnTo>
                    <a:lnTo>
                      <a:pt x="205" y="120"/>
                    </a:lnTo>
                    <a:lnTo>
                      <a:pt x="226" y="103"/>
                    </a:lnTo>
                    <a:lnTo>
                      <a:pt x="247" y="84"/>
                    </a:lnTo>
                    <a:lnTo>
                      <a:pt x="270" y="67"/>
                    </a:lnTo>
                    <a:lnTo>
                      <a:pt x="295" y="49"/>
                    </a:lnTo>
                    <a:lnTo>
                      <a:pt x="322" y="32"/>
                    </a:lnTo>
                    <a:lnTo>
                      <a:pt x="349" y="15"/>
                    </a:lnTo>
                    <a:lnTo>
                      <a:pt x="378" y="0"/>
                    </a:lnTo>
                    <a:close/>
                  </a:path>
                </a:pathLst>
              </a:custGeom>
              <a:solidFill>
                <a:srgbClr val="4472C4"/>
              </a:solidFill>
              <a:ln w="19050">
                <a:solidFill>
                  <a:schemeClr val="bg1"/>
                </a:solid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eaLnBrk="0" fontAlgn="auto" hangingPunct="0">
                  <a:spcBef>
                    <a:spcPts val="0"/>
                  </a:spcBef>
                  <a:spcAft>
                    <a:spcPts val="0"/>
                  </a:spcAft>
                  <a:defRPr/>
                </a:pPr>
                <a:endParaRPr lang="en-GB" sz="1200" dirty="0">
                  <a:solidFill>
                    <a:prstClr val="black"/>
                  </a:solidFill>
                  <a:latin typeface="Segoe UI" panose="020B0502040204020203" pitchFamily="34" charset="0"/>
                  <a:cs typeface="+mn-cs"/>
                </a:endParaRPr>
              </a:p>
            </p:txBody>
          </p:sp>
        </p:grpSp>
        <p:cxnSp>
          <p:nvCxnSpPr>
            <p:cNvPr id="13" name="Straight Connector 12">
              <a:extLst>
                <a:ext uri="{FF2B5EF4-FFF2-40B4-BE49-F238E27FC236}">
                  <a16:creationId xmlns:a16="http://schemas.microsoft.com/office/drawing/2014/main" id="{62B2A05F-868A-4821-96B9-AEABADB8347C}"/>
                </a:ext>
              </a:extLst>
            </p:cNvPr>
            <p:cNvCxnSpPr>
              <a:cxnSpLocks/>
            </p:cNvCxnSpPr>
            <p:nvPr/>
          </p:nvCxnSpPr>
          <p:spPr bwMode="gray">
            <a:xfrm>
              <a:off x="657839" y="5109750"/>
              <a:ext cx="0" cy="1330117"/>
            </a:xfrm>
            <a:prstGeom prst="line">
              <a:avLst/>
            </a:prstGeom>
            <a:noFill/>
            <a:ln w="76200">
              <a:solidFill>
                <a:srgbClr val="4472C4"/>
              </a:solidFill>
              <a:bevel/>
              <a:headEnd/>
              <a:tailEnd/>
            </a:ln>
            <a:effectLst/>
            <a:extLst>
              <a:ext uri="{909E8E84-426E-40DD-AFC4-6F175D3DCCD1}">
                <a14:hiddenFill xmlns:a14="http://schemas.microsoft.com/office/drawing/2010/main">
                  <a:noFill/>
                </a14:hiddenFill>
              </a:ext>
            </a:extLst>
          </p:spPr>
        </p:cxnSp>
      </p:grpSp>
      <p:sp>
        <p:nvSpPr>
          <p:cNvPr id="3" name="Rectangle 2">
            <a:extLst>
              <a:ext uri="{FF2B5EF4-FFF2-40B4-BE49-F238E27FC236}">
                <a16:creationId xmlns:a16="http://schemas.microsoft.com/office/drawing/2014/main" id="{A9FC642D-FFAD-4CED-A822-CCB801F3EFA7}"/>
              </a:ext>
            </a:extLst>
          </p:cNvPr>
          <p:cNvSpPr/>
          <p:nvPr/>
        </p:nvSpPr>
        <p:spPr>
          <a:xfrm>
            <a:off x="343915" y="3206562"/>
            <a:ext cx="5265766" cy="1621982"/>
          </a:xfrm>
          <a:prstGeom prst="rect">
            <a:avLst/>
          </a:prstGeom>
        </p:spPr>
        <p:txBody>
          <a:bodyPr wrap="square">
            <a:spAutoFit/>
          </a:bodyPr>
          <a:lstStyle/>
          <a:p>
            <a:pPr marL="800100" lvl="1" indent="-342900">
              <a:lnSpc>
                <a:spcPct val="110000"/>
              </a:lnSpc>
              <a:spcBef>
                <a:spcPts val="2400"/>
              </a:spcBef>
              <a:buClr>
                <a:schemeClr val="bg2"/>
              </a:buClr>
              <a:buFont typeface="Arial" panose="020B0604020202020204" pitchFamily="34" charset="0"/>
              <a:buChar char="•"/>
            </a:pPr>
            <a:r>
              <a:rPr lang="en-GB" b="1" dirty="0">
                <a:solidFill>
                  <a:srgbClr val="00B050"/>
                </a:solidFill>
              </a:rPr>
              <a:t>Rational /predictable</a:t>
            </a:r>
          </a:p>
          <a:p>
            <a:pPr marL="800100" lvl="1" indent="-342900">
              <a:lnSpc>
                <a:spcPct val="110000"/>
              </a:lnSpc>
              <a:spcBef>
                <a:spcPts val="2400"/>
              </a:spcBef>
              <a:buClr>
                <a:schemeClr val="bg2"/>
              </a:buClr>
              <a:buFont typeface="Arial" panose="020B0604020202020204" pitchFamily="34" charset="0"/>
              <a:buChar char="•"/>
            </a:pPr>
            <a:r>
              <a:rPr lang="en-GB" b="1" dirty="0">
                <a:solidFill>
                  <a:srgbClr val="FF0000"/>
                </a:solidFill>
              </a:rPr>
              <a:t>Inflexible </a:t>
            </a:r>
          </a:p>
          <a:p>
            <a:pPr marL="800100" lvl="1" indent="-342900">
              <a:lnSpc>
                <a:spcPct val="110000"/>
              </a:lnSpc>
              <a:spcBef>
                <a:spcPts val="2400"/>
              </a:spcBef>
              <a:buClr>
                <a:schemeClr val="bg2"/>
              </a:buClr>
              <a:buFont typeface="Arial" panose="020B0604020202020204" pitchFamily="34" charset="0"/>
              <a:buChar char="•"/>
            </a:pPr>
            <a:r>
              <a:rPr lang="en-GB" b="1" dirty="0">
                <a:solidFill>
                  <a:srgbClr val="FF0000"/>
                </a:solidFill>
              </a:rPr>
              <a:t>Incapable of understanding complexity</a:t>
            </a:r>
          </a:p>
        </p:txBody>
      </p:sp>
      <p:grpSp>
        <p:nvGrpSpPr>
          <p:cNvPr id="19" name="Group 18">
            <a:extLst>
              <a:ext uri="{FF2B5EF4-FFF2-40B4-BE49-F238E27FC236}">
                <a16:creationId xmlns:a16="http://schemas.microsoft.com/office/drawing/2014/main" id="{43D161BC-82A8-49D2-9DDD-9EEAF05A659D}"/>
              </a:ext>
            </a:extLst>
          </p:cNvPr>
          <p:cNvGrpSpPr/>
          <p:nvPr/>
        </p:nvGrpSpPr>
        <p:grpSpPr>
          <a:xfrm>
            <a:off x="1480359" y="1929866"/>
            <a:ext cx="1118762" cy="1115910"/>
            <a:chOff x="5689517" y="3352108"/>
            <a:chExt cx="629149" cy="548136"/>
          </a:xfrm>
          <a:solidFill>
            <a:srgbClr val="4472C4"/>
          </a:solidFill>
        </p:grpSpPr>
        <p:sp>
          <p:nvSpPr>
            <p:cNvPr id="20" name="Freeform 45">
              <a:extLst>
                <a:ext uri="{FF2B5EF4-FFF2-40B4-BE49-F238E27FC236}">
                  <a16:creationId xmlns:a16="http://schemas.microsoft.com/office/drawing/2014/main" id="{C72D57FE-AFAB-4B53-BFED-9DFCF86F58CC}"/>
                </a:ext>
              </a:extLst>
            </p:cNvPr>
            <p:cNvSpPr>
              <a:spLocks/>
            </p:cNvSpPr>
            <p:nvPr/>
          </p:nvSpPr>
          <p:spPr bwMode="auto">
            <a:xfrm>
              <a:off x="5689517" y="3796822"/>
              <a:ext cx="532622" cy="103422"/>
            </a:xfrm>
            <a:custGeom>
              <a:avLst/>
              <a:gdLst/>
              <a:ahLst/>
              <a:cxnLst>
                <a:cxn ang="0">
                  <a:pos x="79" y="0"/>
                </a:cxn>
                <a:cxn ang="0">
                  <a:pos x="0" y="121"/>
                </a:cxn>
                <a:cxn ang="0">
                  <a:pos x="618" y="121"/>
                </a:cxn>
                <a:cxn ang="0">
                  <a:pos x="539" y="0"/>
                </a:cxn>
                <a:cxn ang="0">
                  <a:pos x="79" y="0"/>
                </a:cxn>
              </a:cxnLst>
              <a:rect l="0" t="0" r="r" b="b"/>
              <a:pathLst>
                <a:path w="618" h="121">
                  <a:moveTo>
                    <a:pt x="79" y="0"/>
                  </a:moveTo>
                  <a:lnTo>
                    <a:pt x="0" y="121"/>
                  </a:lnTo>
                  <a:lnTo>
                    <a:pt x="618" y="121"/>
                  </a:lnTo>
                  <a:lnTo>
                    <a:pt x="539" y="0"/>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46">
              <a:extLst>
                <a:ext uri="{FF2B5EF4-FFF2-40B4-BE49-F238E27FC236}">
                  <a16:creationId xmlns:a16="http://schemas.microsoft.com/office/drawing/2014/main" id="{74B58FA5-3B99-48CF-BB6A-AF9A3C8E808E}"/>
                </a:ext>
              </a:extLst>
            </p:cNvPr>
            <p:cNvSpPr>
              <a:spLocks/>
            </p:cNvSpPr>
            <p:nvPr/>
          </p:nvSpPr>
          <p:spPr bwMode="auto">
            <a:xfrm>
              <a:off x="5879123" y="3627900"/>
              <a:ext cx="151685" cy="24132"/>
            </a:xfrm>
            <a:custGeom>
              <a:avLst/>
              <a:gdLst/>
              <a:ahLst/>
              <a:cxnLst>
                <a:cxn ang="0">
                  <a:pos x="16" y="0"/>
                </a:cxn>
                <a:cxn ang="0">
                  <a:pos x="159" y="0"/>
                </a:cxn>
                <a:cxn ang="0">
                  <a:pos x="175" y="30"/>
                </a:cxn>
                <a:cxn ang="0">
                  <a:pos x="0" y="30"/>
                </a:cxn>
                <a:cxn ang="0">
                  <a:pos x="16" y="0"/>
                </a:cxn>
              </a:cxnLst>
              <a:rect l="0" t="0" r="r" b="b"/>
              <a:pathLst>
                <a:path w="175" h="30">
                  <a:moveTo>
                    <a:pt x="16" y="0"/>
                  </a:moveTo>
                  <a:lnTo>
                    <a:pt x="159" y="0"/>
                  </a:lnTo>
                  <a:lnTo>
                    <a:pt x="175" y="30"/>
                  </a:lnTo>
                  <a:lnTo>
                    <a:pt x="0" y="3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Rectangle 47">
              <a:extLst>
                <a:ext uri="{FF2B5EF4-FFF2-40B4-BE49-F238E27FC236}">
                  <a16:creationId xmlns:a16="http://schemas.microsoft.com/office/drawing/2014/main" id="{4A05A37A-97E3-423E-94D3-B46E4F3E412E}"/>
                </a:ext>
              </a:extLst>
            </p:cNvPr>
            <p:cNvSpPr>
              <a:spLocks noChangeArrowheads="1"/>
            </p:cNvSpPr>
            <p:nvPr/>
          </p:nvSpPr>
          <p:spPr bwMode="auto">
            <a:xfrm>
              <a:off x="5756740" y="3674751"/>
              <a:ext cx="396450" cy="1292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48">
              <a:extLst>
                <a:ext uri="{FF2B5EF4-FFF2-40B4-BE49-F238E27FC236}">
                  <a16:creationId xmlns:a16="http://schemas.microsoft.com/office/drawing/2014/main" id="{B338CE22-9818-4879-863E-58AF59A3A4A0}"/>
                </a:ext>
              </a:extLst>
            </p:cNvPr>
            <p:cNvSpPr>
              <a:spLocks noEditPoints="1"/>
            </p:cNvSpPr>
            <p:nvPr/>
          </p:nvSpPr>
          <p:spPr bwMode="auto">
            <a:xfrm>
              <a:off x="5792938" y="3352108"/>
              <a:ext cx="324055" cy="267173"/>
            </a:xfrm>
            <a:custGeom>
              <a:avLst/>
              <a:gdLst/>
              <a:ahLst/>
              <a:cxnLst>
                <a:cxn ang="0">
                  <a:pos x="14" y="0"/>
                </a:cxn>
                <a:cxn ang="0">
                  <a:pos x="10" y="1"/>
                </a:cxn>
                <a:cxn ang="0">
                  <a:pos x="6" y="4"/>
                </a:cxn>
                <a:cxn ang="0">
                  <a:pos x="3" y="7"/>
                </a:cxn>
                <a:cxn ang="0">
                  <a:pos x="0" y="18"/>
                </a:cxn>
                <a:cxn ang="0">
                  <a:pos x="0" y="292"/>
                </a:cxn>
                <a:cxn ang="0">
                  <a:pos x="3" y="303"/>
                </a:cxn>
                <a:cxn ang="0">
                  <a:pos x="6" y="306"/>
                </a:cxn>
                <a:cxn ang="0">
                  <a:pos x="10" y="308"/>
                </a:cxn>
                <a:cxn ang="0">
                  <a:pos x="14" y="310"/>
                </a:cxn>
                <a:cxn ang="0">
                  <a:pos x="363" y="310"/>
                </a:cxn>
                <a:cxn ang="0">
                  <a:pos x="368" y="308"/>
                </a:cxn>
                <a:cxn ang="0">
                  <a:pos x="373" y="303"/>
                </a:cxn>
                <a:cxn ang="0">
                  <a:pos x="376" y="297"/>
                </a:cxn>
                <a:cxn ang="0">
                  <a:pos x="376" y="12"/>
                </a:cxn>
                <a:cxn ang="0">
                  <a:pos x="373" y="7"/>
                </a:cxn>
                <a:cxn ang="0">
                  <a:pos x="368" y="1"/>
                </a:cxn>
                <a:cxn ang="0">
                  <a:pos x="363" y="0"/>
                </a:cxn>
                <a:cxn ang="0">
                  <a:pos x="14" y="0"/>
                </a:cxn>
                <a:cxn ang="0">
                  <a:pos x="48" y="34"/>
                </a:cxn>
                <a:cxn ang="0">
                  <a:pos x="329" y="34"/>
                </a:cxn>
                <a:cxn ang="0">
                  <a:pos x="334" y="36"/>
                </a:cxn>
                <a:cxn ang="0">
                  <a:pos x="342" y="41"/>
                </a:cxn>
                <a:cxn ang="0">
                  <a:pos x="345" y="52"/>
                </a:cxn>
                <a:cxn ang="0">
                  <a:pos x="345" y="257"/>
                </a:cxn>
                <a:cxn ang="0">
                  <a:pos x="342" y="268"/>
                </a:cxn>
                <a:cxn ang="0">
                  <a:pos x="334" y="274"/>
                </a:cxn>
                <a:cxn ang="0">
                  <a:pos x="329" y="275"/>
                </a:cxn>
                <a:cxn ang="0">
                  <a:pos x="48" y="275"/>
                </a:cxn>
                <a:cxn ang="0">
                  <a:pos x="44" y="274"/>
                </a:cxn>
                <a:cxn ang="0">
                  <a:pos x="35" y="268"/>
                </a:cxn>
                <a:cxn ang="0">
                  <a:pos x="32" y="257"/>
                </a:cxn>
                <a:cxn ang="0">
                  <a:pos x="32" y="52"/>
                </a:cxn>
                <a:cxn ang="0">
                  <a:pos x="35" y="41"/>
                </a:cxn>
                <a:cxn ang="0">
                  <a:pos x="44" y="36"/>
                </a:cxn>
                <a:cxn ang="0">
                  <a:pos x="48" y="34"/>
                </a:cxn>
              </a:cxnLst>
              <a:rect l="0" t="0" r="r" b="b"/>
              <a:pathLst>
                <a:path w="376" h="310">
                  <a:moveTo>
                    <a:pt x="14" y="0"/>
                  </a:moveTo>
                  <a:lnTo>
                    <a:pt x="10" y="1"/>
                  </a:lnTo>
                  <a:lnTo>
                    <a:pt x="6" y="4"/>
                  </a:lnTo>
                  <a:lnTo>
                    <a:pt x="3" y="7"/>
                  </a:lnTo>
                  <a:lnTo>
                    <a:pt x="0" y="18"/>
                  </a:lnTo>
                  <a:lnTo>
                    <a:pt x="0" y="292"/>
                  </a:lnTo>
                  <a:lnTo>
                    <a:pt x="3" y="303"/>
                  </a:lnTo>
                  <a:lnTo>
                    <a:pt x="6" y="306"/>
                  </a:lnTo>
                  <a:lnTo>
                    <a:pt x="10" y="308"/>
                  </a:lnTo>
                  <a:lnTo>
                    <a:pt x="14" y="310"/>
                  </a:lnTo>
                  <a:lnTo>
                    <a:pt x="363" y="310"/>
                  </a:lnTo>
                  <a:lnTo>
                    <a:pt x="368" y="308"/>
                  </a:lnTo>
                  <a:lnTo>
                    <a:pt x="373" y="303"/>
                  </a:lnTo>
                  <a:lnTo>
                    <a:pt x="376" y="297"/>
                  </a:lnTo>
                  <a:lnTo>
                    <a:pt x="376" y="12"/>
                  </a:lnTo>
                  <a:lnTo>
                    <a:pt x="373" y="7"/>
                  </a:lnTo>
                  <a:lnTo>
                    <a:pt x="368" y="1"/>
                  </a:lnTo>
                  <a:lnTo>
                    <a:pt x="363" y="0"/>
                  </a:lnTo>
                  <a:lnTo>
                    <a:pt x="14" y="0"/>
                  </a:lnTo>
                  <a:close/>
                  <a:moveTo>
                    <a:pt x="48" y="34"/>
                  </a:moveTo>
                  <a:lnTo>
                    <a:pt x="329" y="34"/>
                  </a:lnTo>
                  <a:lnTo>
                    <a:pt x="334" y="36"/>
                  </a:lnTo>
                  <a:lnTo>
                    <a:pt x="342" y="41"/>
                  </a:lnTo>
                  <a:lnTo>
                    <a:pt x="345" y="52"/>
                  </a:lnTo>
                  <a:lnTo>
                    <a:pt x="345" y="257"/>
                  </a:lnTo>
                  <a:lnTo>
                    <a:pt x="342" y="268"/>
                  </a:lnTo>
                  <a:lnTo>
                    <a:pt x="334" y="274"/>
                  </a:lnTo>
                  <a:lnTo>
                    <a:pt x="329" y="275"/>
                  </a:lnTo>
                  <a:lnTo>
                    <a:pt x="48" y="275"/>
                  </a:lnTo>
                  <a:lnTo>
                    <a:pt x="44" y="274"/>
                  </a:lnTo>
                  <a:lnTo>
                    <a:pt x="35" y="268"/>
                  </a:lnTo>
                  <a:lnTo>
                    <a:pt x="32" y="257"/>
                  </a:lnTo>
                  <a:lnTo>
                    <a:pt x="32" y="52"/>
                  </a:lnTo>
                  <a:lnTo>
                    <a:pt x="35" y="41"/>
                  </a:lnTo>
                  <a:lnTo>
                    <a:pt x="44" y="36"/>
                  </a:lnTo>
                  <a:lnTo>
                    <a:pt x="48" y="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49">
              <a:extLst>
                <a:ext uri="{FF2B5EF4-FFF2-40B4-BE49-F238E27FC236}">
                  <a16:creationId xmlns:a16="http://schemas.microsoft.com/office/drawing/2014/main" id="{26B2B68B-9299-4F52-A7E4-4C029C289445}"/>
                </a:ext>
              </a:extLst>
            </p:cNvPr>
            <p:cNvSpPr>
              <a:spLocks/>
            </p:cNvSpPr>
            <p:nvPr/>
          </p:nvSpPr>
          <p:spPr bwMode="auto">
            <a:xfrm>
              <a:off x="6242823" y="3834743"/>
              <a:ext cx="75843" cy="63777"/>
            </a:xfrm>
            <a:custGeom>
              <a:avLst/>
              <a:gdLst/>
              <a:ahLst/>
              <a:cxnLst>
                <a:cxn ang="0">
                  <a:pos x="83" y="29"/>
                </a:cxn>
                <a:cxn ang="0">
                  <a:pos x="87" y="44"/>
                </a:cxn>
                <a:cxn ang="0">
                  <a:pos x="83" y="58"/>
                </a:cxn>
                <a:cxn ang="0">
                  <a:pos x="74" y="68"/>
                </a:cxn>
                <a:cxn ang="0">
                  <a:pos x="60" y="74"/>
                </a:cxn>
                <a:cxn ang="0">
                  <a:pos x="43" y="74"/>
                </a:cxn>
                <a:cxn ang="0">
                  <a:pos x="26" y="68"/>
                </a:cxn>
                <a:cxn ang="0">
                  <a:pos x="12" y="58"/>
                </a:cxn>
                <a:cxn ang="0">
                  <a:pos x="3" y="44"/>
                </a:cxn>
                <a:cxn ang="0">
                  <a:pos x="0" y="31"/>
                </a:cxn>
                <a:cxn ang="0">
                  <a:pos x="4" y="17"/>
                </a:cxn>
                <a:cxn ang="0">
                  <a:pos x="14" y="6"/>
                </a:cxn>
                <a:cxn ang="0">
                  <a:pos x="28" y="0"/>
                </a:cxn>
                <a:cxn ang="0">
                  <a:pos x="44" y="0"/>
                </a:cxn>
                <a:cxn ang="0">
                  <a:pos x="61" y="6"/>
                </a:cxn>
                <a:cxn ang="0">
                  <a:pos x="74" y="15"/>
                </a:cxn>
                <a:cxn ang="0">
                  <a:pos x="83" y="29"/>
                </a:cxn>
              </a:cxnLst>
              <a:rect l="0" t="0" r="r" b="b"/>
              <a:pathLst>
                <a:path w="87" h="74">
                  <a:moveTo>
                    <a:pt x="83" y="29"/>
                  </a:moveTo>
                  <a:lnTo>
                    <a:pt x="87" y="44"/>
                  </a:lnTo>
                  <a:lnTo>
                    <a:pt x="83" y="58"/>
                  </a:lnTo>
                  <a:lnTo>
                    <a:pt x="74" y="68"/>
                  </a:lnTo>
                  <a:lnTo>
                    <a:pt x="60" y="74"/>
                  </a:lnTo>
                  <a:lnTo>
                    <a:pt x="43" y="74"/>
                  </a:lnTo>
                  <a:lnTo>
                    <a:pt x="26" y="68"/>
                  </a:lnTo>
                  <a:lnTo>
                    <a:pt x="12" y="58"/>
                  </a:lnTo>
                  <a:lnTo>
                    <a:pt x="3" y="44"/>
                  </a:lnTo>
                  <a:lnTo>
                    <a:pt x="0" y="31"/>
                  </a:lnTo>
                  <a:lnTo>
                    <a:pt x="4" y="17"/>
                  </a:lnTo>
                  <a:lnTo>
                    <a:pt x="14" y="6"/>
                  </a:lnTo>
                  <a:lnTo>
                    <a:pt x="28" y="0"/>
                  </a:lnTo>
                  <a:lnTo>
                    <a:pt x="44" y="0"/>
                  </a:lnTo>
                  <a:lnTo>
                    <a:pt x="61" y="6"/>
                  </a:lnTo>
                  <a:lnTo>
                    <a:pt x="74" y="15"/>
                  </a:lnTo>
                  <a:lnTo>
                    <a:pt x="83" y="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50">
              <a:extLst>
                <a:ext uri="{FF2B5EF4-FFF2-40B4-BE49-F238E27FC236}">
                  <a16:creationId xmlns:a16="http://schemas.microsoft.com/office/drawing/2014/main" id="{40E23DDA-73DE-4207-811F-04383DDD9A3D}"/>
                </a:ext>
              </a:extLst>
            </p:cNvPr>
            <p:cNvSpPr>
              <a:spLocks/>
            </p:cNvSpPr>
            <p:nvPr/>
          </p:nvSpPr>
          <p:spPr bwMode="auto">
            <a:xfrm>
              <a:off x="6142848" y="3731321"/>
              <a:ext cx="136172" cy="125830"/>
            </a:xfrm>
            <a:custGeom>
              <a:avLst/>
              <a:gdLst/>
              <a:ahLst/>
              <a:cxnLst>
                <a:cxn ang="0">
                  <a:pos x="0" y="10"/>
                </a:cxn>
                <a:cxn ang="0">
                  <a:pos x="26" y="9"/>
                </a:cxn>
                <a:cxn ang="0">
                  <a:pos x="25" y="9"/>
                </a:cxn>
                <a:cxn ang="0">
                  <a:pos x="26" y="5"/>
                </a:cxn>
                <a:cxn ang="0">
                  <a:pos x="46" y="9"/>
                </a:cxn>
                <a:cxn ang="0">
                  <a:pos x="72" y="17"/>
                </a:cxn>
                <a:cxn ang="0">
                  <a:pos x="71" y="17"/>
                </a:cxn>
                <a:cxn ang="0">
                  <a:pos x="72" y="13"/>
                </a:cxn>
                <a:cxn ang="0">
                  <a:pos x="79" y="24"/>
                </a:cxn>
                <a:cxn ang="0">
                  <a:pos x="78" y="23"/>
                </a:cxn>
                <a:cxn ang="0">
                  <a:pos x="81" y="20"/>
                </a:cxn>
                <a:cxn ang="0">
                  <a:pos x="83" y="31"/>
                </a:cxn>
                <a:cxn ang="0">
                  <a:pos x="82" y="30"/>
                </a:cxn>
                <a:cxn ang="0">
                  <a:pos x="86" y="30"/>
                </a:cxn>
                <a:cxn ang="0">
                  <a:pos x="86" y="39"/>
                </a:cxn>
                <a:cxn ang="0">
                  <a:pos x="93" y="74"/>
                </a:cxn>
                <a:cxn ang="0">
                  <a:pos x="103" y="101"/>
                </a:cxn>
                <a:cxn ang="0">
                  <a:pos x="122" y="126"/>
                </a:cxn>
                <a:cxn ang="0">
                  <a:pos x="139" y="137"/>
                </a:cxn>
                <a:cxn ang="0">
                  <a:pos x="160" y="137"/>
                </a:cxn>
                <a:cxn ang="0">
                  <a:pos x="139" y="132"/>
                </a:cxn>
                <a:cxn ang="0">
                  <a:pos x="140" y="128"/>
                </a:cxn>
                <a:cxn ang="0">
                  <a:pos x="142" y="128"/>
                </a:cxn>
                <a:cxn ang="0">
                  <a:pos x="125" y="121"/>
                </a:cxn>
                <a:cxn ang="0">
                  <a:pos x="127" y="119"/>
                </a:cxn>
                <a:cxn ang="0">
                  <a:pos x="128" y="120"/>
                </a:cxn>
                <a:cxn ang="0">
                  <a:pos x="110" y="96"/>
                </a:cxn>
                <a:cxn ang="0">
                  <a:pos x="110" y="98"/>
                </a:cxn>
                <a:cxn ang="0">
                  <a:pos x="106" y="99"/>
                </a:cxn>
                <a:cxn ang="0">
                  <a:pos x="102" y="73"/>
                </a:cxn>
                <a:cxn ang="0">
                  <a:pos x="95" y="38"/>
                </a:cxn>
                <a:cxn ang="0">
                  <a:pos x="90" y="27"/>
                </a:cxn>
                <a:cxn ang="0">
                  <a:pos x="83" y="17"/>
                </a:cxn>
                <a:cxn ang="0">
                  <a:pos x="74" y="9"/>
                </a:cxn>
                <a:cxn ang="0">
                  <a:pos x="47" y="0"/>
                </a:cxn>
                <a:cxn ang="0">
                  <a:pos x="0" y="2"/>
                </a:cxn>
              </a:cxnLst>
              <a:rect l="0" t="0" r="r" b="b"/>
              <a:pathLst>
                <a:path w="160" h="145">
                  <a:moveTo>
                    <a:pt x="0" y="2"/>
                  </a:moveTo>
                  <a:lnTo>
                    <a:pt x="0" y="10"/>
                  </a:lnTo>
                  <a:lnTo>
                    <a:pt x="14" y="9"/>
                  </a:lnTo>
                  <a:lnTo>
                    <a:pt x="26" y="9"/>
                  </a:lnTo>
                  <a:lnTo>
                    <a:pt x="26" y="5"/>
                  </a:lnTo>
                  <a:lnTo>
                    <a:pt x="25" y="9"/>
                  </a:lnTo>
                  <a:lnTo>
                    <a:pt x="26" y="9"/>
                  </a:lnTo>
                  <a:lnTo>
                    <a:pt x="26" y="5"/>
                  </a:lnTo>
                  <a:lnTo>
                    <a:pt x="25" y="9"/>
                  </a:lnTo>
                  <a:lnTo>
                    <a:pt x="46" y="9"/>
                  </a:lnTo>
                  <a:lnTo>
                    <a:pt x="61" y="12"/>
                  </a:lnTo>
                  <a:lnTo>
                    <a:pt x="72" y="17"/>
                  </a:lnTo>
                  <a:lnTo>
                    <a:pt x="72" y="13"/>
                  </a:lnTo>
                  <a:lnTo>
                    <a:pt x="71" y="17"/>
                  </a:lnTo>
                  <a:lnTo>
                    <a:pt x="72" y="17"/>
                  </a:lnTo>
                  <a:lnTo>
                    <a:pt x="72" y="13"/>
                  </a:lnTo>
                  <a:lnTo>
                    <a:pt x="71" y="17"/>
                  </a:lnTo>
                  <a:lnTo>
                    <a:pt x="79" y="24"/>
                  </a:lnTo>
                  <a:lnTo>
                    <a:pt x="81" y="20"/>
                  </a:lnTo>
                  <a:lnTo>
                    <a:pt x="78" y="23"/>
                  </a:lnTo>
                  <a:lnTo>
                    <a:pt x="79" y="24"/>
                  </a:lnTo>
                  <a:lnTo>
                    <a:pt x="81" y="20"/>
                  </a:lnTo>
                  <a:lnTo>
                    <a:pt x="78" y="23"/>
                  </a:lnTo>
                  <a:lnTo>
                    <a:pt x="83" y="31"/>
                  </a:lnTo>
                  <a:lnTo>
                    <a:pt x="86" y="30"/>
                  </a:lnTo>
                  <a:lnTo>
                    <a:pt x="82" y="30"/>
                  </a:lnTo>
                  <a:lnTo>
                    <a:pt x="83" y="31"/>
                  </a:lnTo>
                  <a:lnTo>
                    <a:pt x="86" y="30"/>
                  </a:lnTo>
                  <a:lnTo>
                    <a:pt x="82" y="30"/>
                  </a:lnTo>
                  <a:lnTo>
                    <a:pt x="86" y="39"/>
                  </a:lnTo>
                  <a:lnTo>
                    <a:pt x="89" y="50"/>
                  </a:lnTo>
                  <a:lnTo>
                    <a:pt x="93" y="74"/>
                  </a:lnTo>
                  <a:lnTo>
                    <a:pt x="102" y="99"/>
                  </a:lnTo>
                  <a:lnTo>
                    <a:pt x="103" y="101"/>
                  </a:lnTo>
                  <a:lnTo>
                    <a:pt x="110" y="113"/>
                  </a:lnTo>
                  <a:lnTo>
                    <a:pt x="122" y="126"/>
                  </a:lnTo>
                  <a:lnTo>
                    <a:pt x="138" y="135"/>
                  </a:lnTo>
                  <a:lnTo>
                    <a:pt x="139" y="137"/>
                  </a:lnTo>
                  <a:lnTo>
                    <a:pt x="159" y="145"/>
                  </a:lnTo>
                  <a:lnTo>
                    <a:pt x="160" y="137"/>
                  </a:lnTo>
                  <a:lnTo>
                    <a:pt x="140" y="128"/>
                  </a:lnTo>
                  <a:lnTo>
                    <a:pt x="139" y="132"/>
                  </a:lnTo>
                  <a:lnTo>
                    <a:pt x="142" y="128"/>
                  </a:lnTo>
                  <a:lnTo>
                    <a:pt x="140" y="128"/>
                  </a:lnTo>
                  <a:lnTo>
                    <a:pt x="139" y="132"/>
                  </a:lnTo>
                  <a:lnTo>
                    <a:pt x="142" y="128"/>
                  </a:lnTo>
                  <a:lnTo>
                    <a:pt x="127" y="119"/>
                  </a:lnTo>
                  <a:lnTo>
                    <a:pt x="125" y="121"/>
                  </a:lnTo>
                  <a:lnTo>
                    <a:pt x="128" y="120"/>
                  </a:lnTo>
                  <a:lnTo>
                    <a:pt x="127" y="119"/>
                  </a:lnTo>
                  <a:lnTo>
                    <a:pt x="125" y="121"/>
                  </a:lnTo>
                  <a:lnTo>
                    <a:pt x="128" y="120"/>
                  </a:lnTo>
                  <a:lnTo>
                    <a:pt x="117" y="109"/>
                  </a:lnTo>
                  <a:lnTo>
                    <a:pt x="110" y="96"/>
                  </a:lnTo>
                  <a:lnTo>
                    <a:pt x="106" y="99"/>
                  </a:lnTo>
                  <a:lnTo>
                    <a:pt x="110" y="98"/>
                  </a:lnTo>
                  <a:lnTo>
                    <a:pt x="110" y="96"/>
                  </a:lnTo>
                  <a:lnTo>
                    <a:pt x="106" y="99"/>
                  </a:lnTo>
                  <a:lnTo>
                    <a:pt x="110" y="98"/>
                  </a:lnTo>
                  <a:lnTo>
                    <a:pt x="102" y="73"/>
                  </a:lnTo>
                  <a:lnTo>
                    <a:pt x="97" y="49"/>
                  </a:lnTo>
                  <a:lnTo>
                    <a:pt x="95" y="38"/>
                  </a:lnTo>
                  <a:lnTo>
                    <a:pt x="90" y="28"/>
                  </a:lnTo>
                  <a:lnTo>
                    <a:pt x="90" y="27"/>
                  </a:lnTo>
                  <a:lnTo>
                    <a:pt x="85" y="18"/>
                  </a:lnTo>
                  <a:lnTo>
                    <a:pt x="83" y="17"/>
                  </a:lnTo>
                  <a:lnTo>
                    <a:pt x="75" y="10"/>
                  </a:lnTo>
                  <a:lnTo>
                    <a:pt x="74" y="9"/>
                  </a:lnTo>
                  <a:lnTo>
                    <a:pt x="63" y="3"/>
                  </a:lnTo>
                  <a:lnTo>
                    <a:pt x="47" y="0"/>
                  </a:lnTo>
                  <a:lnTo>
                    <a:pt x="13"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6" name="Group 50">
            <a:extLst>
              <a:ext uri="{FF2B5EF4-FFF2-40B4-BE49-F238E27FC236}">
                <a16:creationId xmlns:a16="http://schemas.microsoft.com/office/drawing/2014/main" id="{8B7B7FE4-C569-41DB-988C-C27C04EAA0B4}"/>
              </a:ext>
            </a:extLst>
          </p:cNvPr>
          <p:cNvGrpSpPr>
            <a:grpSpLocks/>
          </p:cNvGrpSpPr>
          <p:nvPr/>
        </p:nvGrpSpPr>
        <p:grpSpPr bwMode="auto">
          <a:xfrm>
            <a:off x="7874255" y="2183761"/>
            <a:ext cx="1002691" cy="828664"/>
            <a:chOff x="640" y="1123"/>
            <a:chExt cx="383" cy="319"/>
          </a:xfrm>
          <a:solidFill>
            <a:srgbClr val="4472C4"/>
          </a:solidFill>
        </p:grpSpPr>
        <p:sp>
          <p:nvSpPr>
            <p:cNvPr id="27" name="Freeform 51">
              <a:extLst>
                <a:ext uri="{FF2B5EF4-FFF2-40B4-BE49-F238E27FC236}">
                  <a16:creationId xmlns:a16="http://schemas.microsoft.com/office/drawing/2014/main" id="{6E32A056-CC9D-4841-AB9D-FAA64CA93DE3}"/>
                </a:ext>
              </a:extLst>
            </p:cNvPr>
            <p:cNvSpPr>
              <a:spLocks noChangeArrowheads="1"/>
            </p:cNvSpPr>
            <p:nvPr/>
          </p:nvSpPr>
          <p:spPr bwMode="auto">
            <a:xfrm>
              <a:off x="895" y="1123"/>
              <a:ext cx="83" cy="84"/>
            </a:xfrm>
            <a:custGeom>
              <a:avLst/>
              <a:gdLst>
                <a:gd name="T0" fmla="*/ 0 w 760"/>
                <a:gd name="T1" fmla="*/ 0 h 759"/>
                <a:gd name="T2" fmla="*/ 0 w 760"/>
                <a:gd name="T3" fmla="*/ 0 h 759"/>
                <a:gd name="T4" fmla="*/ 0 w 760"/>
                <a:gd name="T5" fmla="*/ 0 h 759"/>
                <a:gd name="T6" fmla="*/ 0 w 760"/>
                <a:gd name="T7" fmla="*/ 0 h 759"/>
                <a:gd name="T8" fmla="*/ 0 w 760"/>
                <a:gd name="T9" fmla="*/ 0 h 759"/>
                <a:gd name="T10" fmla="*/ 0 w 760"/>
                <a:gd name="T11" fmla="*/ 0 h 759"/>
                <a:gd name="T12" fmla="*/ 0 w 760"/>
                <a:gd name="T13" fmla="*/ 0 h 759"/>
                <a:gd name="T14" fmla="*/ 0 w 760"/>
                <a:gd name="T15" fmla="*/ 0 h 759"/>
                <a:gd name="T16" fmla="*/ 0 w 760"/>
                <a:gd name="T17" fmla="*/ 0 h 759"/>
                <a:gd name="T18" fmla="*/ 0 w 760"/>
                <a:gd name="T19" fmla="*/ 0 h 759"/>
                <a:gd name="T20" fmla="*/ 0 w 760"/>
                <a:gd name="T21" fmla="*/ 0 h 759"/>
                <a:gd name="T22" fmla="*/ 0 w 760"/>
                <a:gd name="T23" fmla="*/ 0 h 759"/>
                <a:gd name="T24" fmla="*/ 0 w 760"/>
                <a:gd name="T25" fmla="*/ 0 h 759"/>
                <a:gd name="T26" fmla="*/ 0 w 760"/>
                <a:gd name="T27" fmla="*/ 0 h 759"/>
                <a:gd name="T28" fmla="*/ 0 w 760"/>
                <a:gd name="T29" fmla="*/ 0 h 759"/>
                <a:gd name="T30" fmla="*/ 0 w 760"/>
                <a:gd name="T31" fmla="*/ 0 h 759"/>
                <a:gd name="T32" fmla="*/ 0 w 760"/>
                <a:gd name="T33" fmla="*/ 0 h 759"/>
                <a:gd name="T34" fmla="*/ 0 w 760"/>
                <a:gd name="T35" fmla="*/ 0 h 759"/>
                <a:gd name="T36" fmla="*/ 0 w 760"/>
                <a:gd name="T37" fmla="*/ 0 h 759"/>
                <a:gd name="T38" fmla="*/ 0 w 760"/>
                <a:gd name="T39" fmla="*/ 0 h 759"/>
                <a:gd name="T40" fmla="*/ 0 w 760"/>
                <a:gd name="T41" fmla="*/ 0 h 759"/>
                <a:gd name="T42" fmla="*/ 0 w 760"/>
                <a:gd name="T43" fmla="*/ 0 h 759"/>
                <a:gd name="T44" fmla="*/ 0 w 760"/>
                <a:gd name="T45" fmla="*/ 0 h 759"/>
                <a:gd name="T46" fmla="*/ 0 w 760"/>
                <a:gd name="T47" fmla="*/ 0 h 759"/>
                <a:gd name="T48" fmla="*/ 0 w 760"/>
                <a:gd name="T49" fmla="*/ 0 h 759"/>
                <a:gd name="T50" fmla="*/ 0 w 760"/>
                <a:gd name="T51" fmla="*/ 0 h 759"/>
                <a:gd name="T52" fmla="*/ 0 w 760"/>
                <a:gd name="T53" fmla="*/ 0 h 759"/>
                <a:gd name="T54" fmla="*/ 0 w 760"/>
                <a:gd name="T55" fmla="*/ 0 h 759"/>
                <a:gd name="T56" fmla="*/ 0 w 760"/>
                <a:gd name="T57" fmla="*/ 0 h 759"/>
                <a:gd name="T58" fmla="*/ 0 w 760"/>
                <a:gd name="T59" fmla="*/ 0 h 759"/>
                <a:gd name="T60" fmla="*/ 0 w 760"/>
                <a:gd name="T61" fmla="*/ 0 h 759"/>
                <a:gd name="T62" fmla="*/ 0 w 760"/>
                <a:gd name="T63" fmla="*/ 0 h 759"/>
                <a:gd name="T64" fmla="*/ 0 w 760"/>
                <a:gd name="T65" fmla="*/ 0 h 759"/>
                <a:gd name="T66" fmla="*/ 0 w 760"/>
                <a:gd name="T67" fmla="*/ 0 h 759"/>
                <a:gd name="T68" fmla="*/ 0 w 760"/>
                <a:gd name="T69" fmla="*/ 0 h 759"/>
                <a:gd name="T70" fmla="*/ 0 w 760"/>
                <a:gd name="T71" fmla="*/ 0 h 759"/>
                <a:gd name="T72" fmla="*/ 0 w 760"/>
                <a:gd name="T73" fmla="*/ 0 h 759"/>
                <a:gd name="T74" fmla="*/ 0 w 760"/>
                <a:gd name="T75" fmla="*/ 0 h 759"/>
                <a:gd name="T76" fmla="*/ 0 w 760"/>
                <a:gd name="T77" fmla="*/ 0 h 759"/>
                <a:gd name="T78" fmla="*/ 0 w 760"/>
                <a:gd name="T79" fmla="*/ 0 h 759"/>
                <a:gd name="T80" fmla="*/ 0 w 760"/>
                <a:gd name="T81" fmla="*/ 0 h 759"/>
                <a:gd name="T82" fmla="*/ 0 w 760"/>
                <a:gd name="T83" fmla="*/ 0 h 759"/>
                <a:gd name="T84" fmla="*/ 0 w 760"/>
                <a:gd name="T85" fmla="*/ 0 h 759"/>
                <a:gd name="T86" fmla="*/ 0 w 760"/>
                <a:gd name="T87" fmla="*/ 0 h 759"/>
                <a:gd name="T88" fmla="*/ 0 w 760"/>
                <a:gd name="T89" fmla="*/ 0 h 759"/>
                <a:gd name="T90" fmla="*/ 0 w 760"/>
                <a:gd name="T91" fmla="*/ 0 h 759"/>
                <a:gd name="T92" fmla="*/ 0 w 760"/>
                <a:gd name="T93" fmla="*/ 0 h 759"/>
                <a:gd name="T94" fmla="*/ 0 w 760"/>
                <a:gd name="T95" fmla="*/ 0 h 759"/>
                <a:gd name="T96" fmla="*/ 0 w 760"/>
                <a:gd name="T97" fmla="*/ 0 h 759"/>
                <a:gd name="T98" fmla="*/ 0 w 760"/>
                <a:gd name="T99" fmla="*/ 0 h 759"/>
                <a:gd name="T100" fmla="*/ 0 w 760"/>
                <a:gd name="T101" fmla="*/ 0 h 759"/>
                <a:gd name="T102" fmla="*/ 0 w 760"/>
                <a:gd name="T103" fmla="*/ 0 h 759"/>
                <a:gd name="T104" fmla="*/ 0 w 760"/>
                <a:gd name="T105" fmla="*/ 0 h 7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0"/>
                <a:gd name="T160" fmla="*/ 0 h 759"/>
                <a:gd name="T161" fmla="*/ 760 w 760"/>
                <a:gd name="T162" fmla="*/ 759 h 7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0" h="759">
                  <a:moveTo>
                    <a:pt x="380" y="0"/>
                  </a:moveTo>
                  <a:lnTo>
                    <a:pt x="428" y="3"/>
                  </a:lnTo>
                  <a:lnTo>
                    <a:pt x="474" y="11"/>
                  </a:lnTo>
                  <a:lnTo>
                    <a:pt x="517" y="25"/>
                  </a:lnTo>
                  <a:lnTo>
                    <a:pt x="559" y="43"/>
                  </a:lnTo>
                  <a:lnTo>
                    <a:pt x="598" y="68"/>
                  </a:lnTo>
                  <a:lnTo>
                    <a:pt x="632" y="95"/>
                  </a:lnTo>
                  <a:lnTo>
                    <a:pt x="665" y="127"/>
                  </a:lnTo>
                  <a:lnTo>
                    <a:pt x="692" y="162"/>
                  </a:lnTo>
                  <a:lnTo>
                    <a:pt x="716" y="200"/>
                  </a:lnTo>
                  <a:lnTo>
                    <a:pt x="735" y="241"/>
                  </a:lnTo>
                  <a:lnTo>
                    <a:pt x="748" y="285"/>
                  </a:lnTo>
                  <a:lnTo>
                    <a:pt x="757" y="331"/>
                  </a:lnTo>
                  <a:lnTo>
                    <a:pt x="760" y="379"/>
                  </a:lnTo>
                  <a:lnTo>
                    <a:pt x="757" y="426"/>
                  </a:lnTo>
                  <a:lnTo>
                    <a:pt x="748" y="472"/>
                  </a:lnTo>
                  <a:lnTo>
                    <a:pt x="735" y="516"/>
                  </a:lnTo>
                  <a:lnTo>
                    <a:pt x="716" y="557"/>
                  </a:lnTo>
                  <a:lnTo>
                    <a:pt x="692" y="596"/>
                  </a:lnTo>
                  <a:lnTo>
                    <a:pt x="665" y="631"/>
                  </a:lnTo>
                  <a:lnTo>
                    <a:pt x="632" y="663"/>
                  </a:lnTo>
                  <a:lnTo>
                    <a:pt x="598" y="691"/>
                  </a:lnTo>
                  <a:lnTo>
                    <a:pt x="559" y="714"/>
                  </a:lnTo>
                  <a:lnTo>
                    <a:pt x="517" y="733"/>
                  </a:lnTo>
                  <a:lnTo>
                    <a:pt x="474" y="747"/>
                  </a:lnTo>
                  <a:lnTo>
                    <a:pt x="428" y="756"/>
                  </a:lnTo>
                  <a:lnTo>
                    <a:pt x="380" y="759"/>
                  </a:lnTo>
                  <a:lnTo>
                    <a:pt x="333" y="756"/>
                  </a:lnTo>
                  <a:lnTo>
                    <a:pt x="287" y="747"/>
                  </a:lnTo>
                  <a:lnTo>
                    <a:pt x="243" y="733"/>
                  </a:lnTo>
                  <a:lnTo>
                    <a:pt x="202" y="714"/>
                  </a:lnTo>
                  <a:lnTo>
                    <a:pt x="163" y="691"/>
                  </a:lnTo>
                  <a:lnTo>
                    <a:pt x="127" y="663"/>
                  </a:lnTo>
                  <a:lnTo>
                    <a:pt x="96" y="631"/>
                  </a:lnTo>
                  <a:lnTo>
                    <a:pt x="68" y="596"/>
                  </a:lnTo>
                  <a:lnTo>
                    <a:pt x="45" y="557"/>
                  </a:lnTo>
                  <a:lnTo>
                    <a:pt x="26" y="516"/>
                  </a:lnTo>
                  <a:lnTo>
                    <a:pt x="11" y="472"/>
                  </a:lnTo>
                  <a:lnTo>
                    <a:pt x="3" y="426"/>
                  </a:lnTo>
                  <a:lnTo>
                    <a:pt x="0" y="379"/>
                  </a:lnTo>
                  <a:lnTo>
                    <a:pt x="3" y="331"/>
                  </a:lnTo>
                  <a:lnTo>
                    <a:pt x="11" y="285"/>
                  </a:lnTo>
                  <a:lnTo>
                    <a:pt x="26" y="241"/>
                  </a:lnTo>
                  <a:lnTo>
                    <a:pt x="45" y="200"/>
                  </a:lnTo>
                  <a:lnTo>
                    <a:pt x="68" y="162"/>
                  </a:lnTo>
                  <a:lnTo>
                    <a:pt x="96" y="127"/>
                  </a:lnTo>
                  <a:lnTo>
                    <a:pt x="127" y="95"/>
                  </a:lnTo>
                  <a:lnTo>
                    <a:pt x="163" y="68"/>
                  </a:lnTo>
                  <a:lnTo>
                    <a:pt x="202" y="43"/>
                  </a:lnTo>
                  <a:lnTo>
                    <a:pt x="243" y="25"/>
                  </a:lnTo>
                  <a:lnTo>
                    <a:pt x="287" y="11"/>
                  </a:lnTo>
                  <a:lnTo>
                    <a:pt x="333" y="3"/>
                  </a:lnTo>
                  <a:lnTo>
                    <a:pt x="380" y="0"/>
                  </a:lnTo>
                  <a:close/>
                </a:path>
              </a:pathLst>
            </a:custGeom>
            <a:grpFill/>
            <a:ln w="9525">
              <a:noFill/>
              <a:round/>
              <a:headEnd/>
              <a:tailEnd/>
            </a:ln>
          </p:spPr>
          <p:txBody>
            <a:bodyPr wrap="none" anchor="ctr"/>
            <a:lstStyle/>
            <a:p>
              <a:endParaRPr lang="en-GB"/>
            </a:p>
          </p:txBody>
        </p:sp>
        <p:sp>
          <p:nvSpPr>
            <p:cNvPr id="28" name="Freeform 52">
              <a:extLst>
                <a:ext uri="{FF2B5EF4-FFF2-40B4-BE49-F238E27FC236}">
                  <a16:creationId xmlns:a16="http://schemas.microsoft.com/office/drawing/2014/main" id="{A975F23F-C60A-4039-802F-32DC462ACE21}"/>
                </a:ext>
              </a:extLst>
            </p:cNvPr>
            <p:cNvSpPr>
              <a:spLocks noChangeArrowheads="1"/>
            </p:cNvSpPr>
            <p:nvPr/>
          </p:nvSpPr>
          <p:spPr bwMode="auto">
            <a:xfrm>
              <a:off x="681" y="1123"/>
              <a:ext cx="84" cy="84"/>
            </a:xfrm>
            <a:custGeom>
              <a:avLst/>
              <a:gdLst>
                <a:gd name="T0" fmla="*/ 0 w 760"/>
                <a:gd name="T1" fmla="*/ 0 h 759"/>
                <a:gd name="T2" fmla="*/ 0 w 760"/>
                <a:gd name="T3" fmla="*/ 0 h 759"/>
                <a:gd name="T4" fmla="*/ 0 w 760"/>
                <a:gd name="T5" fmla="*/ 0 h 759"/>
                <a:gd name="T6" fmla="*/ 0 w 760"/>
                <a:gd name="T7" fmla="*/ 0 h 759"/>
                <a:gd name="T8" fmla="*/ 0 w 760"/>
                <a:gd name="T9" fmla="*/ 0 h 759"/>
                <a:gd name="T10" fmla="*/ 0 w 760"/>
                <a:gd name="T11" fmla="*/ 0 h 759"/>
                <a:gd name="T12" fmla="*/ 0 w 760"/>
                <a:gd name="T13" fmla="*/ 0 h 759"/>
                <a:gd name="T14" fmla="*/ 0 w 760"/>
                <a:gd name="T15" fmla="*/ 0 h 759"/>
                <a:gd name="T16" fmla="*/ 0 w 760"/>
                <a:gd name="T17" fmla="*/ 0 h 759"/>
                <a:gd name="T18" fmla="*/ 0 w 760"/>
                <a:gd name="T19" fmla="*/ 0 h 759"/>
                <a:gd name="T20" fmla="*/ 0 w 760"/>
                <a:gd name="T21" fmla="*/ 0 h 759"/>
                <a:gd name="T22" fmla="*/ 0 w 760"/>
                <a:gd name="T23" fmla="*/ 0 h 759"/>
                <a:gd name="T24" fmla="*/ 0 w 760"/>
                <a:gd name="T25" fmla="*/ 0 h 759"/>
                <a:gd name="T26" fmla="*/ 0 w 760"/>
                <a:gd name="T27" fmla="*/ 0 h 759"/>
                <a:gd name="T28" fmla="*/ 0 w 760"/>
                <a:gd name="T29" fmla="*/ 0 h 759"/>
                <a:gd name="T30" fmla="*/ 0 w 760"/>
                <a:gd name="T31" fmla="*/ 0 h 759"/>
                <a:gd name="T32" fmla="*/ 0 w 760"/>
                <a:gd name="T33" fmla="*/ 0 h 759"/>
                <a:gd name="T34" fmla="*/ 0 w 760"/>
                <a:gd name="T35" fmla="*/ 0 h 759"/>
                <a:gd name="T36" fmla="*/ 0 w 760"/>
                <a:gd name="T37" fmla="*/ 0 h 759"/>
                <a:gd name="T38" fmla="*/ 0 w 760"/>
                <a:gd name="T39" fmla="*/ 0 h 759"/>
                <a:gd name="T40" fmla="*/ 0 w 760"/>
                <a:gd name="T41" fmla="*/ 0 h 759"/>
                <a:gd name="T42" fmla="*/ 0 w 760"/>
                <a:gd name="T43" fmla="*/ 0 h 759"/>
                <a:gd name="T44" fmla="*/ 0 w 760"/>
                <a:gd name="T45" fmla="*/ 0 h 759"/>
                <a:gd name="T46" fmla="*/ 0 w 760"/>
                <a:gd name="T47" fmla="*/ 0 h 759"/>
                <a:gd name="T48" fmla="*/ 0 w 760"/>
                <a:gd name="T49" fmla="*/ 0 h 759"/>
                <a:gd name="T50" fmla="*/ 0 w 760"/>
                <a:gd name="T51" fmla="*/ 0 h 759"/>
                <a:gd name="T52" fmla="*/ 0 w 760"/>
                <a:gd name="T53" fmla="*/ 0 h 759"/>
                <a:gd name="T54" fmla="*/ 0 w 760"/>
                <a:gd name="T55" fmla="*/ 0 h 759"/>
                <a:gd name="T56" fmla="*/ 0 w 760"/>
                <a:gd name="T57" fmla="*/ 0 h 759"/>
                <a:gd name="T58" fmla="*/ 0 w 760"/>
                <a:gd name="T59" fmla="*/ 0 h 759"/>
                <a:gd name="T60" fmla="*/ 0 w 760"/>
                <a:gd name="T61" fmla="*/ 0 h 759"/>
                <a:gd name="T62" fmla="*/ 0 w 760"/>
                <a:gd name="T63" fmla="*/ 0 h 759"/>
                <a:gd name="T64" fmla="*/ 0 w 760"/>
                <a:gd name="T65" fmla="*/ 0 h 759"/>
                <a:gd name="T66" fmla="*/ 0 w 760"/>
                <a:gd name="T67" fmla="*/ 0 h 759"/>
                <a:gd name="T68" fmla="*/ 0 w 760"/>
                <a:gd name="T69" fmla="*/ 0 h 759"/>
                <a:gd name="T70" fmla="*/ 0 w 760"/>
                <a:gd name="T71" fmla="*/ 0 h 759"/>
                <a:gd name="T72" fmla="*/ 0 w 760"/>
                <a:gd name="T73" fmla="*/ 0 h 759"/>
                <a:gd name="T74" fmla="*/ 0 w 760"/>
                <a:gd name="T75" fmla="*/ 0 h 759"/>
                <a:gd name="T76" fmla="*/ 0 w 760"/>
                <a:gd name="T77" fmla="*/ 0 h 759"/>
                <a:gd name="T78" fmla="*/ 0 w 760"/>
                <a:gd name="T79" fmla="*/ 0 h 759"/>
                <a:gd name="T80" fmla="*/ 0 w 760"/>
                <a:gd name="T81" fmla="*/ 0 h 759"/>
                <a:gd name="T82" fmla="*/ 0 w 760"/>
                <a:gd name="T83" fmla="*/ 0 h 759"/>
                <a:gd name="T84" fmla="*/ 0 w 760"/>
                <a:gd name="T85" fmla="*/ 0 h 759"/>
                <a:gd name="T86" fmla="*/ 0 w 760"/>
                <a:gd name="T87" fmla="*/ 0 h 759"/>
                <a:gd name="T88" fmla="*/ 0 w 760"/>
                <a:gd name="T89" fmla="*/ 0 h 759"/>
                <a:gd name="T90" fmla="*/ 0 w 760"/>
                <a:gd name="T91" fmla="*/ 0 h 759"/>
                <a:gd name="T92" fmla="*/ 0 w 760"/>
                <a:gd name="T93" fmla="*/ 0 h 759"/>
                <a:gd name="T94" fmla="*/ 0 w 760"/>
                <a:gd name="T95" fmla="*/ 0 h 759"/>
                <a:gd name="T96" fmla="*/ 0 w 760"/>
                <a:gd name="T97" fmla="*/ 0 h 759"/>
                <a:gd name="T98" fmla="*/ 0 w 760"/>
                <a:gd name="T99" fmla="*/ 0 h 759"/>
                <a:gd name="T100" fmla="*/ 0 w 760"/>
                <a:gd name="T101" fmla="*/ 0 h 759"/>
                <a:gd name="T102" fmla="*/ 0 w 760"/>
                <a:gd name="T103" fmla="*/ 0 h 759"/>
                <a:gd name="T104" fmla="*/ 0 w 760"/>
                <a:gd name="T105" fmla="*/ 0 h 7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0"/>
                <a:gd name="T160" fmla="*/ 0 h 759"/>
                <a:gd name="T161" fmla="*/ 760 w 760"/>
                <a:gd name="T162" fmla="*/ 759 h 7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0" h="759">
                  <a:moveTo>
                    <a:pt x="380" y="0"/>
                  </a:moveTo>
                  <a:lnTo>
                    <a:pt x="427" y="3"/>
                  </a:lnTo>
                  <a:lnTo>
                    <a:pt x="473" y="11"/>
                  </a:lnTo>
                  <a:lnTo>
                    <a:pt x="517" y="25"/>
                  </a:lnTo>
                  <a:lnTo>
                    <a:pt x="559" y="43"/>
                  </a:lnTo>
                  <a:lnTo>
                    <a:pt x="597" y="68"/>
                  </a:lnTo>
                  <a:lnTo>
                    <a:pt x="632" y="95"/>
                  </a:lnTo>
                  <a:lnTo>
                    <a:pt x="664" y="127"/>
                  </a:lnTo>
                  <a:lnTo>
                    <a:pt x="692" y="162"/>
                  </a:lnTo>
                  <a:lnTo>
                    <a:pt x="715" y="200"/>
                  </a:lnTo>
                  <a:lnTo>
                    <a:pt x="734" y="241"/>
                  </a:lnTo>
                  <a:lnTo>
                    <a:pt x="748" y="285"/>
                  </a:lnTo>
                  <a:lnTo>
                    <a:pt x="757" y="331"/>
                  </a:lnTo>
                  <a:lnTo>
                    <a:pt x="760" y="379"/>
                  </a:lnTo>
                  <a:lnTo>
                    <a:pt x="757" y="426"/>
                  </a:lnTo>
                  <a:lnTo>
                    <a:pt x="748" y="472"/>
                  </a:lnTo>
                  <a:lnTo>
                    <a:pt x="734" y="516"/>
                  </a:lnTo>
                  <a:lnTo>
                    <a:pt x="715" y="557"/>
                  </a:lnTo>
                  <a:lnTo>
                    <a:pt x="692" y="596"/>
                  </a:lnTo>
                  <a:lnTo>
                    <a:pt x="664" y="631"/>
                  </a:lnTo>
                  <a:lnTo>
                    <a:pt x="632" y="663"/>
                  </a:lnTo>
                  <a:lnTo>
                    <a:pt x="597" y="691"/>
                  </a:lnTo>
                  <a:lnTo>
                    <a:pt x="559" y="714"/>
                  </a:lnTo>
                  <a:lnTo>
                    <a:pt x="517" y="733"/>
                  </a:lnTo>
                  <a:lnTo>
                    <a:pt x="473" y="747"/>
                  </a:lnTo>
                  <a:lnTo>
                    <a:pt x="427" y="756"/>
                  </a:lnTo>
                  <a:lnTo>
                    <a:pt x="380" y="759"/>
                  </a:lnTo>
                  <a:lnTo>
                    <a:pt x="332" y="756"/>
                  </a:lnTo>
                  <a:lnTo>
                    <a:pt x="287" y="747"/>
                  </a:lnTo>
                  <a:lnTo>
                    <a:pt x="243" y="733"/>
                  </a:lnTo>
                  <a:lnTo>
                    <a:pt x="201" y="714"/>
                  </a:lnTo>
                  <a:lnTo>
                    <a:pt x="163" y="691"/>
                  </a:lnTo>
                  <a:lnTo>
                    <a:pt x="127" y="663"/>
                  </a:lnTo>
                  <a:lnTo>
                    <a:pt x="96" y="631"/>
                  </a:lnTo>
                  <a:lnTo>
                    <a:pt x="68" y="596"/>
                  </a:lnTo>
                  <a:lnTo>
                    <a:pt x="45" y="557"/>
                  </a:lnTo>
                  <a:lnTo>
                    <a:pt x="25" y="516"/>
                  </a:lnTo>
                  <a:lnTo>
                    <a:pt x="11" y="472"/>
                  </a:lnTo>
                  <a:lnTo>
                    <a:pt x="3" y="426"/>
                  </a:lnTo>
                  <a:lnTo>
                    <a:pt x="0" y="379"/>
                  </a:lnTo>
                  <a:lnTo>
                    <a:pt x="3" y="331"/>
                  </a:lnTo>
                  <a:lnTo>
                    <a:pt x="11" y="285"/>
                  </a:lnTo>
                  <a:lnTo>
                    <a:pt x="25" y="241"/>
                  </a:lnTo>
                  <a:lnTo>
                    <a:pt x="45" y="200"/>
                  </a:lnTo>
                  <a:lnTo>
                    <a:pt x="68" y="162"/>
                  </a:lnTo>
                  <a:lnTo>
                    <a:pt x="96" y="127"/>
                  </a:lnTo>
                  <a:lnTo>
                    <a:pt x="127" y="95"/>
                  </a:lnTo>
                  <a:lnTo>
                    <a:pt x="163" y="68"/>
                  </a:lnTo>
                  <a:lnTo>
                    <a:pt x="201" y="43"/>
                  </a:lnTo>
                  <a:lnTo>
                    <a:pt x="243" y="25"/>
                  </a:lnTo>
                  <a:lnTo>
                    <a:pt x="287" y="11"/>
                  </a:lnTo>
                  <a:lnTo>
                    <a:pt x="332" y="3"/>
                  </a:lnTo>
                  <a:lnTo>
                    <a:pt x="380" y="0"/>
                  </a:lnTo>
                  <a:close/>
                </a:path>
              </a:pathLst>
            </a:custGeom>
            <a:grpFill/>
            <a:ln w="9525">
              <a:noFill/>
              <a:round/>
              <a:headEnd/>
              <a:tailEnd/>
            </a:ln>
          </p:spPr>
          <p:txBody>
            <a:bodyPr wrap="none" anchor="ctr"/>
            <a:lstStyle/>
            <a:p>
              <a:endParaRPr lang="en-GB"/>
            </a:p>
          </p:txBody>
        </p:sp>
        <p:sp>
          <p:nvSpPr>
            <p:cNvPr id="29" name="Freeform 53">
              <a:extLst>
                <a:ext uri="{FF2B5EF4-FFF2-40B4-BE49-F238E27FC236}">
                  <a16:creationId xmlns:a16="http://schemas.microsoft.com/office/drawing/2014/main" id="{BDD0BD49-16BA-4223-B4BE-E3E5AFFEED74}"/>
                </a:ext>
              </a:extLst>
            </p:cNvPr>
            <p:cNvSpPr>
              <a:spLocks noChangeArrowheads="1"/>
            </p:cNvSpPr>
            <p:nvPr/>
          </p:nvSpPr>
          <p:spPr bwMode="auto">
            <a:xfrm>
              <a:off x="781" y="1167"/>
              <a:ext cx="111" cy="112"/>
            </a:xfrm>
            <a:custGeom>
              <a:avLst/>
              <a:gdLst>
                <a:gd name="T0" fmla="*/ 0 w 1013"/>
                <a:gd name="T1" fmla="*/ 0 h 1012"/>
                <a:gd name="T2" fmla="*/ 0 w 1013"/>
                <a:gd name="T3" fmla="*/ 0 h 1012"/>
                <a:gd name="T4" fmla="*/ 0 w 1013"/>
                <a:gd name="T5" fmla="*/ 0 h 1012"/>
                <a:gd name="T6" fmla="*/ 0 w 1013"/>
                <a:gd name="T7" fmla="*/ 0 h 1012"/>
                <a:gd name="T8" fmla="*/ 0 w 1013"/>
                <a:gd name="T9" fmla="*/ 0 h 1012"/>
                <a:gd name="T10" fmla="*/ 0 w 1013"/>
                <a:gd name="T11" fmla="*/ 0 h 1012"/>
                <a:gd name="T12" fmla="*/ 0 w 1013"/>
                <a:gd name="T13" fmla="*/ 0 h 1012"/>
                <a:gd name="T14" fmla="*/ 0 w 1013"/>
                <a:gd name="T15" fmla="*/ 0 h 1012"/>
                <a:gd name="T16" fmla="*/ 0 w 1013"/>
                <a:gd name="T17" fmla="*/ 0 h 1012"/>
                <a:gd name="T18" fmla="*/ 0 w 1013"/>
                <a:gd name="T19" fmla="*/ 0 h 1012"/>
                <a:gd name="T20" fmla="*/ 0 w 1013"/>
                <a:gd name="T21" fmla="*/ 0 h 1012"/>
                <a:gd name="T22" fmla="*/ 0 w 1013"/>
                <a:gd name="T23" fmla="*/ 0 h 1012"/>
                <a:gd name="T24" fmla="*/ 0 w 1013"/>
                <a:gd name="T25" fmla="*/ 0 h 1012"/>
                <a:gd name="T26" fmla="*/ 0 w 1013"/>
                <a:gd name="T27" fmla="*/ 0 h 1012"/>
                <a:gd name="T28" fmla="*/ 0 w 1013"/>
                <a:gd name="T29" fmla="*/ 0 h 1012"/>
                <a:gd name="T30" fmla="*/ 0 w 1013"/>
                <a:gd name="T31" fmla="*/ 0 h 1012"/>
                <a:gd name="T32" fmla="*/ 0 w 1013"/>
                <a:gd name="T33" fmla="*/ 0 h 1012"/>
                <a:gd name="T34" fmla="*/ 0 w 1013"/>
                <a:gd name="T35" fmla="*/ 0 h 1012"/>
                <a:gd name="T36" fmla="*/ 0 w 1013"/>
                <a:gd name="T37" fmla="*/ 0 h 1012"/>
                <a:gd name="T38" fmla="*/ 0 w 1013"/>
                <a:gd name="T39" fmla="*/ 0 h 1012"/>
                <a:gd name="T40" fmla="*/ 0 w 1013"/>
                <a:gd name="T41" fmla="*/ 0 h 1012"/>
                <a:gd name="T42" fmla="*/ 0 w 1013"/>
                <a:gd name="T43" fmla="*/ 0 h 1012"/>
                <a:gd name="T44" fmla="*/ 0 w 1013"/>
                <a:gd name="T45" fmla="*/ 0 h 1012"/>
                <a:gd name="T46" fmla="*/ 0 w 1013"/>
                <a:gd name="T47" fmla="*/ 0 h 1012"/>
                <a:gd name="T48" fmla="*/ 0 w 1013"/>
                <a:gd name="T49" fmla="*/ 0 h 1012"/>
                <a:gd name="T50" fmla="*/ 0 w 1013"/>
                <a:gd name="T51" fmla="*/ 0 h 1012"/>
                <a:gd name="T52" fmla="*/ 0 w 1013"/>
                <a:gd name="T53" fmla="*/ 0 h 1012"/>
                <a:gd name="T54" fmla="*/ 0 w 1013"/>
                <a:gd name="T55" fmla="*/ 0 h 1012"/>
                <a:gd name="T56" fmla="*/ 0 w 1013"/>
                <a:gd name="T57" fmla="*/ 0 h 1012"/>
                <a:gd name="T58" fmla="*/ 0 w 1013"/>
                <a:gd name="T59" fmla="*/ 0 h 1012"/>
                <a:gd name="T60" fmla="*/ 0 w 1013"/>
                <a:gd name="T61" fmla="*/ 0 h 1012"/>
                <a:gd name="T62" fmla="*/ 0 w 1013"/>
                <a:gd name="T63" fmla="*/ 0 h 1012"/>
                <a:gd name="T64" fmla="*/ 0 w 1013"/>
                <a:gd name="T65" fmla="*/ 0 h 1012"/>
                <a:gd name="T66" fmla="*/ 0 w 1013"/>
                <a:gd name="T67" fmla="*/ 0 h 1012"/>
                <a:gd name="T68" fmla="*/ 0 w 1013"/>
                <a:gd name="T69" fmla="*/ 0 h 1012"/>
                <a:gd name="T70" fmla="*/ 0 w 1013"/>
                <a:gd name="T71" fmla="*/ 0 h 1012"/>
                <a:gd name="T72" fmla="*/ 0 w 1013"/>
                <a:gd name="T73" fmla="*/ 0 h 1012"/>
                <a:gd name="T74" fmla="*/ 0 w 1013"/>
                <a:gd name="T75" fmla="*/ 0 h 1012"/>
                <a:gd name="T76" fmla="*/ 0 w 1013"/>
                <a:gd name="T77" fmla="*/ 0 h 1012"/>
                <a:gd name="T78" fmla="*/ 0 w 1013"/>
                <a:gd name="T79" fmla="*/ 0 h 1012"/>
                <a:gd name="T80" fmla="*/ 0 w 1013"/>
                <a:gd name="T81" fmla="*/ 0 h 1012"/>
                <a:gd name="T82" fmla="*/ 0 w 1013"/>
                <a:gd name="T83" fmla="*/ 0 h 1012"/>
                <a:gd name="T84" fmla="*/ 0 w 1013"/>
                <a:gd name="T85" fmla="*/ 0 h 1012"/>
                <a:gd name="T86" fmla="*/ 0 w 1013"/>
                <a:gd name="T87" fmla="*/ 0 h 1012"/>
                <a:gd name="T88" fmla="*/ 0 w 1013"/>
                <a:gd name="T89" fmla="*/ 0 h 1012"/>
                <a:gd name="T90" fmla="*/ 0 w 1013"/>
                <a:gd name="T91" fmla="*/ 0 h 1012"/>
                <a:gd name="T92" fmla="*/ 0 w 1013"/>
                <a:gd name="T93" fmla="*/ 0 h 1012"/>
                <a:gd name="T94" fmla="*/ 0 w 1013"/>
                <a:gd name="T95" fmla="*/ 0 h 1012"/>
                <a:gd name="T96" fmla="*/ 0 w 1013"/>
                <a:gd name="T97" fmla="*/ 0 h 1012"/>
                <a:gd name="T98" fmla="*/ 0 w 1013"/>
                <a:gd name="T99" fmla="*/ 0 h 1012"/>
                <a:gd name="T100" fmla="*/ 0 w 1013"/>
                <a:gd name="T101" fmla="*/ 0 h 1012"/>
                <a:gd name="T102" fmla="*/ 0 w 1013"/>
                <a:gd name="T103" fmla="*/ 0 h 1012"/>
                <a:gd name="T104" fmla="*/ 0 w 1013"/>
                <a:gd name="T105" fmla="*/ 0 h 1012"/>
                <a:gd name="T106" fmla="*/ 0 w 1013"/>
                <a:gd name="T107" fmla="*/ 0 h 1012"/>
                <a:gd name="T108" fmla="*/ 0 w 1013"/>
                <a:gd name="T109" fmla="*/ 0 h 1012"/>
                <a:gd name="T110" fmla="*/ 0 w 1013"/>
                <a:gd name="T111" fmla="*/ 0 h 1012"/>
                <a:gd name="T112" fmla="*/ 0 w 1013"/>
                <a:gd name="T113" fmla="*/ 0 h 1012"/>
                <a:gd name="T114" fmla="*/ 0 w 1013"/>
                <a:gd name="T115" fmla="*/ 0 h 1012"/>
                <a:gd name="T116" fmla="*/ 0 w 1013"/>
                <a:gd name="T117" fmla="*/ 0 h 1012"/>
                <a:gd name="T118" fmla="*/ 0 w 1013"/>
                <a:gd name="T119" fmla="*/ 0 h 1012"/>
                <a:gd name="T120" fmla="*/ 0 w 1013"/>
                <a:gd name="T121" fmla="*/ 0 h 10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13"/>
                <a:gd name="T184" fmla="*/ 0 h 1012"/>
                <a:gd name="T185" fmla="*/ 1013 w 1013"/>
                <a:gd name="T186" fmla="*/ 1012 h 10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13" h="1012">
                  <a:moveTo>
                    <a:pt x="507" y="0"/>
                  </a:moveTo>
                  <a:lnTo>
                    <a:pt x="561" y="3"/>
                  </a:lnTo>
                  <a:lnTo>
                    <a:pt x="615" y="12"/>
                  </a:lnTo>
                  <a:lnTo>
                    <a:pt x="666" y="26"/>
                  </a:lnTo>
                  <a:lnTo>
                    <a:pt x="715" y="45"/>
                  </a:lnTo>
                  <a:lnTo>
                    <a:pt x="763" y="69"/>
                  </a:lnTo>
                  <a:lnTo>
                    <a:pt x="806" y="98"/>
                  </a:lnTo>
                  <a:lnTo>
                    <a:pt x="846" y="131"/>
                  </a:lnTo>
                  <a:lnTo>
                    <a:pt x="883" y="167"/>
                  </a:lnTo>
                  <a:lnTo>
                    <a:pt x="915" y="207"/>
                  </a:lnTo>
                  <a:lnTo>
                    <a:pt x="944" y="251"/>
                  </a:lnTo>
                  <a:lnTo>
                    <a:pt x="968" y="297"/>
                  </a:lnTo>
                  <a:lnTo>
                    <a:pt x="988" y="346"/>
                  </a:lnTo>
                  <a:lnTo>
                    <a:pt x="1001" y="397"/>
                  </a:lnTo>
                  <a:lnTo>
                    <a:pt x="1011" y="451"/>
                  </a:lnTo>
                  <a:lnTo>
                    <a:pt x="1013" y="506"/>
                  </a:lnTo>
                  <a:lnTo>
                    <a:pt x="1011" y="562"/>
                  </a:lnTo>
                  <a:lnTo>
                    <a:pt x="1001" y="615"/>
                  </a:lnTo>
                  <a:lnTo>
                    <a:pt x="988" y="666"/>
                  </a:lnTo>
                  <a:lnTo>
                    <a:pt x="968" y="715"/>
                  </a:lnTo>
                  <a:lnTo>
                    <a:pt x="944" y="761"/>
                  </a:lnTo>
                  <a:lnTo>
                    <a:pt x="915" y="805"/>
                  </a:lnTo>
                  <a:lnTo>
                    <a:pt x="883" y="845"/>
                  </a:lnTo>
                  <a:lnTo>
                    <a:pt x="846" y="882"/>
                  </a:lnTo>
                  <a:lnTo>
                    <a:pt x="806" y="915"/>
                  </a:lnTo>
                  <a:lnTo>
                    <a:pt x="763" y="943"/>
                  </a:lnTo>
                  <a:lnTo>
                    <a:pt x="715" y="967"/>
                  </a:lnTo>
                  <a:lnTo>
                    <a:pt x="666" y="986"/>
                  </a:lnTo>
                  <a:lnTo>
                    <a:pt x="615" y="1001"/>
                  </a:lnTo>
                  <a:lnTo>
                    <a:pt x="561" y="1009"/>
                  </a:lnTo>
                  <a:lnTo>
                    <a:pt x="507" y="1012"/>
                  </a:lnTo>
                  <a:lnTo>
                    <a:pt x="452" y="1009"/>
                  </a:lnTo>
                  <a:lnTo>
                    <a:pt x="398" y="1001"/>
                  </a:lnTo>
                  <a:lnTo>
                    <a:pt x="347" y="986"/>
                  </a:lnTo>
                  <a:lnTo>
                    <a:pt x="298" y="967"/>
                  </a:lnTo>
                  <a:lnTo>
                    <a:pt x="250" y="943"/>
                  </a:lnTo>
                  <a:lnTo>
                    <a:pt x="208" y="915"/>
                  </a:lnTo>
                  <a:lnTo>
                    <a:pt x="167" y="882"/>
                  </a:lnTo>
                  <a:lnTo>
                    <a:pt x="130" y="845"/>
                  </a:lnTo>
                  <a:lnTo>
                    <a:pt x="98" y="805"/>
                  </a:lnTo>
                  <a:lnTo>
                    <a:pt x="69" y="761"/>
                  </a:lnTo>
                  <a:lnTo>
                    <a:pt x="45" y="715"/>
                  </a:lnTo>
                  <a:lnTo>
                    <a:pt x="25" y="666"/>
                  </a:lnTo>
                  <a:lnTo>
                    <a:pt x="12" y="615"/>
                  </a:lnTo>
                  <a:lnTo>
                    <a:pt x="3" y="562"/>
                  </a:lnTo>
                  <a:lnTo>
                    <a:pt x="0" y="506"/>
                  </a:lnTo>
                  <a:lnTo>
                    <a:pt x="3" y="451"/>
                  </a:lnTo>
                  <a:lnTo>
                    <a:pt x="12" y="397"/>
                  </a:lnTo>
                  <a:lnTo>
                    <a:pt x="25" y="346"/>
                  </a:lnTo>
                  <a:lnTo>
                    <a:pt x="45" y="297"/>
                  </a:lnTo>
                  <a:lnTo>
                    <a:pt x="69" y="251"/>
                  </a:lnTo>
                  <a:lnTo>
                    <a:pt x="98" y="207"/>
                  </a:lnTo>
                  <a:lnTo>
                    <a:pt x="130" y="167"/>
                  </a:lnTo>
                  <a:lnTo>
                    <a:pt x="167" y="131"/>
                  </a:lnTo>
                  <a:lnTo>
                    <a:pt x="208" y="98"/>
                  </a:lnTo>
                  <a:lnTo>
                    <a:pt x="250" y="69"/>
                  </a:lnTo>
                  <a:lnTo>
                    <a:pt x="298" y="45"/>
                  </a:lnTo>
                  <a:lnTo>
                    <a:pt x="347" y="26"/>
                  </a:lnTo>
                  <a:lnTo>
                    <a:pt x="398" y="12"/>
                  </a:lnTo>
                  <a:lnTo>
                    <a:pt x="452" y="3"/>
                  </a:lnTo>
                  <a:lnTo>
                    <a:pt x="507" y="0"/>
                  </a:lnTo>
                  <a:close/>
                </a:path>
              </a:pathLst>
            </a:custGeom>
            <a:grpFill/>
            <a:ln w="9525">
              <a:noFill/>
              <a:round/>
              <a:headEnd/>
              <a:tailEnd/>
            </a:ln>
          </p:spPr>
          <p:txBody>
            <a:bodyPr wrap="none" anchor="ctr"/>
            <a:lstStyle/>
            <a:p>
              <a:endParaRPr lang="en-GB"/>
            </a:p>
          </p:txBody>
        </p:sp>
        <p:sp>
          <p:nvSpPr>
            <p:cNvPr id="30" name="Freeform 54">
              <a:extLst>
                <a:ext uri="{FF2B5EF4-FFF2-40B4-BE49-F238E27FC236}">
                  <a16:creationId xmlns:a16="http://schemas.microsoft.com/office/drawing/2014/main" id="{004F0B17-36AF-4A13-8A6C-39CCC76CF059}"/>
                </a:ext>
              </a:extLst>
            </p:cNvPr>
            <p:cNvSpPr>
              <a:spLocks noChangeArrowheads="1"/>
            </p:cNvSpPr>
            <p:nvPr/>
          </p:nvSpPr>
          <p:spPr bwMode="auto">
            <a:xfrm>
              <a:off x="877" y="1222"/>
              <a:ext cx="146" cy="133"/>
            </a:xfrm>
            <a:custGeom>
              <a:avLst/>
              <a:gdLst>
                <a:gd name="T0" fmla="*/ 0 w 1325"/>
                <a:gd name="T1" fmla="*/ 0 h 1205"/>
                <a:gd name="T2" fmla="*/ 0 w 1325"/>
                <a:gd name="T3" fmla="*/ 0 h 1205"/>
                <a:gd name="T4" fmla="*/ 0 w 1325"/>
                <a:gd name="T5" fmla="*/ 0 h 1205"/>
                <a:gd name="T6" fmla="*/ 0 w 1325"/>
                <a:gd name="T7" fmla="*/ 0 h 1205"/>
                <a:gd name="T8" fmla="*/ 0 w 1325"/>
                <a:gd name="T9" fmla="*/ 0 h 1205"/>
                <a:gd name="T10" fmla="*/ 0 w 1325"/>
                <a:gd name="T11" fmla="*/ 0 h 1205"/>
                <a:gd name="T12" fmla="*/ 0 w 1325"/>
                <a:gd name="T13" fmla="*/ 0 h 1205"/>
                <a:gd name="T14" fmla="*/ 0 w 1325"/>
                <a:gd name="T15" fmla="*/ 0 h 1205"/>
                <a:gd name="T16" fmla="*/ 0 w 1325"/>
                <a:gd name="T17" fmla="*/ 0 h 1205"/>
                <a:gd name="T18" fmla="*/ 0 w 1325"/>
                <a:gd name="T19" fmla="*/ 0 h 1205"/>
                <a:gd name="T20" fmla="*/ 0 w 1325"/>
                <a:gd name="T21" fmla="*/ 0 h 1205"/>
                <a:gd name="T22" fmla="*/ 0 w 1325"/>
                <a:gd name="T23" fmla="*/ 0 h 1205"/>
                <a:gd name="T24" fmla="*/ 0 w 1325"/>
                <a:gd name="T25" fmla="*/ 0 h 1205"/>
                <a:gd name="T26" fmla="*/ 0 w 1325"/>
                <a:gd name="T27" fmla="*/ 0 h 1205"/>
                <a:gd name="T28" fmla="*/ 0 w 1325"/>
                <a:gd name="T29" fmla="*/ 0 h 1205"/>
                <a:gd name="T30" fmla="*/ 0 w 1325"/>
                <a:gd name="T31" fmla="*/ 0 h 1205"/>
                <a:gd name="T32" fmla="*/ 0 w 1325"/>
                <a:gd name="T33" fmla="*/ 0 h 1205"/>
                <a:gd name="T34" fmla="*/ 0 w 1325"/>
                <a:gd name="T35" fmla="*/ 0 h 1205"/>
                <a:gd name="T36" fmla="*/ 0 w 1325"/>
                <a:gd name="T37" fmla="*/ 0 h 1205"/>
                <a:gd name="T38" fmla="*/ 0 w 1325"/>
                <a:gd name="T39" fmla="*/ 0 h 1205"/>
                <a:gd name="T40" fmla="*/ 0 w 1325"/>
                <a:gd name="T41" fmla="*/ 0 h 1205"/>
                <a:gd name="T42" fmla="*/ 0 w 1325"/>
                <a:gd name="T43" fmla="*/ 0 h 1205"/>
                <a:gd name="T44" fmla="*/ 0 w 1325"/>
                <a:gd name="T45" fmla="*/ 0 h 1205"/>
                <a:gd name="T46" fmla="*/ 0 w 1325"/>
                <a:gd name="T47" fmla="*/ 0 h 1205"/>
                <a:gd name="T48" fmla="*/ 0 w 1325"/>
                <a:gd name="T49" fmla="*/ 0 h 1205"/>
                <a:gd name="T50" fmla="*/ 0 w 1325"/>
                <a:gd name="T51" fmla="*/ 0 h 1205"/>
                <a:gd name="T52" fmla="*/ 0 w 1325"/>
                <a:gd name="T53" fmla="*/ 0 h 1205"/>
                <a:gd name="T54" fmla="*/ 0 w 1325"/>
                <a:gd name="T55" fmla="*/ 0 h 1205"/>
                <a:gd name="T56" fmla="*/ 0 w 1325"/>
                <a:gd name="T57" fmla="*/ 0 h 1205"/>
                <a:gd name="T58" fmla="*/ 0 w 1325"/>
                <a:gd name="T59" fmla="*/ 0 h 1205"/>
                <a:gd name="T60" fmla="*/ 0 w 1325"/>
                <a:gd name="T61" fmla="*/ 0 h 1205"/>
                <a:gd name="T62" fmla="*/ 0 w 1325"/>
                <a:gd name="T63" fmla="*/ 0 h 1205"/>
                <a:gd name="T64" fmla="*/ 0 w 1325"/>
                <a:gd name="T65" fmla="*/ 0 h 1205"/>
                <a:gd name="T66" fmla="*/ 0 w 1325"/>
                <a:gd name="T67" fmla="*/ 0 h 1205"/>
                <a:gd name="T68" fmla="*/ 0 w 1325"/>
                <a:gd name="T69" fmla="*/ 0 h 1205"/>
                <a:gd name="T70" fmla="*/ 0 w 1325"/>
                <a:gd name="T71" fmla="*/ 0 h 1205"/>
                <a:gd name="T72" fmla="*/ 0 w 1325"/>
                <a:gd name="T73" fmla="*/ 0 h 1205"/>
                <a:gd name="T74" fmla="*/ 0 w 1325"/>
                <a:gd name="T75" fmla="*/ 0 h 1205"/>
                <a:gd name="T76" fmla="*/ 0 w 1325"/>
                <a:gd name="T77" fmla="*/ 0 h 1205"/>
                <a:gd name="T78" fmla="*/ 0 w 1325"/>
                <a:gd name="T79" fmla="*/ 0 h 1205"/>
                <a:gd name="T80" fmla="*/ 0 w 1325"/>
                <a:gd name="T81" fmla="*/ 0 h 1205"/>
                <a:gd name="T82" fmla="*/ 0 w 1325"/>
                <a:gd name="T83" fmla="*/ 0 h 1205"/>
                <a:gd name="T84" fmla="*/ 0 w 1325"/>
                <a:gd name="T85" fmla="*/ 0 h 1205"/>
                <a:gd name="T86" fmla="*/ 0 w 1325"/>
                <a:gd name="T87" fmla="*/ 0 h 12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5"/>
                <a:gd name="T133" fmla="*/ 0 h 1205"/>
                <a:gd name="T134" fmla="*/ 1325 w 1325"/>
                <a:gd name="T135" fmla="*/ 1205 h 12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5" h="1205">
                  <a:moveTo>
                    <a:pt x="254" y="0"/>
                  </a:moveTo>
                  <a:lnTo>
                    <a:pt x="978" y="0"/>
                  </a:lnTo>
                  <a:lnTo>
                    <a:pt x="1025" y="3"/>
                  </a:lnTo>
                  <a:lnTo>
                    <a:pt x="1071" y="12"/>
                  </a:lnTo>
                  <a:lnTo>
                    <a:pt x="1113" y="27"/>
                  </a:lnTo>
                  <a:lnTo>
                    <a:pt x="1153" y="47"/>
                  </a:lnTo>
                  <a:lnTo>
                    <a:pt x="1190" y="72"/>
                  </a:lnTo>
                  <a:lnTo>
                    <a:pt x="1223" y="101"/>
                  </a:lnTo>
                  <a:lnTo>
                    <a:pt x="1253" y="135"/>
                  </a:lnTo>
                  <a:lnTo>
                    <a:pt x="1278" y="171"/>
                  </a:lnTo>
                  <a:lnTo>
                    <a:pt x="1298" y="211"/>
                  </a:lnTo>
                  <a:lnTo>
                    <a:pt x="1312" y="254"/>
                  </a:lnTo>
                  <a:lnTo>
                    <a:pt x="1322" y="299"/>
                  </a:lnTo>
                  <a:lnTo>
                    <a:pt x="1325" y="346"/>
                  </a:lnTo>
                  <a:lnTo>
                    <a:pt x="1325" y="1205"/>
                  </a:lnTo>
                  <a:lnTo>
                    <a:pt x="634" y="1205"/>
                  </a:lnTo>
                  <a:lnTo>
                    <a:pt x="634" y="900"/>
                  </a:lnTo>
                  <a:lnTo>
                    <a:pt x="631" y="854"/>
                  </a:lnTo>
                  <a:lnTo>
                    <a:pt x="621" y="810"/>
                  </a:lnTo>
                  <a:lnTo>
                    <a:pt x="608" y="767"/>
                  </a:lnTo>
                  <a:lnTo>
                    <a:pt x="588" y="727"/>
                  </a:lnTo>
                  <a:lnTo>
                    <a:pt x="565" y="689"/>
                  </a:lnTo>
                  <a:lnTo>
                    <a:pt x="536" y="653"/>
                  </a:lnTo>
                  <a:lnTo>
                    <a:pt x="504" y="621"/>
                  </a:lnTo>
                  <a:lnTo>
                    <a:pt x="467" y="592"/>
                  </a:lnTo>
                  <a:lnTo>
                    <a:pt x="427" y="567"/>
                  </a:lnTo>
                  <a:lnTo>
                    <a:pt x="385" y="546"/>
                  </a:lnTo>
                  <a:lnTo>
                    <a:pt x="340" y="528"/>
                  </a:lnTo>
                  <a:lnTo>
                    <a:pt x="291" y="515"/>
                  </a:lnTo>
                  <a:lnTo>
                    <a:pt x="241" y="508"/>
                  </a:lnTo>
                  <a:lnTo>
                    <a:pt x="190" y="505"/>
                  </a:lnTo>
                  <a:lnTo>
                    <a:pt x="0" y="505"/>
                  </a:lnTo>
                  <a:lnTo>
                    <a:pt x="45" y="469"/>
                  </a:lnTo>
                  <a:lnTo>
                    <a:pt x="86" y="431"/>
                  </a:lnTo>
                  <a:lnTo>
                    <a:pt x="123" y="388"/>
                  </a:lnTo>
                  <a:lnTo>
                    <a:pt x="156" y="342"/>
                  </a:lnTo>
                  <a:lnTo>
                    <a:pt x="186" y="293"/>
                  </a:lnTo>
                  <a:lnTo>
                    <a:pt x="210" y="240"/>
                  </a:lnTo>
                  <a:lnTo>
                    <a:pt x="229" y="186"/>
                  </a:lnTo>
                  <a:lnTo>
                    <a:pt x="243" y="128"/>
                  </a:lnTo>
                  <a:lnTo>
                    <a:pt x="252" y="70"/>
                  </a:lnTo>
                  <a:lnTo>
                    <a:pt x="255" y="9"/>
                  </a:lnTo>
                  <a:lnTo>
                    <a:pt x="255" y="5"/>
                  </a:lnTo>
                  <a:lnTo>
                    <a:pt x="254" y="0"/>
                  </a:lnTo>
                  <a:close/>
                </a:path>
              </a:pathLst>
            </a:custGeom>
            <a:grpFill/>
            <a:ln w="9525">
              <a:noFill/>
              <a:round/>
              <a:headEnd/>
              <a:tailEnd/>
            </a:ln>
          </p:spPr>
          <p:txBody>
            <a:bodyPr wrap="none" anchor="ctr"/>
            <a:lstStyle/>
            <a:p>
              <a:endParaRPr lang="en-GB"/>
            </a:p>
          </p:txBody>
        </p:sp>
        <p:sp>
          <p:nvSpPr>
            <p:cNvPr id="31" name="Freeform 55">
              <a:extLst>
                <a:ext uri="{FF2B5EF4-FFF2-40B4-BE49-F238E27FC236}">
                  <a16:creationId xmlns:a16="http://schemas.microsoft.com/office/drawing/2014/main" id="{65ECAB58-7073-471F-B57D-D1843A8C1DD3}"/>
                </a:ext>
              </a:extLst>
            </p:cNvPr>
            <p:cNvSpPr>
              <a:spLocks noChangeArrowheads="1"/>
            </p:cNvSpPr>
            <p:nvPr/>
          </p:nvSpPr>
          <p:spPr bwMode="auto">
            <a:xfrm>
              <a:off x="734" y="1289"/>
              <a:ext cx="201" cy="153"/>
            </a:xfrm>
            <a:custGeom>
              <a:avLst/>
              <a:gdLst>
                <a:gd name="T0" fmla="*/ 0 w 1817"/>
                <a:gd name="T1" fmla="*/ 0 h 1390"/>
                <a:gd name="T2" fmla="*/ 0 w 1817"/>
                <a:gd name="T3" fmla="*/ 0 h 1390"/>
                <a:gd name="T4" fmla="*/ 0 w 1817"/>
                <a:gd name="T5" fmla="*/ 0 h 1390"/>
                <a:gd name="T6" fmla="*/ 0 w 1817"/>
                <a:gd name="T7" fmla="*/ 0 h 1390"/>
                <a:gd name="T8" fmla="*/ 0 w 1817"/>
                <a:gd name="T9" fmla="*/ 0 h 1390"/>
                <a:gd name="T10" fmla="*/ 0 w 1817"/>
                <a:gd name="T11" fmla="*/ 0 h 1390"/>
                <a:gd name="T12" fmla="*/ 0 w 1817"/>
                <a:gd name="T13" fmla="*/ 0 h 1390"/>
                <a:gd name="T14" fmla="*/ 0 w 1817"/>
                <a:gd name="T15" fmla="*/ 0 h 1390"/>
                <a:gd name="T16" fmla="*/ 0 w 1817"/>
                <a:gd name="T17" fmla="*/ 0 h 1390"/>
                <a:gd name="T18" fmla="*/ 0 w 1817"/>
                <a:gd name="T19" fmla="*/ 0 h 1390"/>
                <a:gd name="T20" fmla="*/ 0 w 1817"/>
                <a:gd name="T21" fmla="*/ 0 h 1390"/>
                <a:gd name="T22" fmla="*/ 0 w 1817"/>
                <a:gd name="T23" fmla="*/ 0 h 1390"/>
                <a:gd name="T24" fmla="*/ 0 w 1817"/>
                <a:gd name="T25" fmla="*/ 0 h 1390"/>
                <a:gd name="T26" fmla="*/ 0 w 1817"/>
                <a:gd name="T27" fmla="*/ 0 h 1390"/>
                <a:gd name="T28" fmla="*/ 0 w 1817"/>
                <a:gd name="T29" fmla="*/ 0 h 1390"/>
                <a:gd name="T30" fmla="*/ 0 w 1817"/>
                <a:gd name="T31" fmla="*/ 0 h 1390"/>
                <a:gd name="T32" fmla="*/ 0 w 1817"/>
                <a:gd name="T33" fmla="*/ 0 h 1390"/>
                <a:gd name="T34" fmla="*/ 0 w 1817"/>
                <a:gd name="T35" fmla="*/ 0 h 1390"/>
                <a:gd name="T36" fmla="*/ 0 w 1817"/>
                <a:gd name="T37" fmla="*/ 0 h 1390"/>
                <a:gd name="T38" fmla="*/ 0 w 1817"/>
                <a:gd name="T39" fmla="*/ 0 h 1390"/>
                <a:gd name="T40" fmla="*/ 0 w 1817"/>
                <a:gd name="T41" fmla="*/ 0 h 1390"/>
                <a:gd name="T42" fmla="*/ 0 w 1817"/>
                <a:gd name="T43" fmla="*/ 0 h 1390"/>
                <a:gd name="T44" fmla="*/ 0 w 1817"/>
                <a:gd name="T45" fmla="*/ 0 h 1390"/>
                <a:gd name="T46" fmla="*/ 0 w 1817"/>
                <a:gd name="T47" fmla="*/ 0 h 1390"/>
                <a:gd name="T48" fmla="*/ 0 w 1817"/>
                <a:gd name="T49" fmla="*/ 0 h 1390"/>
                <a:gd name="T50" fmla="*/ 0 w 1817"/>
                <a:gd name="T51" fmla="*/ 0 h 1390"/>
                <a:gd name="T52" fmla="*/ 0 w 1817"/>
                <a:gd name="T53" fmla="*/ 0 h 1390"/>
                <a:gd name="T54" fmla="*/ 0 w 1817"/>
                <a:gd name="T55" fmla="*/ 0 h 1390"/>
                <a:gd name="T56" fmla="*/ 0 w 1817"/>
                <a:gd name="T57" fmla="*/ 0 h 1390"/>
                <a:gd name="T58" fmla="*/ 0 w 1817"/>
                <a:gd name="T59" fmla="*/ 0 h 1390"/>
                <a:gd name="T60" fmla="*/ 0 w 1817"/>
                <a:gd name="T61" fmla="*/ 0 h 13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17"/>
                <a:gd name="T94" fmla="*/ 0 h 1390"/>
                <a:gd name="T95" fmla="*/ 1817 w 1817"/>
                <a:gd name="T96" fmla="*/ 1390 h 13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17" h="1390">
                  <a:moveTo>
                    <a:pt x="396" y="0"/>
                  </a:moveTo>
                  <a:lnTo>
                    <a:pt x="1421" y="0"/>
                  </a:lnTo>
                  <a:lnTo>
                    <a:pt x="1472" y="3"/>
                  </a:lnTo>
                  <a:lnTo>
                    <a:pt x="1519" y="13"/>
                  </a:lnTo>
                  <a:lnTo>
                    <a:pt x="1565" y="27"/>
                  </a:lnTo>
                  <a:lnTo>
                    <a:pt x="1608" y="47"/>
                  </a:lnTo>
                  <a:lnTo>
                    <a:pt x="1648" y="71"/>
                  </a:lnTo>
                  <a:lnTo>
                    <a:pt x="1684" y="100"/>
                  </a:lnTo>
                  <a:lnTo>
                    <a:pt x="1718" y="133"/>
                  </a:lnTo>
                  <a:lnTo>
                    <a:pt x="1746" y="169"/>
                  </a:lnTo>
                  <a:lnTo>
                    <a:pt x="1771" y="210"/>
                  </a:lnTo>
                  <a:lnTo>
                    <a:pt x="1791" y="253"/>
                  </a:lnTo>
                  <a:lnTo>
                    <a:pt x="1805" y="298"/>
                  </a:lnTo>
                  <a:lnTo>
                    <a:pt x="1814" y="346"/>
                  </a:lnTo>
                  <a:lnTo>
                    <a:pt x="1817" y="395"/>
                  </a:lnTo>
                  <a:lnTo>
                    <a:pt x="1817" y="1390"/>
                  </a:lnTo>
                  <a:lnTo>
                    <a:pt x="0" y="1390"/>
                  </a:lnTo>
                  <a:lnTo>
                    <a:pt x="0" y="395"/>
                  </a:lnTo>
                  <a:lnTo>
                    <a:pt x="3" y="346"/>
                  </a:lnTo>
                  <a:lnTo>
                    <a:pt x="12" y="298"/>
                  </a:lnTo>
                  <a:lnTo>
                    <a:pt x="26" y="253"/>
                  </a:lnTo>
                  <a:lnTo>
                    <a:pt x="46" y="210"/>
                  </a:lnTo>
                  <a:lnTo>
                    <a:pt x="70" y="169"/>
                  </a:lnTo>
                  <a:lnTo>
                    <a:pt x="100" y="133"/>
                  </a:lnTo>
                  <a:lnTo>
                    <a:pt x="133" y="100"/>
                  </a:lnTo>
                  <a:lnTo>
                    <a:pt x="170" y="71"/>
                  </a:lnTo>
                  <a:lnTo>
                    <a:pt x="210" y="47"/>
                  </a:lnTo>
                  <a:lnTo>
                    <a:pt x="253" y="27"/>
                  </a:lnTo>
                  <a:lnTo>
                    <a:pt x="299" y="13"/>
                  </a:lnTo>
                  <a:lnTo>
                    <a:pt x="346" y="3"/>
                  </a:lnTo>
                  <a:lnTo>
                    <a:pt x="396" y="0"/>
                  </a:lnTo>
                  <a:close/>
                </a:path>
              </a:pathLst>
            </a:custGeom>
            <a:grpFill/>
            <a:ln w="9525">
              <a:noFill/>
              <a:round/>
              <a:headEnd/>
              <a:tailEnd/>
            </a:ln>
          </p:spPr>
          <p:txBody>
            <a:bodyPr wrap="none" anchor="ctr"/>
            <a:lstStyle/>
            <a:p>
              <a:endParaRPr lang="en-GB"/>
            </a:p>
          </p:txBody>
        </p:sp>
        <p:sp>
          <p:nvSpPr>
            <p:cNvPr id="32" name="Freeform 56">
              <a:extLst>
                <a:ext uri="{FF2B5EF4-FFF2-40B4-BE49-F238E27FC236}">
                  <a16:creationId xmlns:a16="http://schemas.microsoft.com/office/drawing/2014/main" id="{733D897F-DD04-4391-AA07-5072F4EAD8AD}"/>
                </a:ext>
              </a:extLst>
            </p:cNvPr>
            <p:cNvSpPr>
              <a:spLocks noChangeArrowheads="1"/>
            </p:cNvSpPr>
            <p:nvPr/>
          </p:nvSpPr>
          <p:spPr bwMode="auto">
            <a:xfrm>
              <a:off x="640" y="1222"/>
              <a:ext cx="156" cy="133"/>
            </a:xfrm>
            <a:custGeom>
              <a:avLst/>
              <a:gdLst>
                <a:gd name="T0" fmla="*/ 0 w 1412"/>
                <a:gd name="T1" fmla="*/ 0 h 1205"/>
                <a:gd name="T2" fmla="*/ 0 w 1412"/>
                <a:gd name="T3" fmla="*/ 0 h 1205"/>
                <a:gd name="T4" fmla="*/ 0 w 1412"/>
                <a:gd name="T5" fmla="*/ 0 h 1205"/>
                <a:gd name="T6" fmla="*/ 0 w 1412"/>
                <a:gd name="T7" fmla="*/ 0 h 1205"/>
                <a:gd name="T8" fmla="*/ 0 w 1412"/>
                <a:gd name="T9" fmla="*/ 0 h 1205"/>
                <a:gd name="T10" fmla="*/ 0 w 1412"/>
                <a:gd name="T11" fmla="*/ 0 h 1205"/>
                <a:gd name="T12" fmla="*/ 0 w 1412"/>
                <a:gd name="T13" fmla="*/ 0 h 1205"/>
                <a:gd name="T14" fmla="*/ 0 w 1412"/>
                <a:gd name="T15" fmla="*/ 0 h 1205"/>
                <a:gd name="T16" fmla="*/ 0 w 1412"/>
                <a:gd name="T17" fmla="*/ 0 h 1205"/>
                <a:gd name="T18" fmla="*/ 0 w 1412"/>
                <a:gd name="T19" fmla="*/ 0 h 1205"/>
                <a:gd name="T20" fmla="*/ 0 w 1412"/>
                <a:gd name="T21" fmla="*/ 0 h 1205"/>
                <a:gd name="T22" fmla="*/ 0 w 1412"/>
                <a:gd name="T23" fmla="*/ 0 h 1205"/>
                <a:gd name="T24" fmla="*/ 0 w 1412"/>
                <a:gd name="T25" fmla="*/ 0 h 1205"/>
                <a:gd name="T26" fmla="*/ 0 w 1412"/>
                <a:gd name="T27" fmla="*/ 0 h 1205"/>
                <a:gd name="T28" fmla="*/ 0 w 1412"/>
                <a:gd name="T29" fmla="*/ 0 h 1205"/>
                <a:gd name="T30" fmla="*/ 0 w 1412"/>
                <a:gd name="T31" fmla="*/ 0 h 1205"/>
                <a:gd name="T32" fmla="*/ 0 w 1412"/>
                <a:gd name="T33" fmla="*/ 0 h 1205"/>
                <a:gd name="T34" fmla="*/ 0 w 1412"/>
                <a:gd name="T35" fmla="*/ 0 h 1205"/>
                <a:gd name="T36" fmla="*/ 0 w 1412"/>
                <a:gd name="T37" fmla="*/ 0 h 1205"/>
                <a:gd name="T38" fmla="*/ 0 w 1412"/>
                <a:gd name="T39" fmla="*/ 0 h 1205"/>
                <a:gd name="T40" fmla="*/ 0 w 1412"/>
                <a:gd name="T41" fmla="*/ 0 h 1205"/>
                <a:gd name="T42" fmla="*/ 0 w 1412"/>
                <a:gd name="T43" fmla="*/ 0 h 1205"/>
                <a:gd name="T44" fmla="*/ 0 w 1412"/>
                <a:gd name="T45" fmla="*/ 0 h 1205"/>
                <a:gd name="T46" fmla="*/ 0 w 1412"/>
                <a:gd name="T47" fmla="*/ 0 h 1205"/>
                <a:gd name="T48" fmla="*/ 0 w 1412"/>
                <a:gd name="T49" fmla="*/ 0 h 1205"/>
                <a:gd name="T50" fmla="*/ 0 w 1412"/>
                <a:gd name="T51" fmla="*/ 0 h 1205"/>
                <a:gd name="T52" fmla="*/ 0 w 1412"/>
                <a:gd name="T53" fmla="*/ 0 h 1205"/>
                <a:gd name="T54" fmla="*/ 0 w 1412"/>
                <a:gd name="T55" fmla="*/ 0 h 1205"/>
                <a:gd name="T56" fmla="*/ 0 w 1412"/>
                <a:gd name="T57" fmla="*/ 0 h 1205"/>
                <a:gd name="T58" fmla="*/ 0 w 1412"/>
                <a:gd name="T59" fmla="*/ 0 h 1205"/>
                <a:gd name="T60" fmla="*/ 0 w 1412"/>
                <a:gd name="T61" fmla="*/ 0 h 1205"/>
                <a:gd name="T62" fmla="*/ 0 w 1412"/>
                <a:gd name="T63" fmla="*/ 0 h 1205"/>
                <a:gd name="T64" fmla="*/ 0 w 1412"/>
                <a:gd name="T65" fmla="*/ 0 h 1205"/>
                <a:gd name="T66" fmla="*/ 0 w 1412"/>
                <a:gd name="T67" fmla="*/ 0 h 1205"/>
                <a:gd name="T68" fmla="*/ 0 w 1412"/>
                <a:gd name="T69" fmla="*/ 0 h 1205"/>
                <a:gd name="T70" fmla="*/ 0 w 1412"/>
                <a:gd name="T71" fmla="*/ 0 h 1205"/>
                <a:gd name="T72" fmla="*/ 0 w 1412"/>
                <a:gd name="T73" fmla="*/ 0 h 1205"/>
                <a:gd name="T74" fmla="*/ 0 w 1412"/>
                <a:gd name="T75" fmla="*/ 0 h 1205"/>
                <a:gd name="T76" fmla="*/ 0 w 1412"/>
                <a:gd name="T77" fmla="*/ 0 h 1205"/>
                <a:gd name="T78" fmla="*/ 0 w 1412"/>
                <a:gd name="T79" fmla="*/ 0 h 1205"/>
                <a:gd name="T80" fmla="*/ 0 w 1412"/>
                <a:gd name="T81" fmla="*/ 0 h 1205"/>
                <a:gd name="T82" fmla="*/ 0 w 1412"/>
                <a:gd name="T83" fmla="*/ 0 h 1205"/>
                <a:gd name="T84" fmla="*/ 0 w 1412"/>
                <a:gd name="T85" fmla="*/ 0 h 1205"/>
                <a:gd name="T86" fmla="*/ 0 w 1412"/>
                <a:gd name="T87" fmla="*/ 0 h 12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12"/>
                <a:gd name="T133" fmla="*/ 0 h 1205"/>
                <a:gd name="T134" fmla="*/ 1412 w 1412"/>
                <a:gd name="T135" fmla="*/ 1205 h 12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12" h="1205">
                  <a:moveTo>
                    <a:pt x="347" y="0"/>
                  </a:moveTo>
                  <a:lnTo>
                    <a:pt x="1160" y="0"/>
                  </a:lnTo>
                  <a:lnTo>
                    <a:pt x="1159" y="5"/>
                  </a:lnTo>
                  <a:lnTo>
                    <a:pt x="1159" y="9"/>
                  </a:lnTo>
                  <a:lnTo>
                    <a:pt x="1162" y="70"/>
                  </a:lnTo>
                  <a:lnTo>
                    <a:pt x="1171" y="128"/>
                  </a:lnTo>
                  <a:lnTo>
                    <a:pt x="1186" y="185"/>
                  </a:lnTo>
                  <a:lnTo>
                    <a:pt x="1204" y="239"/>
                  </a:lnTo>
                  <a:lnTo>
                    <a:pt x="1228" y="292"/>
                  </a:lnTo>
                  <a:lnTo>
                    <a:pt x="1257" y="341"/>
                  </a:lnTo>
                  <a:lnTo>
                    <a:pt x="1290" y="387"/>
                  </a:lnTo>
                  <a:lnTo>
                    <a:pt x="1327" y="430"/>
                  </a:lnTo>
                  <a:lnTo>
                    <a:pt x="1368" y="468"/>
                  </a:lnTo>
                  <a:lnTo>
                    <a:pt x="1412" y="504"/>
                  </a:lnTo>
                  <a:lnTo>
                    <a:pt x="1172" y="504"/>
                  </a:lnTo>
                  <a:lnTo>
                    <a:pt x="1121" y="506"/>
                  </a:lnTo>
                  <a:lnTo>
                    <a:pt x="1070" y="514"/>
                  </a:lnTo>
                  <a:lnTo>
                    <a:pt x="1022" y="527"/>
                  </a:lnTo>
                  <a:lnTo>
                    <a:pt x="977" y="544"/>
                  </a:lnTo>
                  <a:lnTo>
                    <a:pt x="934" y="566"/>
                  </a:lnTo>
                  <a:lnTo>
                    <a:pt x="894" y="591"/>
                  </a:lnTo>
                  <a:lnTo>
                    <a:pt x="858" y="620"/>
                  </a:lnTo>
                  <a:lnTo>
                    <a:pt x="825" y="651"/>
                  </a:lnTo>
                  <a:lnTo>
                    <a:pt x="797" y="687"/>
                  </a:lnTo>
                  <a:lnTo>
                    <a:pt x="773" y="726"/>
                  </a:lnTo>
                  <a:lnTo>
                    <a:pt x="754" y="765"/>
                  </a:lnTo>
                  <a:lnTo>
                    <a:pt x="740" y="808"/>
                  </a:lnTo>
                  <a:lnTo>
                    <a:pt x="731" y="853"/>
                  </a:lnTo>
                  <a:lnTo>
                    <a:pt x="728" y="899"/>
                  </a:lnTo>
                  <a:lnTo>
                    <a:pt x="728" y="1205"/>
                  </a:lnTo>
                  <a:lnTo>
                    <a:pt x="0" y="1205"/>
                  </a:lnTo>
                  <a:lnTo>
                    <a:pt x="0" y="346"/>
                  </a:lnTo>
                  <a:lnTo>
                    <a:pt x="3" y="299"/>
                  </a:lnTo>
                  <a:lnTo>
                    <a:pt x="13" y="254"/>
                  </a:lnTo>
                  <a:lnTo>
                    <a:pt x="27" y="211"/>
                  </a:lnTo>
                  <a:lnTo>
                    <a:pt x="47" y="171"/>
                  </a:lnTo>
                  <a:lnTo>
                    <a:pt x="72" y="134"/>
                  </a:lnTo>
                  <a:lnTo>
                    <a:pt x="102" y="101"/>
                  </a:lnTo>
                  <a:lnTo>
                    <a:pt x="135" y="72"/>
                  </a:lnTo>
                  <a:lnTo>
                    <a:pt x="172" y="47"/>
                  </a:lnTo>
                  <a:lnTo>
                    <a:pt x="212" y="27"/>
                  </a:lnTo>
                  <a:lnTo>
                    <a:pt x="254" y="12"/>
                  </a:lnTo>
                  <a:lnTo>
                    <a:pt x="300" y="3"/>
                  </a:lnTo>
                  <a:lnTo>
                    <a:pt x="347" y="0"/>
                  </a:lnTo>
                  <a:close/>
                </a:path>
              </a:pathLst>
            </a:custGeom>
            <a:grpFill/>
            <a:ln w="9525">
              <a:noFill/>
              <a:round/>
              <a:headEnd/>
              <a:tailEnd/>
            </a:ln>
          </p:spPr>
          <p:txBody>
            <a:bodyPr wrap="none" anchor="ctr"/>
            <a:lstStyle/>
            <a:p>
              <a:endParaRPr lang="en-GB"/>
            </a:p>
          </p:txBody>
        </p:sp>
      </p:grpSp>
      <p:grpSp>
        <p:nvGrpSpPr>
          <p:cNvPr id="33" name="Group 32">
            <a:extLst>
              <a:ext uri="{FF2B5EF4-FFF2-40B4-BE49-F238E27FC236}">
                <a16:creationId xmlns:a16="http://schemas.microsoft.com/office/drawing/2014/main" id="{34C2BC73-D7B2-4697-9A79-D998D1D349C6}"/>
              </a:ext>
            </a:extLst>
          </p:cNvPr>
          <p:cNvGrpSpPr/>
          <p:nvPr/>
        </p:nvGrpSpPr>
        <p:grpSpPr>
          <a:xfrm>
            <a:off x="842867" y="5047655"/>
            <a:ext cx="4435270" cy="1538594"/>
            <a:chOff x="657839" y="5049489"/>
            <a:chExt cx="3386548" cy="1390378"/>
          </a:xfrm>
        </p:grpSpPr>
        <p:grpSp>
          <p:nvGrpSpPr>
            <p:cNvPr id="34" name="Group 33">
              <a:extLst>
                <a:ext uri="{FF2B5EF4-FFF2-40B4-BE49-F238E27FC236}">
                  <a16:creationId xmlns:a16="http://schemas.microsoft.com/office/drawing/2014/main" id="{79CA9475-E91B-4F27-9C5D-216F5FE82C61}"/>
                </a:ext>
              </a:extLst>
            </p:cNvPr>
            <p:cNvGrpSpPr/>
            <p:nvPr/>
          </p:nvGrpSpPr>
          <p:grpSpPr>
            <a:xfrm>
              <a:off x="715256" y="5049489"/>
              <a:ext cx="3329131" cy="1123040"/>
              <a:chOff x="312016" y="4678333"/>
              <a:chExt cx="3329131" cy="1123040"/>
            </a:xfrm>
          </p:grpSpPr>
          <p:sp>
            <p:nvSpPr>
              <p:cNvPr id="36" name="TextBox 35">
                <a:extLst>
                  <a:ext uri="{FF2B5EF4-FFF2-40B4-BE49-F238E27FC236}">
                    <a16:creationId xmlns:a16="http://schemas.microsoft.com/office/drawing/2014/main" id="{1F8FC558-884F-4BED-B2A2-BB5DE8D149DE}"/>
                  </a:ext>
                </a:extLst>
              </p:cNvPr>
              <p:cNvSpPr txBox="1"/>
              <p:nvPr/>
            </p:nvSpPr>
            <p:spPr>
              <a:xfrm>
                <a:off x="798516" y="4800113"/>
                <a:ext cx="2842631" cy="1001260"/>
              </a:xfrm>
              <a:prstGeom prst="rect">
                <a:avLst/>
              </a:prstGeom>
              <a:noFill/>
            </p:spPr>
            <p:txBody>
              <a:bodyPr wrap="square" lIns="0" tIns="0" rIns="0" bIns="0" rtlCol="0">
                <a:spAutoFit/>
              </a:bodyPr>
              <a:lstStyle/>
              <a:p>
                <a:pPr>
                  <a:buClr>
                    <a:schemeClr val="bg2"/>
                  </a:buClr>
                </a:pPr>
                <a:r>
                  <a:rPr lang="en-GB" i="1" dirty="0"/>
                  <a:t>A friend of mine works with computers and he says they will work, they only don’t if a human’s done something wrong”</a:t>
                </a:r>
                <a:endParaRPr lang="en-GB" sz="1800" dirty="0"/>
              </a:p>
            </p:txBody>
          </p:sp>
          <p:sp>
            <p:nvSpPr>
              <p:cNvPr id="37" name="Freeform 38">
                <a:extLst>
                  <a:ext uri="{FF2B5EF4-FFF2-40B4-BE49-F238E27FC236}">
                    <a16:creationId xmlns:a16="http://schemas.microsoft.com/office/drawing/2014/main" id="{B455EBF5-0E1B-4B8D-A7EF-70B45964118D}"/>
                  </a:ext>
                </a:extLst>
              </p:cNvPr>
              <p:cNvSpPr>
                <a:spLocks/>
              </p:cNvSpPr>
              <p:nvPr/>
            </p:nvSpPr>
            <p:spPr bwMode="gray">
              <a:xfrm>
                <a:off x="312016" y="4678339"/>
                <a:ext cx="238601" cy="447294"/>
              </a:xfrm>
              <a:custGeom>
                <a:avLst/>
                <a:gdLst/>
                <a:ahLst/>
                <a:cxnLst>
                  <a:cxn ang="0">
                    <a:pos x="374" y="330"/>
                  </a:cxn>
                  <a:cxn ang="0">
                    <a:pos x="445" y="347"/>
                  </a:cxn>
                  <a:cxn ang="0">
                    <a:pos x="506" y="372"/>
                  </a:cxn>
                  <a:cxn ang="0">
                    <a:pos x="562" y="404"/>
                  </a:cxn>
                  <a:cxn ang="0">
                    <a:pos x="608" y="447"/>
                  </a:cxn>
                  <a:cxn ang="0">
                    <a:pos x="647" y="495"/>
                  </a:cxn>
                  <a:cxn ang="0">
                    <a:pos x="673" y="548"/>
                  </a:cxn>
                  <a:cxn ang="0">
                    <a:pos x="689" y="606"/>
                  </a:cxn>
                  <a:cxn ang="0">
                    <a:pos x="695" y="671"/>
                  </a:cxn>
                  <a:cxn ang="0">
                    <a:pos x="689" y="740"/>
                  </a:cxn>
                  <a:cxn ang="0">
                    <a:pos x="670" y="803"/>
                  </a:cxn>
                  <a:cxn ang="0">
                    <a:pos x="637" y="861"/>
                  </a:cxn>
                  <a:cxn ang="0">
                    <a:pos x="593" y="915"/>
                  </a:cxn>
                  <a:cxn ang="0">
                    <a:pos x="539" y="959"/>
                  </a:cxn>
                  <a:cxn ang="0">
                    <a:pos x="480" y="990"/>
                  </a:cxn>
                  <a:cxn ang="0">
                    <a:pos x="416" y="1009"/>
                  </a:cxn>
                  <a:cxn ang="0">
                    <a:pos x="345" y="1014"/>
                  </a:cxn>
                  <a:cxn ang="0">
                    <a:pos x="276" y="1007"/>
                  </a:cxn>
                  <a:cxn ang="0">
                    <a:pos x="211" y="988"/>
                  </a:cxn>
                  <a:cxn ang="0">
                    <a:pos x="151" y="953"/>
                  </a:cxn>
                  <a:cxn ang="0">
                    <a:pos x="99" y="905"/>
                  </a:cxn>
                  <a:cxn ang="0">
                    <a:pos x="55" y="846"/>
                  </a:cxn>
                  <a:cxn ang="0">
                    <a:pos x="25" y="780"/>
                  </a:cxn>
                  <a:cxn ang="0">
                    <a:pos x="5" y="709"/>
                  </a:cxn>
                  <a:cxn ang="0">
                    <a:pos x="0" y="633"/>
                  </a:cxn>
                  <a:cxn ang="0">
                    <a:pos x="2" y="564"/>
                  </a:cxn>
                  <a:cxn ang="0">
                    <a:pos x="11" y="496"/>
                  </a:cxn>
                  <a:cxn ang="0">
                    <a:pos x="26" y="427"/>
                  </a:cxn>
                  <a:cxn ang="0">
                    <a:pos x="50" y="360"/>
                  </a:cxn>
                  <a:cxn ang="0">
                    <a:pos x="76" y="297"/>
                  </a:cxn>
                  <a:cxn ang="0">
                    <a:pos x="109" y="237"/>
                  </a:cxn>
                  <a:cxn ang="0">
                    <a:pos x="147" y="182"/>
                  </a:cxn>
                  <a:cxn ang="0">
                    <a:pos x="192" y="132"/>
                  </a:cxn>
                  <a:cxn ang="0">
                    <a:pos x="226" y="97"/>
                  </a:cxn>
                  <a:cxn ang="0">
                    <a:pos x="268" y="65"/>
                  </a:cxn>
                  <a:cxn ang="0">
                    <a:pos x="374" y="0"/>
                  </a:cxn>
                </a:cxnLst>
                <a:rect l="0" t="0" r="r" b="b"/>
                <a:pathLst>
                  <a:path w="695" h="1014">
                    <a:moveTo>
                      <a:pt x="374" y="0"/>
                    </a:moveTo>
                    <a:lnTo>
                      <a:pt x="374" y="330"/>
                    </a:lnTo>
                    <a:lnTo>
                      <a:pt x="410" y="337"/>
                    </a:lnTo>
                    <a:lnTo>
                      <a:pt x="445" y="347"/>
                    </a:lnTo>
                    <a:lnTo>
                      <a:pt x="476" y="358"/>
                    </a:lnTo>
                    <a:lnTo>
                      <a:pt x="506" y="372"/>
                    </a:lnTo>
                    <a:lnTo>
                      <a:pt x="535" y="387"/>
                    </a:lnTo>
                    <a:lnTo>
                      <a:pt x="562" y="404"/>
                    </a:lnTo>
                    <a:lnTo>
                      <a:pt x="585" y="424"/>
                    </a:lnTo>
                    <a:lnTo>
                      <a:pt x="608" y="447"/>
                    </a:lnTo>
                    <a:lnTo>
                      <a:pt x="627" y="470"/>
                    </a:lnTo>
                    <a:lnTo>
                      <a:pt x="647" y="495"/>
                    </a:lnTo>
                    <a:lnTo>
                      <a:pt x="660" y="520"/>
                    </a:lnTo>
                    <a:lnTo>
                      <a:pt x="673" y="548"/>
                    </a:lnTo>
                    <a:lnTo>
                      <a:pt x="683" y="577"/>
                    </a:lnTo>
                    <a:lnTo>
                      <a:pt x="689" y="606"/>
                    </a:lnTo>
                    <a:lnTo>
                      <a:pt x="693" y="638"/>
                    </a:lnTo>
                    <a:lnTo>
                      <a:pt x="695" y="671"/>
                    </a:lnTo>
                    <a:lnTo>
                      <a:pt x="693" y="708"/>
                    </a:lnTo>
                    <a:lnTo>
                      <a:pt x="689" y="740"/>
                    </a:lnTo>
                    <a:lnTo>
                      <a:pt x="679" y="773"/>
                    </a:lnTo>
                    <a:lnTo>
                      <a:pt x="670" y="803"/>
                    </a:lnTo>
                    <a:lnTo>
                      <a:pt x="654" y="832"/>
                    </a:lnTo>
                    <a:lnTo>
                      <a:pt x="637" y="861"/>
                    </a:lnTo>
                    <a:lnTo>
                      <a:pt x="616" y="888"/>
                    </a:lnTo>
                    <a:lnTo>
                      <a:pt x="593" y="915"/>
                    </a:lnTo>
                    <a:lnTo>
                      <a:pt x="566" y="938"/>
                    </a:lnTo>
                    <a:lnTo>
                      <a:pt x="539" y="959"/>
                    </a:lnTo>
                    <a:lnTo>
                      <a:pt x="510" y="976"/>
                    </a:lnTo>
                    <a:lnTo>
                      <a:pt x="480" y="990"/>
                    </a:lnTo>
                    <a:lnTo>
                      <a:pt x="449" y="1001"/>
                    </a:lnTo>
                    <a:lnTo>
                      <a:pt x="416" y="1009"/>
                    </a:lnTo>
                    <a:lnTo>
                      <a:pt x="382" y="1013"/>
                    </a:lnTo>
                    <a:lnTo>
                      <a:pt x="345" y="1014"/>
                    </a:lnTo>
                    <a:lnTo>
                      <a:pt x="311" y="1013"/>
                    </a:lnTo>
                    <a:lnTo>
                      <a:pt x="276" y="1007"/>
                    </a:lnTo>
                    <a:lnTo>
                      <a:pt x="241" y="999"/>
                    </a:lnTo>
                    <a:lnTo>
                      <a:pt x="211" y="988"/>
                    </a:lnTo>
                    <a:lnTo>
                      <a:pt x="180" y="972"/>
                    </a:lnTo>
                    <a:lnTo>
                      <a:pt x="151" y="953"/>
                    </a:lnTo>
                    <a:lnTo>
                      <a:pt x="124" y="930"/>
                    </a:lnTo>
                    <a:lnTo>
                      <a:pt x="99" y="905"/>
                    </a:lnTo>
                    <a:lnTo>
                      <a:pt x="74" y="876"/>
                    </a:lnTo>
                    <a:lnTo>
                      <a:pt x="55" y="846"/>
                    </a:lnTo>
                    <a:lnTo>
                      <a:pt x="38" y="815"/>
                    </a:lnTo>
                    <a:lnTo>
                      <a:pt x="25" y="780"/>
                    </a:lnTo>
                    <a:lnTo>
                      <a:pt x="13" y="746"/>
                    </a:lnTo>
                    <a:lnTo>
                      <a:pt x="5" y="709"/>
                    </a:lnTo>
                    <a:lnTo>
                      <a:pt x="0" y="673"/>
                    </a:lnTo>
                    <a:lnTo>
                      <a:pt x="0" y="633"/>
                    </a:lnTo>
                    <a:lnTo>
                      <a:pt x="0" y="598"/>
                    </a:lnTo>
                    <a:lnTo>
                      <a:pt x="2" y="564"/>
                    </a:lnTo>
                    <a:lnTo>
                      <a:pt x="5" y="529"/>
                    </a:lnTo>
                    <a:lnTo>
                      <a:pt x="11" y="496"/>
                    </a:lnTo>
                    <a:lnTo>
                      <a:pt x="19" y="462"/>
                    </a:lnTo>
                    <a:lnTo>
                      <a:pt x="26" y="427"/>
                    </a:lnTo>
                    <a:lnTo>
                      <a:pt x="38" y="395"/>
                    </a:lnTo>
                    <a:lnTo>
                      <a:pt x="50" y="360"/>
                    </a:lnTo>
                    <a:lnTo>
                      <a:pt x="63" y="330"/>
                    </a:lnTo>
                    <a:lnTo>
                      <a:pt x="76" y="297"/>
                    </a:lnTo>
                    <a:lnTo>
                      <a:pt x="92" y="268"/>
                    </a:lnTo>
                    <a:lnTo>
                      <a:pt x="109" y="237"/>
                    </a:lnTo>
                    <a:lnTo>
                      <a:pt x="128" y="211"/>
                    </a:lnTo>
                    <a:lnTo>
                      <a:pt x="147" y="182"/>
                    </a:lnTo>
                    <a:lnTo>
                      <a:pt x="169" y="157"/>
                    </a:lnTo>
                    <a:lnTo>
                      <a:pt x="192" y="132"/>
                    </a:lnTo>
                    <a:lnTo>
                      <a:pt x="209" y="115"/>
                    </a:lnTo>
                    <a:lnTo>
                      <a:pt x="226" y="97"/>
                    </a:lnTo>
                    <a:lnTo>
                      <a:pt x="247" y="82"/>
                    </a:lnTo>
                    <a:lnTo>
                      <a:pt x="268" y="65"/>
                    </a:lnTo>
                    <a:lnTo>
                      <a:pt x="318" y="32"/>
                    </a:lnTo>
                    <a:lnTo>
                      <a:pt x="374" y="0"/>
                    </a:lnTo>
                    <a:close/>
                  </a:path>
                </a:pathLst>
              </a:custGeom>
              <a:solidFill>
                <a:srgbClr val="4472C4"/>
              </a:solidFill>
              <a:ln w="19050">
                <a:solidFill>
                  <a:schemeClr val="bg1"/>
                </a:solid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eaLnBrk="0" fontAlgn="auto" hangingPunct="0">
                  <a:spcBef>
                    <a:spcPts val="0"/>
                  </a:spcBef>
                  <a:spcAft>
                    <a:spcPts val="0"/>
                  </a:spcAft>
                  <a:defRPr/>
                </a:pPr>
                <a:endParaRPr lang="en-GB" sz="1200" dirty="0">
                  <a:solidFill>
                    <a:prstClr val="black"/>
                  </a:solidFill>
                  <a:latin typeface="Segoe UI" panose="020B0502040204020203" pitchFamily="34" charset="0"/>
                  <a:cs typeface="+mn-cs"/>
                </a:endParaRPr>
              </a:p>
            </p:txBody>
          </p:sp>
          <p:sp>
            <p:nvSpPr>
              <p:cNvPr id="38" name="Freeform 39">
                <a:extLst>
                  <a:ext uri="{FF2B5EF4-FFF2-40B4-BE49-F238E27FC236}">
                    <a16:creationId xmlns:a16="http://schemas.microsoft.com/office/drawing/2014/main" id="{6CECF36C-E049-4849-B6DD-2351BB2E5A7E}"/>
                  </a:ext>
                </a:extLst>
              </p:cNvPr>
              <p:cNvSpPr>
                <a:spLocks/>
              </p:cNvSpPr>
              <p:nvPr/>
            </p:nvSpPr>
            <p:spPr bwMode="gray">
              <a:xfrm>
                <a:off x="502501" y="4678333"/>
                <a:ext cx="273127" cy="447296"/>
              </a:xfrm>
              <a:custGeom>
                <a:avLst/>
                <a:gdLst/>
                <a:ahLst/>
                <a:cxnLst>
                  <a:cxn ang="0">
                    <a:pos x="378" y="330"/>
                  </a:cxn>
                  <a:cxn ang="0">
                    <a:pos x="447" y="345"/>
                  </a:cxn>
                  <a:cxn ang="0">
                    <a:pos x="508" y="370"/>
                  </a:cxn>
                  <a:cxn ang="0">
                    <a:pos x="562" y="402"/>
                  </a:cxn>
                  <a:cxn ang="0">
                    <a:pos x="610" y="445"/>
                  </a:cxn>
                  <a:cxn ang="0">
                    <a:pos x="647" y="493"/>
                  </a:cxn>
                  <a:cxn ang="0">
                    <a:pos x="673" y="548"/>
                  </a:cxn>
                  <a:cxn ang="0">
                    <a:pos x="689" y="608"/>
                  </a:cxn>
                  <a:cxn ang="0">
                    <a:pos x="695" y="671"/>
                  </a:cxn>
                  <a:cxn ang="0">
                    <a:pos x="689" y="740"/>
                  </a:cxn>
                  <a:cxn ang="0">
                    <a:pos x="670" y="803"/>
                  </a:cxn>
                  <a:cxn ang="0">
                    <a:pos x="639" y="861"/>
                  </a:cxn>
                  <a:cxn ang="0">
                    <a:pos x="595" y="915"/>
                  </a:cxn>
                  <a:cxn ang="0">
                    <a:pos x="541" y="959"/>
                  </a:cxn>
                  <a:cxn ang="0">
                    <a:pos x="483" y="990"/>
                  </a:cxn>
                  <a:cxn ang="0">
                    <a:pos x="418" y="1009"/>
                  </a:cxn>
                  <a:cxn ang="0">
                    <a:pos x="349" y="1014"/>
                  </a:cxn>
                  <a:cxn ang="0">
                    <a:pos x="276" y="1007"/>
                  </a:cxn>
                  <a:cxn ang="0">
                    <a:pos x="211" y="988"/>
                  </a:cxn>
                  <a:cxn ang="0">
                    <a:pos x="153" y="953"/>
                  </a:cxn>
                  <a:cxn ang="0">
                    <a:pos x="99" y="905"/>
                  </a:cxn>
                  <a:cxn ang="0">
                    <a:pos x="55" y="846"/>
                  </a:cxn>
                  <a:cxn ang="0">
                    <a:pos x="25" y="780"/>
                  </a:cxn>
                  <a:cxn ang="0">
                    <a:pos x="5" y="709"/>
                  </a:cxn>
                  <a:cxn ang="0">
                    <a:pos x="0" y="633"/>
                  </a:cxn>
                  <a:cxn ang="0">
                    <a:pos x="2" y="566"/>
                  </a:cxn>
                  <a:cxn ang="0">
                    <a:pos x="11" y="498"/>
                  </a:cxn>
                  <a:cxn ang="0">
                    <a:pos x="27" y="431"/>
                  </a:cxn>
                  <a:cxn ang="0">
                    <a:pos x="48" y="366"/>
                  </a:cxn>
                  <a:cxn ang="0">
                    <a:pos x="75" y="305"/>
                  </a:cxn>
                  <a:cxn ang="0">
                    <a:pos x="107" y="247"/>
                  </a:cxn>
                  <a:cxn ang="0">
                    <a:pos x="144" y="191"/>
                  </a:cxn>
                  <a:cxn ang="0">
                    <a:pos x="186" y="140"/>
                  </a:cxn>
                  <a:cxn ang="0">
                    <a:pos x="226" y="103"/>
                  </a:cxn>
                  <a:cxn ang="0">
                    <a:pos x="270" y="67"/>
                  </a:cxn>
                  <a:cxn ang="0">
                    <a:pos x="322" y="32"/>
                  </a:cxn>
                  <a:cxn ang="0">
                    <a:pos x="378" y="0"/>
                  </a:cxn>
                </a:cxnLst>
                <a:rect l="0" t="0" r="r" b="b"/>
                <a:pathLst>
                  <a:path w="695" h="1014">
                    <a:moveTo>
                      <a:pt x="378" y="0"/>
                    </a:moveTo>
                    <a:lnTo>
                      <a:pt x="378" y="330"/>
                    </a:lnTo>
                    <a:lnTo>
                      <a:pt x="412" y="337"/>
                    </a:lnTo>
                    <a:lnTo>
                      <a:pt x="447" y="345"/>
                    </a:lnTo>
                    <a:lnTo>
                      <a:pt x="478" y="356"/>
                    </a:lnTo>
                    <a:lnTo>
                      <a:pt x="508" y="370"/>
                    </a:lnTo>
                    <a:lnTo>
                      <a:pt x="537" y="385"/>
                    </a:lnTo>
                    <a:lnTo>
                      <a:pt x="562" y="402"/>
                    </a:lnTo>
                    <a:lnTo>
                      <a:pt x="587" y="422"/>
                    </a:lnTo>
                    <a:lnTo>
                      <a:pt x="610" y="445"/>
                    </a:lnTo>
                    <a:lnTo>
                      <a:pt x="629" y="468"/>
                    </a:lnTo>
                    <a:lnTo>
                      <a:pt x="647" y="493"/>
                    </a:lnTo>
                    <a:lnTo>
                      <a:pt x="662" y="520"/>
                    </a:lnTo>
                    <a:lnTo>
                      <a:pt x="673" y="548"/>
                    </a:lnTo>
                    <a:lnTo>
                      <a:pt x="683" y="577"/>
                    </a:lnTo>
                    <a:lnTo>
                      <a:pt x="689" y="608"/>
                    </a:lnTo>
                    <a:lnTo>
                      <a:pt x="693" y="638"/>
                    </a:lnTo>
                    <a:lnTo>
                      <a:pt x="695" y="671"/>
                    </a:lnTo>
                    <a:lnTo>
                      <a:pt x="693" y="708"/>
                    </a:lnTo>
                    <a:lnTo>
                      <a:pt x="689" y="740"/>
                    </a:lnTo>
                    <a:lnTo>
                      <a:pt x="681" y="773"/>
                    </a:lnTo>
                    <a:lnTo>
                      <a:pt x="670" y="803"/>
                    </a:lnTo>
                    <a:lnTo>
                      <a:pt x="656" y="832"/>
                    </a:lnTo>
                    <a:lnTo>
                      <a:pt x="639" y="861"/>
                    </a:lnTo>
                    <a:lnTo>
                      <a:pt x="618" y="888"/>
                    </a:lnTo>
                    <a:lnTo>
                      <a:pt x="595" y="915"/>
                    </a:lnTo>
                    <a:lnTo>
                      <a:pt x="568" y="938"/>
                    </a:lnTo>
                    <a:lnTo>
                      <a:pt x="541" y="959"/>
                    </a:lnTo>
                    <a:lnTo>
                      <a:pt x="512" y="976"/>
                    </a:lnTo>
                    <a:lnTo>
                      <a:pt x="483" y="990"/>
                    </a:lnTo>
                    <a:lnTo>
                      <a:pt x="451" y="1001"/>
                    </a:lnTo>
                    <a:lnTo>
                      <a:pt x="418" y="1009"/>
                    </a:lnTo>
                    <a:lnTo>
                      <a:pt x="384" y="1013"/>
                    </a:lnTo>
                    <a:lnTo>
                      <a:pt x="349" y="1014"/>
                    </a:lnTo>
                    <a:lnTo>
                      <a:pt x="313" y="1013"/>
                    </a:lnTo>
                    <a:lnTo>
                      <a:pt x="276" y="1007"/>
                    </a:lnTo>
                    <a:lnTo>
                      <a:pt x="243" y="999"/>
                    </a:lnTo>
                    <a:lnTo>
                      <a:pt x="211" y="988"/>
                    </a:lnTo>
                    <a:lnTo>
                      <a:pt x="182" y="972"/>
                    </a:lnTo>
                    <a:lnTo>
                      <a:pt x="153" y="953"/>
                    </a:lnTo>
                    <a:lnTo>
                      <a:pt x="124" y="930"/>
                    </a:lnTo>
                    <a:lnTo>
                      <a:pt x="99" y="905"/>
                    </a:lnTo>
                    <a:lnTo>
                      <a:pt x="76" y="876"/>
                    </a:lnTo>
                    <a:lnTo>
                      <a:pt x="55" y="846"/>
                    </a:lnTo>
                    <a:lnTo>
                      <a:pt x="38" y="815"/>
                    </a:lnTo>
                    <a:lnTo>
                      <a:pt x="25" y="780"/>
                    </a:lnTo>
                    <a:lnTo>
                      <a:pt x="13" y="746"/>
                    </a:lnTo>
                    <a:lnTo>
                      <a:pt x="5" y="709"/>
                    </a:lnTo>
                    <a:lnTo>
                      <a:pt x="0" y="673"/>
                    </a:lnTo>
                    <a:lnTo>
                      <a:pt x="0" y="633"/>
                    </a:lnTo>
                    <a:lnTo>
                      <a:pt x="0" y="600"/>
                    </a:lnTo>
                    <a:lnTo>
                      <a:pt x="2" y="566"/>
                    </a:lnTo>
                    <a:lnTo>
                      <a:pt x="5" y="531"/>
                    </a:lnTo>
                    <a:lnTo>
                      <a:pt x="11" y="498"/>
                    </a:lnTo>
                    <a:lnTo>
                      <a:pt x="19" y="464"/>
                    </a:lnTo>
                    <a:lnTo>
                      <a:pt x="27" y="431"/>
                    </a:lnTo>
                    <a:lnTo>
                      <a:pt x="36" y="399"/>
                    </a:lnTo>
                    <a:lnTo>
                      <a:pt x="48" y="366"/>
                    </a:lnTo>
                    <a:lnTo>
                      <a:pt x="61" y="335"/>
                    </a:lnTo>
                    <a:lnTo>
                      <a:pt x="75" y="305"/>
                    </a:lnTo>
                    <a:lnTo>
                      <a:pt x="90" y="276"/>
                    </a:lnTo>
                    <a:lnTo>
                      <a:pt x="107" y="247"/>
                    </a:lnTo>
                    <a:lnTo>
                      <a:pt x="124" y="218"/>
                    </a:lnTo>
                    <a:lnTo>
                      <a:pt x="144" y="191"/>
                    </a:lnTo>
                    <a:lnTo>
                      <a:pt x="165" y="165"/>
                    </a:lnTo>
                    <a:lnTo>
                      <a:pt x="186" y="140"/>
                    </a:lnTo>
                    <a:lnTo>
                      <a:pt x="205" y="120"/>
                    </a:lnTo>
                    <a:lnTo>
                      <a:pt x="226" y="103"/>
                    </a:lnTo>
                    <a:lnTo>
                      <a:pt x="247" y="84"/>
                    </a:lnTo>
                    <a:lnTo>
                      <a:pt x="270" y="67"/>
                    </a:lnTo>
                    <a:lnTo>
                      <a:pt x="295" y="49"/>
                    </a:lnTo>
                    <a:lnTo>
                      <a:pt x="322" y="32"/>
                    </a:lnTo>
                    <a:lnTo>
                      <a:pt x="349" y="15"/>
                    </a:lnTo>
                    <a:lnTo>
                      <a:pt x="378" y="0"/>
                    </a:lnTo>
                    <a:close/>
                  </a:path>
                </a:pathLst>
              </a:custGeom>
              <a:solidFill>
                <a:srgbClr val="4472C4"/>
              </a:solidFill>
              <a:ln w="19050">
                <a:solidFill>
                  <a:schemeClr val="bg1"/>
                </a:solid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eaLnBrk="0" fontAlgn="auto" hangingPunct="0">
                  <a:spcBef>
                    <a:spcPts val="0"/>
                  </a:spcBef>
                  <a:spcAft>
                    <a:spcPts val="0"/>
                  </a:spcAft>
                  <a:defRPr/>
                </a:pPr>
                <a:endParaRPr lang="en-GB" sz="1200" dirty="0">
                  <a:solidFill>
                    <a:prstClr val="black"/>
                  </a:solidFill>
                  <a:latin typeface="Segoe UI" panose="020B0502040204020203" pitchFamily="34" charset="0"/>
                  <a:cs typeface="+mn-cs"/>
                </a:endParaRPr>
              </a:p>
            </p:txBody>
          </p:sp>
        </p:grpSp>
        <p:cxnSp>
          <p:nvCxnSpPr>
            <p:cNvPr id="35" name="Straight Connector 34">
              <a:extLst>
                <a:ext uri="{FF2B5EF4-FFF2-40B4-BE49-F238E27FC236}">
                  <a16:creationId xmlns:a16="http://schemas.microsoft.com/office/drawing/2014/main" id="{874A258D-A6E3-4F7A-90E2-74CE47C3D3CF}"/>
                </a:ext>
              </a:extLst>
            </p:cNvPr>
            <p:cNvCxnSpPr>
              <a:cxnSpLocks/>
            </p:cNvCxnSpPr>
            <p:nvPr/>
          </p:nvCxnSpPr>
          <p:spPr bwMode="gray">
            <a:xfrm>
              <a:off x="657839" y="5109750"/>
              <a:ext cx="0" cy="1330117"/>
            </a:xfrm>
            <a:prstGeom prst="line">
              <a:avLst/>
            </a:prstGeom>
            <a:noFill/>
            <a:ln w="76200">
              <a:solidFill>
                <a:srgbClr val="4472C4"/>
              </a:solidFill>
              <a:bevel/>
              <a:headEnd/>
              <a:tailEnd/>
            </a:ln>
            <a:effectLst/>
            <a:extLst>
              <a:ext uri="{909E8E84-426E-40DD-AFC4-6F175D3DCCD1}">
                <a14:hiddenFill xmlns:a14="http://schemas.microsoft.com/office/drawing/2010/main">
                  <a:noFill/>
                </a14:hiddenFill>
              </a:ext>
            </a:extLst>
          </p:spPr>
        </p:cxnSp>
      </p:grpSp>
      <p:sp>
        <p:nvSpPr>
          <p:cNvPr id="4" name="Rectangle 3">
            <a:extLst>
              <a:ext uri="{FF2B5EF4-FFF2-40B4-BE49-F238E27FC236}">
                <a16:creationId xmlns:a16="http://schemas.microsoft.com/office/drawing/2014/main" id="{B851460E-C463-488F-ABCA-490B9CE96B85}"/>
              </a:ext>
            </a:extLst>
          </p:cNvPr>
          <p:cNvSpPr/>
          <p:nvPr/>
        </p:nvSpPr>
        <p:spPr>
          <a:xfrm>
            <a:off x="2709722" y="2328009"/>
            <a:ext cx="2107693" cy="584775"/>
          </a:xfrm>
          <a:prstGeom prst="rect">
            <a:avLst/>
          </a:prstGeom>
        </p:spPr>
        <p:txBody>
          <a:bodyPr wrap="none">
            <a:spAutoFit/>
          </a:bodyPr>
          <a:lstStyle/>
          <a:p>
            <a:r>
              <a:rPr lang="en-GB" sz="3200" b="1" dirty="0"/>
              <a:t>Reliability</a:t>
            </a:r>
          </a:p>
        </p:txBody>
      </p:sp>
      <p:sp>
        <p:nvSpPr>
          <p:cNvPr id="5" name="Rectangle 4">
            <a:extLst>
              <a:ext uri="{FF2B5EF4-FFF2-40B4-BE49-F238E27FC236}">
                <a16:creationId xmlns:a16="http://schemas.microsoft.com/office/drawing/2014/main" id="{7B059FEA-DAAD-4186-AF38-C384F04630D5}"/>
              </a:ext>
            </a:extLst>
          </p:cNvPr>
          <p:cNvSpPr/>
          <p:nvPr/>
        </p:nvSpPr>
        <p:spPr>
          <a:xfrm>
            <a:off x="9230463" y="2265122"/>
            <a:ext cx="1856598" cy="584775"/>
          </a:xfrm>
          <a:prstGeom prst="rect">
            <a:avLst/>
          </a:prstGeom>
        </p:spPr>
        <p:txBody>
          <a:bodyPr wrap="square">
            <a:spAutoFit/>
          </a:bodyPr>
          <a:lstStyle/>
          <a:p>
            <a:r>
              <a:rPr lang="en-GB" sz="3200" b="1" dirty="0"/>
              <a:t>Intimacy</a:t>
            </a:r>
          </a:p>
        </p:txBody>
      </p:sp>
    </p:spTree>
    <p:extLst>
      <p:ext uri="{BB962C8B-B14F-4D97-AF65-F5344CB8AC3E}">
        <p14:creationId xmlns:p14="http://schemas.microsoft.com/office/powerpoint/2010/main" val="18355757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33142" y="2335301"/>
            <a:ext cx="5616715" cy="617001"/>
          </a:xfrm>
        </p:spPr>
        <p:txBody>
          <a:bodyPr/>
          <a:lstStyle/>
          <a:p>
            <a:pPr marL="0" indent="0">
              <a:buNone/>
            </a:pPr>
            <a:r>
              <a:rPr lang="en-GB" dirty="0">
                <a:solidFill>
                  <a:srgbClr val="FFC000"/>
                </a:solidFill>
              </a:rPr>
              <a:t>Credibility</a:t>
            </a:r>
            <a:r>
              <a:rPr lang="en-GB" dirty="0"/>
              <a:t> + </a:t>
            </a:r>
            <a:r>
              <a:rPr lang="en-GB" dirty="0">
                <a:solidFill>
                  <a:srgbClr val="92D050"/>
                </a:solidFill>
              </a:rPr>
              <a:t>Reliability</a:t>
            </a:r>
            <a:r>
              <a:rPr lang="en-GB" dirty="0"/>
              <a:t> + </a:t>
            </a:r>
            <a:r>
              <a:rPr lang="en-GB" dirty="0">
                <a:solidFill>
                  <a:srgbClr val="FF0000"/>
                </a:solidFill>
              </a:rPr>
              <a:t>Intimacy</a:t>
            </a:r>
          </a:p>
          <a:p>
            <a:pPr marL="0" indent="0">
              <a:buNone/>
            </a:pPr>
            <a:endParaRPr lang="en-GB" dirty="0"/>
          </a:p>
        </p:txBody>
      </p:sp>
      <p:sp>
        <p:nvSpPr>
          <p:cNvPr id="4" name="Content Placeholder 2"/>
          <p:cNvSpPr txBox="1">
            <a:spLocks/>
          </p:cNvSpPr>
          <p:nvPr/>
        </p:nvSpPr>
        <p:spPr bwMode="gray">
          <a:xfrm>
            <a:off x="6618485" y="3530701"/>
            <a:ext cx="2446030" cy="741459"/>
          </a:xfrm>
          <a:prstGeom prst="rect">
            <a:avLst/>
          </a:prstGeom>
        </p:spPr>
        <p:txBody>
          <a:bodyPr vert="horz" lIns="0" tIns="37559" rIns="0" bIns="37559" rtlCol="0">
            <a:noAutofit/>
          </a:bodyPr>
          <a:lstStyle>
            <a:lvl1pPr marL="314080" indent="-314080" algn="l" defTabSz="1051802" rtl="0" eaLnBrk="1" latinLnBrk="0" hangingPunct="1">
              <a:lnSpc>
                <a:spcPct val="110000"/>
              </a:lnSpc>
              <a:spcBef>
                <a:spcPts val="600"/>
              </a:spcBef>
              <a:spcAft>
                <a:spcPts val="600"/>
              </a:spcAft>
              <a:buClr>
                <a:schemeClr val="bg2"/>
              </a:buClr>
              <a:buFont typeface="Wingdings" panose="05000000000000000000" pitchFamily="2" charset="2"/>
              <a:buChar char="§"/>
              <a:defRPr sz="3200" kern="1200">
                <a:solidFill>
                  <a:schemeClr val="tx1"/>
                </a:solidFill>
                <a:latin typeface="+mn-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902" dirty="0">
                <a:solidFill>
                  <a:srgbClr val="FF0000"/>
                </a:solidFill>
              </a:rPr>
              <a:t>Self interest</a:t>
            </a:r>
          </a:p>
        </p:txBody>
      </p:sp>
      <p:cxnSp>
        <p:nvCxnSpPr>
          <p:cNvPr id="6" name="Straight Connector 5"/>
          <p:cNvCxnSpPr/>
          <p:nvPr/>
        </p:nvCxnSpPr>
        <p:spPr>
          <a:xfrm>
            <a:off x="4985719" y="3269458"/>
            <a:ext cx="56167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385261" y="2326305"/>
            <a:ext cx="3121111" cy="538930"/>
          </a:xfrm>
          <a:prstGeom prst="rect">
            <a:avLst/>
          </a:prstGeom>
        </p:spPr>
        <p:txBody>
          <a:bodyPr wrap="none">
            <a:spAutoFit/>
          </a:bodyPr>
          <a:lstStyle/>
          <a:p>
            <a:r>
              <a:rPr lang="en-GB" sz="2902" dirty="0"/>
              <a:t>Trustworthiness   = </a:t>
            </a:r>
          </a:p>
        </p:txBody>
      </p:sp>
      <p:sp>
        <p:nvSpPr>
          <p:cNvPr id="10" name="Rectangle 9"/>
          <p:cNvSpPr/>
          <p:nvPr/>
        </p:nvSpPr>
        <p:spPr>
          <a:xfrm>
            <a:off x="8630957" y="6245674"/>
            <a:ext cx="3217356" cy="287771"/>
          </a:xfrm>
          <a:prstGeom prst="rect">
            <a:avLst/>
          </a:prstGeom>
        </p:spPr>
        <p:txBody>
          <a:bodyPr wrap="none">
            <a:spAutoFit/>
          </a:bodyPr>
          <a:lstStyle/>
          <a:p>
            <a:pPr algn="r"/>
            <a:r>
              <a:rPr lang="en-GB" sz="1270" i="1" dirty="0"/>
              <a:t>Source: The Trusted Advisor, by David </a:t>
            </a:r>
            <a:r>
              <a:rPr lang="en-GB" sz="1270" i="1" dirty="0" err="1"/>
              <a:t>Maister</a:t>
            </a:r>
            <a:r>
              <a:rPr lang="en-GB" sz="1270" i="1" dirty="0"/>
              <a:t> </a:t>
            </a:r>
          </a:p>
        </p:txBody>
      </p:sp>
      <p:sp>
        <p:nvSpPr>
          <p:cNvPr id="11" name="Text Placeholder 5">
            <a:extLst>
              <a:ext uri="{FF2B5EF4-FFF2-40B4-BE49-F238E27FC236}">
                <a16:creationId xmlns:a16="http://schemas.microsoft.com/office/drawing/2014/main" id="{10BC7617-E1F5-479C-8EEA-81107BC99367}"/>
              </a:ext>
            </a:extLst>
          </p:cNvPr>
          <p:cNvSpPr txBox="1">
            <a:spLocks/>
          </p:cNvSpPr>
          <p:nvPr/>
        </p:nvSpPr>
        <p:spPr>
          <a:xfrm>
            <a:off x="343915" y="296684"/>
            <a:ext cx="11288761" cy="1391439"/>
          </a:xfrm>
          <a:prstGeom prst="rect">
            <a:avLst/>
          </a:prstGeom>
          <a:solidFill>
            <a:srgbClr val="4472C4"/>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953984">
              <a:lnSpc>
                <a:spcPct val="110000"/>
              </a:lnSpc>
              <a:spcBef>
                <a:spcPts val="544"/>
              </a:spcBef>
              <a:spcAft>
                <a:spcPts val="544"/>
              </a:spcAft>
              <a:buClr>
                <a:srgbClr val="222223"/>
              </a:buClr>
              <a:buNone/>
            </a:pPr>
            <a:r>
              <a:rPr lang="en-GB" sz="3991" b="1" dirty="0">
                <a:solidFill>
                  <a:prstClr val="white"/>
                </a:solidFill>
                <a:latin typeface="Segoe UI"/>
              </a:rPr>
              <a:t>Banking has challenges to each of the elements tied to trust</a:t>
            </a:r>
          </a:p>
        </p:txBody>
      </p:sp>
      <p:pic>
        <p:nvPicPr>
          <p:cNvPr id="18" name="Picture 2" descr="Image result for bank graphic">
            <a:extLst>
              <a:ext uri="{FF2B5EF4-FFF2-40B4-BE49-F238E27FC236}">
                <a16:creationId xmlns:a16="http://schemas.microsoft.com/office/drawing/2014/main" id="{C8D696A6-063E-4794-9547-AD1E1E9CA05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036193" y="3874432"/>
            <a:ext cx="1591714" cy="159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66151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53B4B4BD-FA19-4B88-8D13-A18D19CF8572}"/>
              </a:ext>
            </a:extLst>
          </p:cNvPr>
          <p:cNvSpPr txBox="1">
            <a:spLocks/>
          </p:cNvSpPr>
          <p:nvPr/>
        </p:nvSpPr>
        <p:spPr>
          <a:xfrm>
            <a:off x="343915" y="296685"/>
            <a:ext cx="11140162" cy="1364164"/>
          </a:xfrm>
          <a:prstGeom prst="rect">
            <a:avLst/>
          </a:prstGeom>
          <a:solidFill>
            <a:srgbClr val="4472C4"/>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953984">
              <a:lnSpc>
                <a:spcPct val="110000"/>
              </a:lnSpc>
              <a:spcBef>
                <a:spcPts val="544"/>
              </a:spcBef>
              <a:spcAft>
                <a:spcPts val="544"/>
              </a:spcAft>
              <a:buClr>
                <a:srgbClr val="222223"/>
              </a:buClr>
              <a:buNone/>
            </a:pPr>
            <a:r>
              <a:rPr lang="en-GB" sz="3991" b="1" dirty="0">
                <a:solidFill>
                  <a:prstClr val="white"/>
                </a:solidFill>
                <a:latin typeface="Segoe UI"/>
              </a:rPr>
              <a:t>Professions: associated with education, expertise and competence </a:t>
            </a:r>
          </a:p>
        </p:txBody>
      </p:sp>
      <p:pic>
        <p:nvPicPr>
          <p:cNvPr id="3" name="Picture 2">
            <a:extLst>
              <a:ext uri="{FF2B5EF4-FFF2-40B4-BE49-F238E27FC236}">
                <a16:creationId xmlns:a16="http://schemas.microsoft.com/office/drawing/2014/main" id="{4F61D680-DDE7-4CFA-AE9B-DF61B769D5E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93627" y="2441960"/>
            <a:ext cx="3223809" cy="3890803"/>
          </a:xfrm>
          <a:prstGeom prst="rect">
            <a:avLst/>
          </a:prstGeom>
        </p:spPr>
      </p:pic>
      <p:pic>
        <p:nvPicPr>
          <p:cNvPr id="5" name="Picture 4">
            <a:extLst>
              <a:ext uri="{FF2B5EF4-FFF2-40B4-BE49-F238E27FC236}">
                <a16:creationId xmlns:a16="http://schemas.microsoft.com/office/drawing/2014/main" id="{E81A0BF1-E0F0-40B1-AF3E-D010C23DE04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959015" y="2441960"/>
            <a:ext cx="7525062" cy="3028013"/>
          </a:xfrm>
          <a:prstGeom prst="rect">
            <a:avLst/>
          </a:prstGeom>
        </p:spPr>
      </p:pic>
    </p:spTree>
    <p:extLst>
      <p:ext uri="{BB962C8B-B14F-4D97-AF65-F5344CB8AC3E}">
        <p14:creationId xmlns:p14="http://schemas.microsoft.com/office/powerpoint/2010/main" val="340196474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53B4B4BD-FA19-4B88-8D13-A18D19CF8572}"/>
              </a:ext>
            </a:extLst>
          </p:cNvPr>
          <p:cNvSpPr txBox="1">
            <a:spLocks/>
          </p:cNvSpPr>
          <p:nvPr/>
        </p:nvSpPr>
        <p:spPr>
          <a:xfrm>
            <a:off x="343915" y="364432"/>
            <a:ext cx="11140162" cy="693916"/>
          </a:xfrm>
          <a:prstGeom prst="rect">
            <a:avLst/>
          </a:prstGeom>
          <a:solidFill>
            <a:srgbClr val="4472C4"/>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953984">
              <a:lnSpc>
                <a:spcPct val="110000"/>
              </a:lnSpc>
              <a:spcBef>
                <a:spcPts val="544"/>
              </a:spcBef>
              <a:spcAft>
                <a:spcPts val="544"/>
              </a:spcAft>
              <a:buClr>
                <a:srgbClr val="222223"/>
              </a:buClr>
              <a:buNone/>
            </a:pPr>
            <a:r>
              <a:rPr lang="en-GB" sz="3991" b="1" dirty="0">
                <a:solidFill>
                  <a:prstClr val="white"/>
                </a:solidFill>
                <a:latin typeface="Segoe UI"/>
              </a:rPr>
              <a:t>But low awareness of professional bodies</a:t>
            </a:r>
          </a:p>
        </p:txBody>
      </p:sp>
      <p:sp>
        <p:nvSpPr>
          <p:cNvPr id="5" name="TextBox 4">
            <a:extLst>
              <a:ext uri="{FF2B5EF4-FFF2-40B4-BE49-F238E27FC236}">
                <a16:creationId xmlns:a16="http://schemas.microsoft.com/office/drawing/2014/main" id="{496E944D-4918-4FE0-998E-F372F39C0A77}"/>
              </a:ext>
            </a:extLst>
          </p:cNvPr>
          <p:cNvSpPr txBox="1"/>
          <p:nvPr/>
        </p:nvSpPr>
        <p:spPr>
          <a:xfrm>
            <a:off x="5183478" y="1404256"/>
            <a:ext cx="6300599" cy="2719582"/>
          </a:xfrm>
          <a:prstGeom prst="rect">
            <a:avLst/>
          </a:prstGeom>
          <a:noFill/>
        </p:spPr>
        <p:txBody>
          <a:bodyPr wrap="square" lIns="72000" tIns="36000" rIns="72000" bIns="36000" rtlCol="0">
            <a:spAutoFit/>
          </a:bodyPr>
          <a:lstStyle/>
          <a:p>
            <a:pPr marL="342900" indent="-342900">
              <a:lnSpc>
                <a:spcPct val="110000"/>
              </a:lnSpc>
              <a:spcBef>
                <a:spcPts val="2400"/>
              </a:spcBef>
              <a:buClr>
                <a:schemeClr val="bg2"/>
              </a:buClr>
              <a:buFont typeface="Arial" panose="020B0604020202020204" pitchFamily="34" charset="0"/>
              <a:buChar char="•"/>
            </a:pPr>
            <a:r>
              <a:rPr lang="en-GB" sz="2000" b="1" dirty="0"/>
              <a:t>Some awareness of professions (medicine, law) </a:t>
            </a:r>
            <a:r>
              <a:rPr lang="en-GB" sz="2000" dirty="0"/>
              <a:t>but poor understanding of what they do</a:t>
            </a:r>
          </a:p>
          <a:p>
            <a:pPr marL="342900" indent="-342900">
              <a:lnSpc>
                <a:spcPct val="110000"/>
              </a:lnSpc>
              <a:spcBef>
                <a:spcPts val="2400"/>
              </a:spcBef>
              <a:buClr>
                <a:schemeClr val="bg2"/>
              </a:buClr>
              <a:buFont typeface="Arial" panose="020B0604020202020204" pitchFamily="34" charset="0"/>
              <a:buChar char="•"/>
            </a:pPr>
            <a:r>
              <a:rPr lang="en-GB" sz="2000" dirty="0"/>
              <a:t>Assumed that have role in </a:t>
            </a:r>
            <a:r>
              <a:rPr lang="en-GB" sz="2000" b="1" dirty="0"/>
              <a:t>training</a:t>
            </a:r>
            <a:r>
              <a:rPr lang="en-GB" sz="2000" dirty="0"/>
              <a:t> and </a:t>
            </a:r>
            <a:r>
              <a:rPr lang="en-GB" sz="2000" b="1" dirty="0"/>
              <a:t>developing members </a:t>
            </a:r>
            <a:r>
              <a:rPr lang="en-GB" sz="2000" dirty="0"/>
              <a:t>of the industry</a:t>
            </a:r>
          </a:p>
          <a:p>
            <a:pPr marL="342900" indent="-342900">
              <a:lnSpc>
                <a:spcPct val="110000"/>
              </a:lnSpc>
              <a:spcBef>
                <a:spcPts val="2400"/>
              </a:spcBef>
              <a:buClr>
                <a:schemeClr val="bg2"/>
              </a:buClr>
              <a:buFont typeface="Arial" panose="020B0604020202020204" pitchFamily="34" charset="0"/>
              <a:buChar char="•"/>
            </a:pPr>
            <a:r>
              <a:rPr lang="en-GB" sz="2000" b="1" dirty="0"/>
              <a:t>Perceived value if they have the power to hold members accountable for their actions</a:t>
            </a:r>
          </a:p>
        </p:txBody>
      </p:sp>
      <p:pic>
        <p:nvPicPr>
          <p:cNvPr id="3074" name="Picture 2" descr="Image result for teamwork graphic">
            <a:extLst>
              <a:ext uri="{FF2B5EF4-FFF2-40B4-BE49-F238E27FC236}">
                <a16:creationId xmlns:a16="http://schemas.microsoft.com/office/drawing/2014/main" id="{1A073472-4344-4B69-B794-F777F319F4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412" t="3783" r="3823" b="5237"/>
          <a:stretch/>
        </p:blipFill>
        <p:spPr bwMode="auto">
          <a:xfrm>
            <a:off x="1169727" y="1385838"/>
            <a:ext cx="2830311" cy="309732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A50E83E4-BE3F-4347-BA02-A36517206024}"/>
              </a:ext>
            </a:extLst>
          </p:cNvPr>
          <p:cNvGrpSpPr/>
          <p:nvPr/>
        </p:nvGrpSpPr>
        <p:grpSpPr>
          <a:xfrm>
            <a:off x="487350" y="4641789"/>
            <a:ext cx="4409440" cy="1352886"/>
            <a:chOff x="657839" y="5049489"/>
            <a:chExt cx="3366827" cy="1352886"/>
          </a:xfrm>
        </p:grpSpPr>
        <p:grpSp>
          <p:nvGrpSpPr>
            <p:cNvPr id="8" name="Group 7">
              <a:extLst>
                <a:ext uri="{FF2B5EF4-FFF2-40B4-BE49-F238E27FC236}">
                  <a16:creationId xmlns:a16="http://schemas.microsoft.com/office/drawing/2014/main" id="{32B4D64A-1B65-4B53-8A62-18718696D5AA}"/>
                </a:ext>
              </a:extLst>
            </p:cNvPr>
            <p:cNvGrpSpPr/>
            <p:nvPr/>
          </p:nvGrpSpPr>
          <p:grpSpPr>
            <a:xfrm>
              <a:off x="715256" y="5049489"/>
              <a:ext cx="3309410" cy="1352886"/>
              <a:chOff x="312016" y="4678333"/>
              <a:chExt cx="3309410" cy="1352886"/>
            </a:xfrm>
          </p:grpSpPr>
          <p:sp>
            <p:nvSpPr>
              <p:cNvPr id="10" name="TextBox 9">
                <a:extLst>
                  <a:ext uri="{FF2B5EF4-FFF2-40B4-BE49-F238E27FC236}">
                    <a16:creationId xmlns:a16="http://schemas.microsoft.com/office/drawing/2014/main" id="{BDD0A472-D4F9-4A50-9AB2-241B390012FD}"/>
                  </a:ext>
                </a:extLst>
              </p:cNvPr>
              <p:cNvSpPr txBox="1"/>
              <p:nvPr/>
            </p:nvSpPr>
            <p:spPr>
              <a:xfrm>
                <a:off x="994529" y="4800113"/>
                <a:ext cx="2626897" cy="1231106"/>
              </a:xfrm>
              <a:prstGeom prst="rect">
                <a:avLst/>
              </a:prstGeom>
              <a:noFill/>
            </p:spPr>
            <p:txBody>
              <a:bodyPr wrap="square" lIns="0" tIns="0" rIns="0" bIns="0" rtlCol="0">
                <a:spAutoFit/>
              </a:bodyPr>
              <a:lstStyle/>
              <a:p>
                <a:pPr>
                  <a:buClr>
                    <a:schemeClr val="bg2"/>
                  </a:buClr>
                </a:pPr>
                <a:r>
                  <a:rPr lang="en-GB" sz="2000" i="1" dirty="0"/>
                  <a:t>They add a second layer of liability because they are also responsible if something goes wrong” </a:t>
                </a:r>
              </a:p>
            </p:txBody>
          </p:sp>
          <p:sp>
            <p:nvSpPr>
              <p:cNvPr id="11" name="Freeform 38">
                <a:extLst>
                  <a:ext uri="{FF2B5EF4-FFF2-40B4-BE49-F238E27FC236}">
                    <a16:creationId xmlns:a16="http://schemas.microsoft.com/office/drawing/2014/main" id="{70E61CCE-7972-4AB0-962F-F018C8374585}"/>
                  </a:ext>
                </a:extLst>
              </p:cNvPr>
              <p:cNvSpPr>
                <a:spLocks/>
              </p:cNvSpPr>
              <p:nvPr/>
            </p:nvSpPr>
            <p:spPr bwMode="gray">
              <a:xfrm>
                <a:off x="312016" y="4678339"/>
                <a:ext cx="238601" cy="447294"/>
              </a:xfrm>
              <a:custGeom>
                <a:avLst/>
                <a:gdLst/>
                <a:ahLst/>
                <a:cxnLst>
                  <a:cxn ang="0">
                    <a:pos x="374" y="330"/>
                  </a:cxn>
                  <a:cxn ang="0">
                    <a:pos x="445" y="347"/>
                  </a:cxn>
                  <a:cxn ang="0">
                    <a:pos x="506" y="372"/>
                  </a:cxn>
                  <a:cxn ang="0">
                    <a:pos x="562" y="404"/>
                  </a:cxn>
                  <a:cxn ang="0">
                    <a:pos x="608" y="447"/>
                  </a:cxn>
                  <a:cxn ang="0">
                    <a:pos x="647" y="495"/>
                  </a:cxn>
                  <a:cxn ang="0">
                    <a:pos x="673" y="548"/>
                  </a:cxn>
                  <a:cxn ang="0">
                    <a:pos x="689" y="606"/>
                  </a:cxn>
                  <a:cxn ang="0">
                    <a:pos x="695" y="671"/>
                  </a:cxn>
                  <a:cxn ang="0">
                    <a:pos x="689" y="740"/>
                  </a:cxn>
                  <a:cxn ang="0">
                    <a:pos x="670" y="803"/>
                  </a:cxn>
                  <a:cxn ang="0">
                    <a:pos x="637" y="861"/>
                  </a:cxn>
                  <a:cxn ang="0">
                    <a:pos x="593" y="915"/>
                  </a:cxn>
                  <a:cxn ang="0">
                    <a:pos x="539" y="959"/>
                  </a:cxn>
                  <a:cxn ang="0">
                    <a:pos x="480" y="990"/>
                  </a:cxn>
                  <a:cxn ang="0">
                    <a:pos x="416" y="1009"/>
                  </a:cxn>
                  <a:cxn ang="0">
                    <a:pos x="345" y="1014"/>
                  </a:cxn>
                  <a:cxn ang="0">
                    <a:pos x="276" y="1007"/>
                  </a:cxn>
                  <a:cxn ang="0">
                    <a:pos x="211" y="988"/>
                  </a:cxn>
                  <a:cxn ang="0">
                    <a:pos x="151" y="953"/>
                  </a:cxn>
                  <a:cxn ang="0">
                    <a:pos x="99" y="905"/>
                  </a:cxn>
                  <a:cxn ang="0">
                    <a:pos x="55" y="846"/>
                  </a:cxn>
                  <a:cxn ang="0">
                    <a:pos x="25" y="780"/>
                  </a:cxn>
                  <a:cxn ang="0">
                    <a:pos x="5" y="709"/>
                  </a:cxn>
                  <a:cxn ang="0">
                    <a:pos x="0" y="633"/>
                  </a:cxn>
                  <a:cxn ang="0">
                    <a:pos x="2" y="564"/>
                  </a:cxn>
                  <a:cxn ang="0">
                    <a:pos x="11" y="496"/>
                  </a:cxn>
                  <a:cxn ang="0">
                    <a:pos x="26" y="427"/>
                  </a:cxn>
                  <a:cxn ang="0">
                    <a:pos x="50" y="360"/>
                  </a:cxn>
                  <a:cxn ang="0">
                    <a:pos x="76" y="297"/>
                  </a:cxn>
                  <a:cxn ang="0">
                    <a:pos x="109" y="237"/>
                  </a:cxn>
                  <a:cxn ang="0">
                    <a:pos x="147" y="182"/>
                  </a:cxn>
                  <a:cxn ang="0">
                    <a:pos x="192" y="132"/>
                  </a:cxn>
                  <a:cxn ang="0">
                    <a:pos x="226" y="97"/>
                  </a:cxn>
                  <a:cxn ang="0">
                    <a:pos x="268" y="65"/>
                  </a:cxn>
                  <a:cxn ang="0">
                    <a:pos x="374" y="0"/>
                  </a:cxn>
                </a:cxnLst>
                <a:rect l="0" t="0" r="r" b="b"/>
                <a:pathLst>
                  <a:path w="695" h="1014">
                    <a:moveTo>
                      <a:pt x="374" y="0"/>
                    </a:moveTo>
                    <a:lnTo>
                      <a:pt x="374" y="330"/>
                    </a:lnTo>
                    <a:lnTo>
                      <a:pt x="410" y="337"/>
                    </a:lnTo>
                    <a:lnTo>
                      <a:pt x="445" y="347"/>
                    </a:lnTo>
                    <a:lnTo>
                      <a:pt x="476" y="358"/>
                    </a:lnTo>
                    <a:lnTo>
                      <a:pt x="506" y="372"/>
                    </a:lnTo>
                    <a:lnTo>
                      <a:pt x="535" y="387"/>
                    </a:lnTo>
                    <a:lnTo>
                      <a:pt x="562" y="404"/>
                    </a:lnTo>
                    <a:lnTo>
                      <a:pt x="585" y="424"/>
                    </a:lnTo>
                    <a:lnTo>
                      <a:pt x="608" y="447"/>
                    </a:lnTo>
                    <a:lnTo>
                      <a:pt x="627" y="470"/>
                    </a:lnTo>
                    <a:lnTo>
                      <a:pt x="647" y="495"/>
                    </a:lnTo>
                    <a:lnTo>
                      <a:pt x="660" y="520"/>
                    </a:lnTo>
                    <a:lnTo>
                      <a:pt x="673" y="548"/>
                    </a:lnTo>
                    <a:lnTo>
                      <a:pt x="683" y="577"/>
                    </a:lnTo>
                    <a:lnTo>
                      <a:pt x="689" y="606"/>
                    </a:lnTo>
                    <a:lnTo>
                      <a:pt x="693" y="638"/>
                    </a:lnTo>
                    <a:lnTo>
                      <a:pt x="695" y="671"/>
                    </a:lnTo>
                    <a:lnTo>
                      <a:pt x="693" y="708"/>
                    </a:lnTo>
                    <a:lnTo>
                      <a:pt x="689" y="740"/>
                    </a:lnTo>
                    <a:lnTo>
                      <a:pt x="679" y="773"/>
                    </a:lnTo>
                    <a:lnTo>
                      <a:pt x="670" y="803"/>
                    </a:lnTo>
                    <a:lnTo>
                      <a:pt x="654" y="832"/>
                    </a:lnTo>
                    <a:lnTo>
                      <a:pt x="637" y="861"/>
                    </a:lnTo>
                    <a:lnTo>
                      <a:pt x="616" y="888"/>
                    </a:lnTo>
                    <a:lnTo>
                      <a:pt x="593" y="915"/>
                    </a:lnTo>
                    <a:lnTo>
                      <a:pt x="566" y="938"/>
                    </a:lnTo>
                    <a:lnTo>
                      <a:pt x="539" y="959"/>
                    </a:lnTo>
                    <a:lnTo>
                      <a:pt x="510" y="976"/>
                    </a:lnTo>
                    <a:lnTo>
                      <a:pt x="480" y="990"/>
                    </a:lnTo>
                    <a:lnTo>
                      <a:pt x="449" y="1001"/>
                    </a:lnTo>
                    <a:lnTo>
                      <a:pt x="416" y="1009"/>
                    </a:lnTo>
                    <a:lnTo>
                      <a:pt x="382" y="1013"/>
                    </a:lnTo>
                    <a:lnTo>
                      <a:pt x="345" y="1014"/>
                    </a:lnTo>
                    <a:lnTo>
                      <a:pt x="311" y="1013"/>
                    </a:lnTo>
                    <a:lnTo>
                      <a:pt x="276" y="1007"/>
                    </a:lnTo>
                    <a:lnTo>
                      <a:pt x="241" y="999"/>
                    </a:lnTo>
                    <a:lnTo>
                      <a:pt x="211" y="988"/>
                    </a:lnTo>
                    <a:lnTo>
                      <a:pt x="180" y="972"/>
                    </a:lnTo>
                    <a:lnTo>
                      <a:pt x="151" y="953"/>
                    </a:lnTo>
                    <a:lnTo>
                      <a:pt x="124" y="930"/>
                    </a:lnTo>
                    <a:lnTo>
                      <a:pt x="99" y="905"/>
                    </a:lnTo>
                    <a:lnTo>
                      <a:pt x="74" y="876"/>
                    </a:lnTo>
                    <a:lnTo>
                      <a:pt x="55" y="846"/>
                    </a:lnTo>
                    <a:lnTo>
                      <a:pt x="38" y="815"/>
                    </a:lnTo>
                    <a:lnTo>
                      <a:pt x="25" y="780"/>
                    </a:lnTo>
                    <a:lnTo>
                      <a:pt x="13" y="746"/>
                    </a:lnTo>
                    <a:lnTo>
                      <a:pt x="5" y="709"/>
                    </a:lnTo>
                    <a:lnTo>
                      <a:pt x="0" y="673"/>
                    </a:lnTo>
                    <a:lnTo>
                      <a:pt x="0" y="633"/>
                    </a:lnTo>
                    <a:lnTo>
                      <a:pt x="0" y="598"/>
                    </a:lnTo>
                    <a:lnTo>
                      <a:pt x="2" y="564"/>
                    </a:lnTo>
                    <a:lnTo>
                      <a:pt x="5" y="529"/>
                    </a:lnTo>
                    <a:lnTo>
                      <a:pt x="11" y="496"/>
                    </a:lnTo>
                    <a:lnTo>
                      <a:pt x="19" y="462"/>
                    </a:lnTo>
                    <a:lnTo>
                      <a:pt x="26" y="427"/>
                    </a:lnTo>
                    <a:lnTo>
                      <a:pt x="38" y="395"/>
                    </a:lnTo>
                    <a:lnTo>
                      <a:pt x="50" y="360"/>
                    </a:lnTo>
                    <a:lnTo>
                      <a:pt x="63" y="330"/>
                    </a:lnTo>
                    <a:lnTo>
                      <a:pt x="76" y="297"/>
                    </a:lnTo>
                    <a:lnTo>
                      <a:pt x="92" y="268"/>
                    </a:lnTo>
                    <a:lnTo>
                      <a:pt x="109" y="237"/>
                    </a:lnTo>
                    <a:lnTo>
                      <a:pt x="128" y="211"/>
                    </a:lnTo>
                    <a:lnTo>
                      <a:pt x="147" y="182"/>
                    </a:lnTo>
                    <a:lnTo>
                      <a:pt x="169" y="157"/>
                    </a:lnTo>
                    <a:lnTo>
                      <a:pt x="192" y="132"/>
                    </a:lnTo>
                    <a:lnTo>
                      <a:pt x="209" y="115"/>
                    </a:lnTo>
                    <a:lnTo>
                      <a:pt x="226" y="97"/>
                    </a:lnTo>
                    <a:lnTo>
                      <a:pt x="247" y="82"/>
                    </a:lnTo>
                    <a:lnTo>
                      <a:pt x="268" y="65"/>
                    </a:lnTo>
                    <a:lnTo>
                      <a:pt x="318" y="32"/>
                    </a:lnTo>
                    <a:lnTo>
                      <a:pt x="374" y="0"/>
                    </a:lnTo>
                    <a:close/>
                  </a:path>
                </a:pathLst>
              </a:custGeom>
              <a:solidFill>
                <a:srgbClr val="4472C4"/>
              </a:solidFill>
              <a:ln w="19050">
                <a:solidFill>
                  <a:schemeClr val="bg1"/>
                </a:solid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eaLnBrk="0" fontAlgn="auto" hangingPunct="0">
                  <a:spcBef>
                    <a:spcPts val="0"/>
                  </a:spcBef>
                  <a:spcAft>
                    <a:spcPts val="0"/>
                  </a:spcAft>
                  <a:defRPr/>
                </a:pPr>
                <a:endParaRPr lang="en-GB" sz="1400" dirty="0">
                  <a:solidFill>
                    <a:prstClr val="black"/>
                  </a:solidFill>
                  <a:latin typeface="Segoe UI" panose="020B0502040204020203" pitchFamily="34" charset="0"/>
                  <a:cs typeface="+mn-cs"/>
                </a:endParaRPr>
              </a:p>
            </p:txBody>
          </p:sp>
          <p:sp>
            <p:nvSpPr>
              <p:cNvPr id="12" name="Freeform 39">
                <a:extLst>
                  <a:ext uri="{FF2B5EF4-FFF2-40B4-BE49-F238E27FC236}">
                    <a16:creationId xmlns:a16="http://schemas.microsoft.com/office/drawing/2014/main" id="{8297EB25-10C5-4093-932F-C2BAE2BF2939}"/>
                  </a:ext>
                </a:extLst>
              </p:cNvPr>
              <p:cNvSpPr>
                <a:spLocks/>
              </p:cNvSpPr>
              <p:nvPr/>
            </p:nvSpPr>
            <p:spPr bwMode="gray">
              <a:xfrm>
                <a:off x="502501" y="4678333"/>
                <a:ext cx="273127" cy="447296"/>
              </a:xfrm>
              <a:custGeom>
                <a:avLst/>
                <a:gdLst/>
                <a:ahLst/>
                <a:cxnLst>
                  <a:cxn ang="0">
                    <a:pos x="378" y="330"/>
                  </a:cxn>
                  <a:cxn ang="0">
                    <a:pos x="447" y="345"/>
                  </a:cxn>
                  <a:cxn ang="0">
                    <a:pos x="508" y="370"/>
                  </a:cxn>
                  <a:cxn ang="0">
                    <a:pos x="562" y="402"/>
                  </a:cxn>
                  <a:cxn ang="0">
                    <a:pos x="610" y="445"/>
                  </a:cxn>
                  <a:cxn ang="0">
                    <a:pos x="647" y="493"/>
                  </a:cxn>
                  <a:cxn ang="0">
                    <a:pos x="673" y="548"/>
                  </a:cxn>
                  <a:cxn ang="0">
                    <a:pos x="689" y="608"/>
                  </a:cxn>
                  <a:cxn ang="0">
                    <a:pos x="695" y="671"/>
                  </a:cxn>
                  <a:cxn ang="0">
                    <a:pos x="689" y="740"/>
                  </a:cxn>
                  <a:cxn ang="0">
                    <a:pos x="670" y="803"/>
                  </a:cxn>
                  <a:cxn ang="0">
                    <a:pos x="639" y="861"/>
                  </a:cxn>
                  <a:cxn ang="0">
                    <a:pos x="595" y="915"/>
                  </a:cxn>
                  <a:cxn ang="0">
                    <a:pos x="541" y="959"/>
                  </a:cxn>
                  <a:cxn ang="0">
                    <a:pos x="483" y="990"/>
                  </a:cxn>
                  <a:cxn ang="0">
                    <a:pos x="418" y="1009"/>
                  </a:cxn>
                  <a:cxn ang="0">
                    <a:pos x="349" y="1014"/>
                  </a:cxn>
                  <a:cxn ang="0">
                    <a:pos x="276" y="1007"/>
                  </a:cxn>
                  <a:cxn ang="0">
                    <a:pos x="211" y="988"/>
                  </a:cxn>
                  <a:cxn ang="0">
                    <a:pos x="153" y="953"/>
                  </a:cxn>
                  <a:cxn ang="0">
                    <a:pos x="99" y="905"/>
                  </a:cxn>
                  <a:cxn ang="0">
                    <a:pos x="55" y="846"/>
                  </a:cxn>
                  <a:cxn ang="0">
                    <a:pos x="25" y="780"/>
                  </a:cxn>
                  <a:cxn ang="0">
                    <a:pos x="5" y="709"/>
                  </a:cxn>
                  <a:cxn ang="0">
                    <a:pos x="0" y="633"/>
                  </a:cxn>
                  <a:cxn ang="0">
                    <a:pos x="2" y="566"/>
                  </a:cxn>
                  <a:cxn ang="0">
                    <a:pos x="11" y="498"/>
                  </a:cxn>
                  <a:cxn ang="0">
                    <a:pos x="27" y="431"/>
                  </a:cxn>
                  <a:cxn ang="0">
                    <a:pos x="48" y="366"/>
                  </a:cxn>
                  <a:cxn ang="0">
                    <a:pos x="75" y="305"/>
                  </a:cxn>
                  <a:cxn ang="0">
                    <a:pos x="107" y="247"/>
                  </a:cxn>
                  <a:cxn ang="0">
                    <a:pos x="144" y="191"/>
                  </a:cxn>
                  <a:cxn ang="0">
                    <a:pos x="186" y="140"/>
                  </a:cxn>
                  <a:cxn ang="0">
                    <a:pos x="226" y="103"/>
                  </a:cxn>
                  <a:cxn ang="0">
                    <a:pos x="270" y="67"/>
                  </a:cxn>
                  <a:cxn ang="0">
                    <a:pos x="322" y="32"/>
                  </a:cxn>
                  <a:cxn ang="0">
                    <a:pos x="378" y="0"/>
                  </a:cxn>
                </a:cxnLst>
                <a:rect l="0" t="0" r="r" b="b"/>
                <a:pathLst>
                  <a:path w="695" h="1014">
                    <a:moveTo>
                      <a:pt x="378" y="0"/>
                    </a:moveTo>
                    <a:lnTo>
                      <a:pt x="378" y="330"/>
                    </a:lnTo>
                    <a:lnTo>
                      <a:pt x="412" y="337"/>
                    </a:lnTo>
                    <a:lnTo>
                      <a:pt x="447" y="345"/>
                    </a:lnTo>
                    <a:lnTo>
                      <a:pt x="478" y="356"/>
                    </a:lnTo>
                    <a:lnTo>
                      <a:pt x="508" y="370"/>
                    </a:lnTo>
                    <a:lnTo>
                      <a:pt x="537" y="385"/>
                    </a:lnTo>
                    <a:lnTo>
                      <a:pt x="562" y="402"/>
                    </a:lnTo>
                    <a:lnTo>
                      <a:pt x="587" y="422"/>
                    </a:lnTo>
                    <a:lnTo>
                      <a:pt x="610" y="445"/>
                    </a:lnTo>
                    <a:lnTo>
                      <a:pt x="629" y="468"/>
                    </a:lnTo>
                    <a:lnTo>
                      <a:pt x="647" y="493"/>
                    </a:lnTo>
                    <a:lnTo>
                      <a:pt x="662" y="520"/>
                    </a:lnTo>
                    <a:lnTo>
                      <a:pt x="673" y="548"/>
                    </a:lnTo>
                    <a:lnTo>
                      <a:pt x="683" y="577"/>
                    </a:lnTo>
                    <a:lnTo>
                      <a:pt x="689" y="608"/>
                    </a:lnTo>
                    <a:lnTo>
                      <a:pt x="693" y="638"/>
                    </a:lnTo>
                    <a:lnTo>
                      <a:pt x="695" y="671"/>
                    </a:lnTo>
                    <a:lnTo>
                      <a:pt x="693" y="708"/>
                    </a:lnTo>
                    <a:lnTo>
                      <a:pt x="689" y="740"/>
                    </a:lnTo>
                    <a:lnTo>
                      <a:pt x="681" y="773"/>
                    </a:lnTo>
                    <a:lnTo>
                      <a:pt x="670" y="803"/>
                    </a:lnTo>
                    <a:lnTo>
                      <a:pt x="656" y="832"/>
                    </a:lnTo>
                    <a:lnTo>
                      <a:pt x="639" y="861"/>
                    </a:lnTo>
                    <a:lnTo>
                      <a:pt x="618" y="888"/>
                    </a:lnTo>
                    <a:lnTo>
                      <a:pt x="595" y="915"/>
                    </a:lnTo>
                    <a:lnTo>
                      <a:pt x="568" y="938"/>
                    </a:lnTo>
                    <a:lnTo>
                      <a:pt x="541" y="959"/>
                    </a:lnTo>
                    <a:lnTo>
                      <a:pt x="512" y="976"/>
                    </a:lnTo>
                    <a:lnTo>
                      <a:pt x="483" y="990"/>
                    </a:lnTo>
                    <a:lnTo>
                      <a:pt x="451" y="1001"/>
                    </a:lnTo>
                    <a:lnTo>
                      <a:pt x="418" y="1009"/>
                    </a:lnTo>
                    <a:lnTo>
                      <a:pt x="384" y="1013"/>
                    </a:lnTo>
                    <a:lnTo>
                      <a:pt x="349" y="1014"/>
                    </a:lnTo>
                    <a:lnTo>
                      <a:pt x="313" y="1013"/>
                    </a:lnTo>
                    <a:lnTo>
                      <a:pt x="276" y="1007"/>
                    </a:lnTo>
                    <a:lnTo>
                      <a:pt x="243" y="999"/>
                    </a:lnTo>
                    <a:lnTo>
                      <a:pt x="211" y="988"/>
                    </a:lnTo>
                    <a:lnTo>
                      <a:pt x="182" y="972"/>
                    </a:lnTo>
                    <a:lnTo>
                      <a:pt x="153" y="953"/>
                    </a:lnTo>
                    <a:lnTo>
                      <a:pt x="124" y="930"/>
                    </a:lnTo>
                    <a:lnTo>
                      <a:pt x="99" y="905"/>
                    </a:lnTo>
                    <a:lnTo>
                      <a:pt x="76" y="876"/>
                    </a:lnTo>
                    <a:lnTo>
                      <a:pt x="55" y="846"/>
                    </a:lnTo>
                    <a:lnTo>
                      <a:pt x="38" y="815"/>
                    </a:lnTo>
                    <a:lnTo>
                      <a:pt x="25" y="780"/>
                    </a:lnTo>
                    <a:lnTo>
                      <a:pt x="13" y="746"/>
                    </a:lnTo>
                    <a:lnTo>
                      <a:pt x="5" y="709"/>
                    </a:lnTo>
                    <a:lnTo>
                      <a:pt x="0" y="673"/>
                    </a:lnTo>
                    <a:lnTo>
                      <a:pt x="0" y="633"/>
                    </a:lnTo>
                    <a:lnTo>
                      <a:pt x="0" y="600"/>
                    </a:lnTo>
                    <a:lnTo>
                      <a:pt x="2" y="566"/>
                    </a:lnTo>
                    <a:lnTo>
                      <a:pt x="5" y="531"/>
                    </a:lnTo>
                    <a:lnTo>
                      <a:pt x="11" y="498"/>
                    </a:lnTo>
                    <a:lnTo>
                      <a:pt x="19" y="464"/>
                    </a:lnTo>
                    <a:lnTo>
                      <a:pt x="27" y="431"/>
                    </a:lnTo>
                    <a:lnTo>
                      <a:pt x="36" y="399"/>
                    </a:lnTo>
                    <a:lnTo>
                      <a:pt x="48" y="366"/>
                    </a:lnTo>
                    <a:lnTo>
                      <a:pt x="61" y="335"/>
                    </a:lnTo>
                    <a:lnTo>
                      <a:pt x="75" y="305"/>
                    </a:lnTo>
                    <a:lnTo>
                      <a:pt x="90" y="276"/>
                    </a:lnTo>
                    <a:lnTo>
                      <a:pt x="107" y="247"/>
                    </a:lnTo>
                    <a:lnTo>
                      <a:pt x="124" y="218"/>
                    </a:lnTo>
                    <a:lnTo>
                      <a:pt x="144" y="191"/>
                    </a:lnTo>
                    <a:lnTo>
                      <a:pt x="165" y="165"/>
                    </a:lnTo>
                    <a:lnTo>
                      <a:pt x="186" y="140"/>
                    </a:lnTo>
                    <a:lnTo>
                      <a:pt x="205" y="120"/>
                    </a:lnTo>
                    <a:lnTo>
                      <a:pt x="226" y="103"/>
                    </a:lnTo>
                    <a:lnTo>
                      <a:pt x="247" y="84"/>
                    </a:lnTo>
                    <a:lnTo>
                      <a:pt x="270" y="67"/>
                    </a:lnTo>
                    <a:lnTo>
                      <a:pt x="295" y="49"/>
                    </a:lnTo>
                    <a:lnTo>
                      <a:pt x="322" y="32"/>
                    </a:lnTo>
                    <a:lnTo>
                      <a:pt x="349" y="15"/>
                    </a:lnTo>
                    <a:lnTo>
                      <a:pt x="378" y="0"/>
                    </a:lnTo>
                    <a:close/>
                  </a:path>
                </a:pathLst>
              </a:custGeom>
              <a:solidFill>
                <a:srgbClr val="4472C4"/>
              </a:solidFill>
              <a:ln w="19050">
                <a:solidFill>
                  <a:schemeClr val="bg1"/>
                </a:solid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eaLnBrk="0" fontAlgn="auto" hangingPunct="0">
                  <a:spcBef>
                    <a:spcPts val="0"/>
                  </a:spcBef>
                  <a:spcAft>
                    <a:spcPts val="0"/>
                  </a:spcAft>
                  <a:defRPr/>
                </a:pPr>
                <a:endParaRPr lang="en-GB" sz="1400" dirty="0">
                  <a:solidFill>
                    <a:prstClr val="black"/>
                  </a:solidFill>
                  <a:latin typeface="Segoe UI" panose="020B0502040204020203" pitchFamily="34" charset="0"/>
                  <a:cs typeface="+mn-cs"/>
                </a:endParaRPr>
              </a:p>
            </p:txBody>
          </p:sp>
        </p:grpSp>
        <p:cxnSp>
          <p:nvCxnSpPr>
            <p:cNvPr id="9" name="Straight Connector 8">
              <a:extLst>
                <a:ext uri="{FF2B5EF4-FFF2-40B4-BE49-F238E27FC236}">
                  <a16:creationId xmlns:a16="http://schemas.microsoft.com/office/drawing/2014/main" id="{2C04C682-5621-4934-B083-C2B73B5368AC}"/>
                </a:ext>
              </a:extLst>
            </p:cNvPr>
            <p:cNvCxnSpPr/>
            <p:nvPr/>
          </p:nvCxnSpPr>
          <p:spPr bwMode="gray">
            <a:xfrm>
              <a:off x="657839" y="5109750"/>
              <a:ext cx="0" cy="1237262"/>
            </a:xfrm>
            <a:prstGeom prst="line">
              <a:avLst/>
            </a:prstGeom>
            <a:noFill/>
            <a:ln w="76200">
              <a:solidFill>
                <a:srgbClr val="4472C4"/>
              </a:solidFill>
              <a:bevel/>
              <a:headEnd/>
              <a:tailEnd/>
            </a:ln>
            <a:effectLst/>
            <a:extLst>
              <a:ext uri="{909E8E84-426E-40DD-AFC4-6F175D3DCCD1}">
                <a14:hiddenFill xmlns:a14="http://schemas.microsoft.com/office/drawing/2010/main">
                  <a:noFill/>
                </a14:hiddenFill>
              </a:ext>
            </a:extLst>
          </p:spPr>
        </p:cxnSp>
      </p:grpSp>
      <p:grpSp>
        <p:nvGrpSpPr>
          <p:cNvPr id="13" name="Group 12">
            <a:extLst>
              <a:ext uri="{FF2B5EF4-FFF2-40B4-BE49-F238E27FC236}">
                <a16:creationId xmlns:a16="http://schemas.microsoft.com/office/drawing/2014/main" id="{CFB29352-981C-44F5-84F6-1F2E5BD5983A}"/>
              </a:ext>
            </a:extLst>
          </p:cNvPr>
          <p:cNvGrpSpPr/>
          <p:nvPr/>
        </p:nvGrpSpPr>
        <p:grpSpPr>
          <a:xfrm>
            <a:off x="6480713" y="4574042"/>
            <a:ext cx="4409440" cy="1352886"/>
            <a:chOff x="657839" y="5049489"/>
            <a:chExt cx="3366827" cy="1352886"/>
          </a:xfrm>
        </p:grpSpPr>
        <p:grpSp>
          <p:nvGrpSpPr>
            <p:cNvPr id="14" name="Group 13">
              <a:extLst>
                <a:ext uri="{FF2B5EF4-FFF2-40B4-BE49-F238E27FC236}">
                  <a16:creationId xmlns:a16="http://schemas.microsoft.com/office/drawing/2014/main" id="{C745CEEF-5E87-4F84-BFF3-FA1C46BA8BE5}"/>
                </a:ext>
              </a:extLst>
            </p:cNvPr>
            <p:cNvGrpSpPr/>
            <p:nvPr/>
          </p:nvGrpSpPr>
          <p:grpSpPr>
            <a:xfrm>
              <a:off x="715256" y="5049489"/>
              <a:ext cx="3309410" cy="1352886"/>
              <a:chOff x="312016" y="4678333"/>
              <a:chExt cx="3309410" cy="1352886"/>
            </a:xfrm>
          </p:grpSpPr>
          <p:sp>
            <p:nvSpPr>
              <p:cNvPr id="16" name="TextBox 15">
                <a:extLst>
                  <a:ext uri="{FF2B5EF4-FFF2-40B4-BE49-F238E27FC236}">
                    <a16:creationId xmlns:a16="http://schemas.microsoft.com/office/drawing/2014/main" id="{DB7AEB08-185C-405E-AFEC-C388831E26F4}"/>
                  </a:ext>
                </a:extLst>
              </p:cNvPr>
              <p:cNvSpPr txBox="1"/>
              <p:nvPr/>
            </p:nvSpPr>
            <p:spPr>
              <a:xfrm>
                <a:off x="994529" y="4800113"/>
                <a:ext cx="2626897" cy="1231106"/>
              </a:xfrm>
              <a:prstGeom prst="rect">
                <a:avLst/>
              </a:prstGeom>
              <a:noFill/>
            </p:spPr>
            <p:txBody>
              <a:bodyPr wrap="square" lIns="0" tIns="0" rIns="0" bIns="0" rtlCol="0">
                <a:spAutoFit/>
              </a:bodyPr>
              <a:lstStyle/>
              <a:p>
                <a:pPr>
                  <a:buClr>
                    <a:schemeClr val="bg2"/>
                  </a:buClr>
                </a:pPr>
                <a:r>
                  <a:rPr lang="en-GB" sz="2000" i="1" dirty="0"/>
                  <a:t>I imagine (the BMA) they are there to look after the interests of their members, but I’ve no real sense of what they do”</a:t>
                </a:r>
              </a:p>
            </p:txBody>
          </p:sp>
          <p:sp>
            <p:nvSpPr>
              <p:cNvPr id="17" name="Freeform 38">
                <a:extLst>
                  <a:ext uri="{FF2B5EF4-FFF2-40B4-BE49-F238E27FC236}">
                    <a16:creationId xmlns:a16="http://schemas.microsoft.com/office/drawing/2014/main" id="{EA4784E3-4D4D-43B0-8C05-934C6EF9B497}"/>
                  </a:ext>
                </a:extLst>
              </p:cNvPr>
              <p:cNvSpPr>
                <a:spLocks/>
              </p:cNvSpPr>
              <p:nvPr/>
            </p:nvSpPr>
            <p:spPr bwMode="gray">
              <a:xfrm>
                <a:off x="312016" y="4678339"/>
                <a:ext cx="238601" cy="447294"/>
              </a:xfrm>
              <a:custGeom>
                <a:avLst/>
                <a:gdLst/>
                <a:ahLst/>
                <a:cxnLst>
                  <a:cxn ang="0">
                    <a:pos x="374" y="330"/>
                  </a:cxn>
                  <a:cxn ang="0">
                    <a:pos x="445" y="347"/>
                  </a:cxn>
                  <a:cxn ang="0">
                    <a:pos x="506" y="372"/>
                  </a:cxn>
                  <a:cxn ang="0">
                    <a:pos x="562" y="404"/>
                  </a:cxn>
                  <a:cxn ang="0">
                    <a:pos x="608" y="447"/>
                  </a:cxn>
                  <a:cxn ang="0">
                    <a:pos x="647" y="495"/>
                  </a:cxn>
                  <a:cxn ang="0">
                    <a:pos x="673" y="548"/>
                  </a:cxn>
                  <a:cxn ang="0">
                    <a:pos x="689" y="606"/>
                  </a:cxn>
                  <a:cxn ang="0">
                    <a:pos x="695" y="671"/>
                  </a:cxn>
                  <a:cxn ang="0">
                    <a:pos x="689" y="740"/>
                  </a:cxn>
                  <a:cxn ang="0">
                    <a:pos x="670" y="803"/>
                  </a:cxn>
                  <a:cxn ang="0">
                    <a:pos x="637" y="861"/>
                  </a:cxn>
                  <a:cxn ang="0">
                    <a:pos x="593" y="915"/>
                  </a:cxn>
                  <a:cxn ang="0">
                    <a:pos x="539" y="959"/>
                  </a:cxn>
                  <a:cxn ang="0">
                    <a:pos x="480" y="990"/>
                  </a:cxn>
                  <a:cxn ang="0">
                    <a:pos x="416" y="1009"/>
                  </a:cxn>
                  <a:cxn ang="0">
                    <a:pos x="345" y="1014"/>
                  </a:cxn>
                  <a:cxn ang="0">
                    <a:pos x="276" y="1007"/>
                  </a:cxn>
                  <a:cxn ang="0">
                    <a:pos x="211" y="988"/>
                  </a:cxn>
                  <a:cxn ang="0">
                    <a:pos x="151" y="953"/>
                  </a:cxn>
                  <a:cxn ang="0">
                    <a:pos x="99" y="905"/>
                  </a:cxn>
                  <a:cxn ang="0">
                    <a:pos x="55" y="846"/>
                  </a:cxn>
                  <a:cxn ang="0">
                    <a:pos x="25" y="780"/>
                  </a:cxn>
                  <a:cxn ang="0">
                    <a:pos x="5" y="709"/>
                  </a:cxn>
                  <a:cxn ang="0">
                    <a:pos x="0" y="633"/>
                  </a:cxn>
                  <a:cxn ang="0">
                    <a:pos x="2" y="564"/>
                  </a:cxn>
                  <a:cxn ang="0">
                    <a:pos x="11" y="496"/>
                  </a:cxn>
                  <a:cxn ang="0">
                    <a:pos x="26" y="427"/>
                  </a:cxn>
                  <a:cxn ang="0">
                    <a:pos x="50" y="360"/>
                  </a:cxn>
                  <a:cxn ang="0">
                    <a:pos x="76" y="297"/>
                  </a:cxn>
                  <a:cxn ang="0">
                    <a:pos x="109" y="237"/>
                  </a:cxn>
                  <a:cxn ang="0">
                    <a:pos x="147" y="182"/>
                  </a:cxn>
                  <a:cxn ang="0">
                    <a:pos x="192" y="132"/>
                  </a:cxn>
                  <a:cxn ang="0">
                    <a:pos x="226" y="97"/>
                  </a:cxn>
                  <a:cxn ang="0">
                    <a:pos x="268" y="65"/>
                  </a:cxn>
                  <a:cxn ang="0">
                    <a:pos x="374" y="0"/>
                  </a:cxn>
                </a:cxnLst>
                <a:rect l="0" t="0" r="r" b="b"/>
                <a:pathLst>
                  <a:path w="695" h="1014">
                    <a:moveTo>
                      <a:pt x="374" y="0"/>
                    </a:moveTo>
                    <a:lnTo>
                      <a:pt x="374" y="330"/>
                    </a:lnTo>
                    <a:lnTo>
                      <a:pt x="410" y="337"/>
                    </a:lnTo>
                    <a:lnTo>
                      <a:pt x="445" y="347"/>
                    </a:lnTo>
                    <a:lnTo>
                      <a:pt x="476" y="358"/>
                    </a:lnTo>
                    <a:lnTo>
                      <a:pt x="506" y="372"/>
                    </a:lnTo>
                    <a:lnTo>
                      <a:pt x="535" y="387"/>
                    </a:lnTo>
                    <a:lnTo>
                      <a:pt x="562" y="404"/>
                    </a:lnTo>
                    <a:lnTo>
                      <a:pt x="585" y="424"/>
                    </a:lnTo>
                    <a:lnTo>
                      <a:pt x="608" y="447"/>
                    </a:lnTo>
                    <a:lnTo>
                      <a:pt x="627" y="470"/>
                    </a:lnTo>
                    <a:lnTo>
                      <a:pt x="647" y="495"/>
                    </a:lnTo>
                    <a:lnTo>
                      <a:pt x="660" y="520"/>
                    </a:lnTo>
                    <a:lnTo>
                      <a:pt x="673" y="548"/>
                    </a:lnTo>
                    <a:lnTo>
                      <a:pt x="683" y="577"/>
                    </a:lnTo>
                    <a:lnTo>
                      <a:pt x="689" y="606"/>
                    </a:lnTo>
                    <a:lnTo>
                      <a:pt x="693" y="638"/>
                    </a:lnTo>
                    <a:lnTo>
                      <a:pt x="695" y="671"/>
                    </a:lnTo>
                    <a:lnTo>
                      <a:pt x="693" y="708"/>
                    </a:lnTo>
                    <a:lnTo>
                      <a:pt x="689" y="740"/>
                    </a:lnTo>
                    <a:lnTo>
                      <a:pt x="679" y="773"/>
                    </a:lnTo>
                    <a:lnTo>
                      <a:pt x="670" y="803"/>
                    </a:lnTo>
                    <a:lnTo>
                      <a:pt x="654" y="832"/>
                    </a:lnTo>
                    <a:lnTo>
                      <a:pt x="637" y="861"/>
                    </a:lnTo>
                    <a:lnTo>
                      <a:pt x="616" y="888"/>
                    </a:lnTo>
                    <a:lnTo>
                      <a:pt x="593" y="915"/>
                    </a:lnTo>
                    <a:lnTo>
                      <a:pt x="566" y="938"/>
                    </a:lnTo>
                    <a:lnTo>
                      <a:pt x="539" y="959"/>
                    </a:lnTo>
                    <a:lnTo>
                      <a:pt x="510" y="976"/>
                    </a:lnTo>
                    <a:lnTo>
                      <a:pt x="480" y="990"/>
                    </a:lnTo>
                    <a:lnTo>
                      <a:pt x="449" y="1001"/>
                    </a:lnTo>
                    <a:lnTo>
                      <a:pt x="416" y="1009"/>
                    </a:lnTo>
                    <a:lnTo>
                      <a:pt x="382" y="1013"/>
                    </a:lnTo>
                    <a:lnTo>
                      <a:pt x="345" y="1014"/>
                    </a:lnTo>
                    <a:lnTo>
                      <a:pt x="311" y="1013"/>
                    </a:lnTo>
                    <a:lnTo>
                      <a:pt x="276" y="1007"/>
                    </a:lnTo>
                    <a:lnTo>
                      <a:pt x="241" y="999"/>
                    </a:lnTo>
                    <a:lnTo>
                      <a:pt x="211" y="988"/>
                    </a:lnTo>
                    <a:lnTo>
                      <a:pt x="180" y="972"/>
                    </a:lnTo>
                    <a:lnTo>
                      <a:pt x="151" y="953"/>
                    </a:lnTo>
                    <a:lnTo>
                      <a:pt x="124" y="930"/>
                    </a:lnTo>
                    <a:lnTo>
                      <a:pt x="99" y="905"/>
                    </a:lnTo>
                    <a:lnTo>
                      <a:pt x="74" y="876"/>
                    </a:lnTo>
                    <a:lnTo>
                      <a:pt x="55" y="846"/>
                    </a:lnTo>
                    <a:lnTo>
                      <a:pt x="38" y="815"/>
                    </a:lnTo>
                    <a:lnTo>
                      <a:pt x="25" y="780"/>
                    </a:lnTo>
                    <a:lnTo>
                      <a:pt x="13" y="746"/>
                    </a:lnTo>
                    <a:lnTo>
                      <a:pt x="5" y="709"/>
                    </a:lnTo>
                    <a:lnTo>
                      <a:pt x="0" y="673"/>
                    </a:lnTo>
                    <a:lnTo>
                      <a:pt x="0" y="633"/>
                    </a:lnTo>
                    <a:lnTo>
                      <a:pt x="0" y="598"/>
                    </a:lnTo>
                    <a:lnTo>
                      <a:pt x="2" y="564"/>
                    </a:lnTo>
                    <a:lnTo>
                      <a:pt x="5" y="529"/>
                    </a:lnTo>
                    <a:lnTo>
                      <a:pt x="11" y="496"/>
                    </a:lnTo>
                    <a:lnTo>
                      <a:pt x="19" y="462"/>
                    </a:lnTo>
                    <a:lnTo>
                      <a:pt x="26" y="427"/>
                    </a:lnTo>
                    <a:lnTo>
                      <a:pt x="38" y="395"/>
                    </a:lnTo>
                    <a:lnTo>
                      <a:pt x="50" y="360"/>
                    </a:lnTo>
                    <a:lnTo>
                      <a:pt x="63" y="330"/>
                    </a:lnTo>
                    <a:lnTo>
                      <a:pt x="76" y="297"/>
                    </a:lnTo>
                    <a:lnTo>
                      <a:pt x="92" y="268"/>
                    </a:lnTo>
                    <a:lnTo>
                      <a:pt x="109" y="237"/>
                    </a:lnTo>
                    <a:lnTo>
                      <a:pt x="128" y="211"/>
                    </a:lnTo>
                    <a:lnTo>
                      <a:pt x="147" y="182"/>
                    </a:lnTo>
                    <a:lnTo>
                      <a:pt x="169" y="157"/>
                    </a:lnTo>
                    <a:lnTo>
                      <a:pt x="192" y="132"/>
                    </a:lnTo>
                    <a:lnTo>
                      <a:pt x="209" y="115"/>
                    </a:lnTo>
                    <a:lnTo>
                      <a:pt x="226" y="97"/>
                    </a:lnTo>
                    <a:lnTo>
                      <a:pt x="247" y="82"/>
                    </a:lnTo>
                    <a:lnTo>
                      <a:pt x="268" y="65"/>
                    </a:lnTo>
                    <a:lnTo>
                      <a:pt x="318" y="32"/>
                    </a:lnTo>
                    <a:lnTo>
                      <a:pt x="374" y="0"/>
                    </a:lnTo>
                    <a:close/>
                  </a:path>
                </a:pathLst>
              </a:custGeom>
              <a:solidFill>
                <a:srgbClr val="4472C4"/>
              </a:solidFill>
              <a:ln w="19050">
                <a:solidFill>
                  <a:schemeClr val="bg1"/>
                </a:solid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eaLnBrk="0" fontAlgn="auto" hangingPunct="0">
                  <a:spcBef>
                    <a:spcPts val="0"/>
                  </a:spcBef>
                  <a:spcAft>
                    <a:spcPts val="0"/>
                  </a:spcAft>
                  <a:defRPr/>
                </a:pPr>
                <a:endParaRPr lang="en-GB" sz="1400" dirty="0">
                  <a:solidFill>
                    <a:prstClr val="black"/>
                  </a:solidFill>
                  <a:latin typeface="Segoe UI" panose="020B0502040204020203" pitchFamily="34" charset="0"/>
                  <a:cs typeface="+mn-cs"/>
                </a:endParaRPr>
              </a:p>
            </p:txBody>
          </p:sp>
          <p:sp>
            <p:nvSpPr>
              <p:cNvPr id="18" name="Freeform 39">
                <a:extLst>
                  <a:ext uri="{FF2B5EF4-FFF2-40B4-BE49-F238E27FC236}">
                    <a16:creationId xmlns:a16="http://schemas.microsoft.com/office/drawing/2014/main" id="{9D8E94E2-EA1F-45D6-97CF-65A40550C2B3}"/>
                  </a:ext>
                </a:extLst>
              </p:cNvPr>
              <p:cNvSpPr>
                <a:spLocks/>
              </p:cNvSpPr>
              <p:nvPr/>
            </p:nvSpPr>
            <p:spPr bwMode="gray">
              <a:xfrm>
                <a:off x="502501" y="4678333"/>
                <a:ext cx="273127" cy="447296"/>
              </a:xfrm>
              <a:custGeom>
                <a:avLst/>
                <a:gdLst/>
                <a:ahLst/>
                <a:cxnLst>
                  <a:cxn ang="0">
                    <a:pos x="378" y="330"/>
                  </a:cxn>
                  <a:cxn ang="0">
                    <a:pos x="447" y="345"/>
                  </a:cxn>
                  <a:cxn ang="0">
                    <a:pos x="508" y="370"/>
                  </a:cxn>
                  <a:cxn ang="0">
                    <a:pos x="562" y="402"/>
                  </a:cxn>
                  <a:cxn ang="0">
                    <a:pos x="610" y="445"/>
                  </a:cxn>
                  <a:cxn ang="0">
                    <a:pos x="647" y="493"/>
                  </a:cxn>
                  <a:cxn ang="0">
                    <a:pos x="673" y="548"/>
                  </a:cxn>
                  <a:cxn ang="0">
                    <a:pos x="689" y="608"/>
                  </a:cxn>
                  <a:cxn ang="0">
                    <a:pos x="695" y="671"/>
                  </a:cxn>
                  <a:cxn ang="0">
                    <a:pos x="689" y="740"/>
                  </a:cxn>
                  <a:cxn ang="0">
                    <a:pos x="670" y="803"/>
                  </a:cxn>
                  <a:cxn ang="0">
                    <a:pos x="639" y="861"/>
                  </a:cxn>
                  <a:cxn ang="0">
                    <a:pos x="595" y="915"/>
                  </a:cxn>
                  <a:cxn ang="0">
                    <a:pos x="541" y="959"/>
                  </a:cxn>
                  <a:cxn ang="0">
                    <a:pos x="483" y="990"/>
                  </a:cxn>
                  <a:cxn ang="0">
                    <a:pos x="418" y="1009"/>
                  </a:cxn>
                  <a:cxn ang="0">
                    <a:pos x="349" y="1014"/>
                  </a:cxn>
                  <a:cxn ang="0">
                    <a:pos x="276" y="1007"/>
                  </a:cxn>
                  <a:cxn ang="0">
                    <a:pos x="211" y="988"/>
                  </a:cxn>
                  <a:cxn ang="0">
                    <a:pos x="153" y="953"/>
                  </a:cxn>
                  <a:cxn ang="0">
                    <a:pos x="99" y="905"/>
                  </a:cxn>
                  <a:cxn ang="0">
                    <a:pos x="55" y="846"/>
                  </a:cxn>
                  <a:cxn ang="0">
                    <a:pos x="25" y="780"/>
                  </a:cxn>
                  <a:cxn ang="0">
                    <a:pos x="5" y="709"/>
                  </a:cxn>
                  <a:cxn ang="0">
                    <a:pos x="0" y="633"/>
                  </a:cxn>
                  <a:cxn ang="0">
                    <a:pos x="2" y="566"/>
                  </a:cxn>
                  <a:cxn ang="0">
                    <a:pos x="11" y="498"/>
                  </a:cxn>
                  <a:cxn ang="0">
                    <a:pos x="27" y="431"/>
                  </a:cxn>
                  <a:cxn ang="0">
                    <a:pos x="48" y="366"/>
                  </a:cxn>
                  <a:cxn ang="0">
                    <a:pos x="75" y="305"/>
                  </a:cxn>
                  <a:cxn ang="0">
                    <a:pos x="107" y="247"/>
                  </a:cxn>
                  <a:cxn ang="0">
                    <a:pos x="144" y="191"/>
                  </a:cxn>
                  <a:cxn ang="0">
                    <a:pos x="186" y="140"/>
                  </a:cxn>
                  <a:cxn ang="0">
                    <a:pos x="226" y="103"/>
                  </a:cxn>
                  <a:cxn ang="0">
                    <a:pos x="270" y="67"/>
                  </a:cxn>
                  <a:cxn ang="0">
                    <a:pos x="322" y="32"/>
                  </a:cxn>
                  <a:cxn ang="0">
                    <a:pos x="378" y="0"/>
                  </a:cxn>
                </a:cxnLst>
                <a:rect l="0" t="0" r="r" b="b"/>
                <a:pathLst>
                  <a:path w="695" h="1014">
                    <a:moveTo>
                      <a:pt x="378" y="0"/>
                    </a:moveTo>
                    <a:lnTo>
                      <a:pt x="378" y="330"/>
                    </a:lnTo>
                    <a:lnTo>
                      <a:pt x="412" y="337"/>
                    </a:lnTo>
                    <a:lnTo>
                      <a:pt x="447" y="345"/>
                    </a:lnTo>
                    <a:lnTo>
                      <a:pt x="478" y="356"/>
                    </a:lnTo>
                    <a:lnTo>
                      <a:pt x="508" y="370"/>
                    </a:lnTo>
                    <a:lnTo>
                      <a:pt x="537" y="385"/>
                    </a:lnTo>
                    <a:lnTo>
                      <a:pt x="562" y="402"/>
                    </a:lnTo>
                    <a:lnTo>
                      <a:pt x="587" y="422"/>
                    </a:lnTo>
                    <a:lnTo>
                      <a:pt x="610" y="445"/>
                    </a:lnTo>
                    <a:lnTo>
                      <a:pt x="629" y="468"/>
                    </a:lnTo>
                    <a:lnTo>
                      <a:pt x="647" y="493"/>
                    </a:lnTo>
                    <a:lnTo>
                      <a:pt x="662" y="520"/>
                    </a:lnTo>
                    <a:lnTo>
                      <a:pt x="673" y="548"/>
                    </a:lnTo>
                    <a:lnTo>
                      <a:pt x="683" y="577"/>
                    </a:lnTo>
                    <a:lnTo>
                      <a:pt x="689" y="608"/>
                    </a:lnTo>
                    <a:lnTo>
                      <a:pt x="693" y="638"/>
                    </a:lnTo>
                    <a:lnTo>
                      <a:pt x="695" y="671"/>
                    </a:lnTo>
                    <a:lnTo>
                      <a:pt x="693" y="708"/>
                    </a:lnTo>
                    <a:lnTo>
                      <a:pt x="689" y="740"/>
                    </a:lnTo>
                    <a:lnTo>
                      <a:pt x="681" y="773"/>
                    </a:lnTo>
                    <a:lnTo>
                      <a:pt x="670" y="803"/>
                    </a:lnTo>
                    <a:lnTo>
                      <a:pt x="656" y="832"/>
                    </a:lnTo>
                    <a:lnTo>
                      <a:pt x="639" y="861"/>
                    </a:lnTo>
                    <a:lnTo>
                      <a:pt x="618" y="888"/>
                    </a:lnTo>
                    <a:lnTo>
                      <a:pt x="595" y="915"/>
                    </a:lnTo>
                    <a:lnTo>
                      <a:pt x="568" y="938"/>
                    </a:lnTo>
                    <a:lnTo>
                      <a:pt x="541" y="959"/>
                    </a:lnTo>
                    <a:lnTo>
                      <a:pt x="512" y="976"/>
                    </a:lnTo>
                    <a:lnTo>
                      <a:pt x="483" y="990"/>
                    </a:lnTo>
                    <a:lnTo>
                      <a:pt x="451" y="1001"/>
                    </a:lnTo>
                    <a:lnTo>
                      <a:pt x="418" y="1009"/>
                    </a:lnTo>
                    <a:lnTo>
                      <a:pt x="384" y="1013"/>
                    </a:lnTo>
                    <a:lnTo>
                      <a:pt x="349" y="1014"/>
                    </a:lnTo>
                    <a:lnTo>
                      <a:pt x="313" y="1013"/>
                    </a:lnTo>
                    <a:lnTo>
                      <a:pt x="276" y="1007"/>
                    </a:lnTo>
                    <a:lnTo>
                      <a:pt x="243" y="999"/>
                    </a:lnTo>
                    <a:lnTo>
                      <a:pt x="211" y="988"/>
                    </a:lnTo>
                    <a:lnTo>
                      <a:pt x="182" y="972"/>
                    </a:lnTo>
                    <a:lnTo>
                      <a:pt x="153" y="953"/>
                    </a:lnTo>
                    <a:lnTo>
                      <a:pt x="124" y="930"/>
                    </a:lnTo>
                    <a:lnTo>
                      <a:pt x="99" y="905"/>
                    </a:lnTo>
                    <a:lnTo>
                      <a:pt x="76" y="876"/>
                    </a:lnTo>
                    <a:lnTo>
                      <a:pt x="55" y="846"/>
                    </a:lnTo>
                    <a:lnTo>
                      <a:pt x="38" y="815"/>
                    </a:lnTo>
                    <a:lnTo>
                      <a:pt x="25" y="780"/>
                    </a:lnTo>
                    <a:lnTo>
                      <a:pt x="13" y="746"/>
                    </a:lnTo>
                    <a:lnTo>
                      <a:pt x="5" y="709"/>
                    </a:lnTo>
                    <a:lnTo>
                      <a:pt x="0" y="673"/>
                    </a:lnTo>
                    <a:lnTo>
                      <a:pt x="0" y="633"/>
                    </a:lnTo>
                    <a:lnTo>
                      <a:pt x="0" y="600"/>
                    </a:lnTo>
                    <a:lnTo>
                      <a:pt x="2" y="566"/>
                    </a:lnTo>
                    <a:lnTo>
                      <a:pt x="5" y="531"/>
                    </a:lnTo>
                    <a:lnTo>
                      <a:pt x="11" y="498"/>
                    </a:lnTo>
                    <a:lnTo>
                      <a:pt x="19" y="464"/>
                    </a:lnTo>
                    <a:lnTo>
                      <a:pt x="27" y="431"/>
                    </a:lnTo>
                    <a:lnTo>
                      <a:pt x="36" y="399"/>
                    </a:lnTo>
                    <a:lnTo>
                      <a:pt x="48" y="366"/>
                    </a:lnTo>
                    <a:lnTo>
                      <a:pt x="61" y="335"/>
                    </a:lnTo>
                    <a:lnTo>
                      <a:pt x="75" y="305"/>
                    </a:lnTo>
                    <a:lnTo>
                      <a:pt x="90" y="276"/>
                    </a:lnTo>
                    <a:lnTo>
                      <a:pt x="107" y="247"/>
                    </a:lnTo>
                    <a:lnTo>
                      <a:pt x="124" y="218"/>
                    </a:lnTo>
                    <a:lnTo>
                      <a:pt x="144" y="191"/>
                    </a:lnTo>
                    <a:lnTo>
                      <a:pt x="165" y="165"/>
                    </a:lnTo>
                    <a:lnTo>
                      <a:pt x="186" y="140"/>
                    </a:lnTo>
                    <a:lnTo>
                      <a:pt x="205" y="120"/>
                    </a:lnTo>
                    <a:lnTo>
                      <a:pt x="226" y="103"/>
                    </a:lnTo>
                    <a:lnTo>
                      <a:pt x="247" y="84"/>
                    </a:lnTo>
                    <a:lnTo>
                      <a:pt x="270" y="67"/>
                    </a:lnTo>
                    <a:lnTo>
                      <a:pt x="295" y="49"/>
                    </a:lnTo>
                    <a:lnTo>
                      <a:pt x="322" y="32"/>
                    </a:lnTo>
                    <a:lnTo>
                      <a:pt x="349" y="15"/>
                    </a:lnTo>
                    <a:lnTo>
                      <a:pt x="378" y="0"/>
                    </a:lnTo>
                    <a:close/>
                  </a:path>
                </a:pathLst>
              </a:custGeom>
              <a:solidFill>
                <a:srgbClr val="4472C4"/>
              </a:solidFill>
              <a:ln w="19050">
                <a:solidFill>
                  <a:schemeClr val="bg1"/>
                </a:solid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eaLnBrk="0" fontAlgn="auto" hangingPunct="0">
                  <a:spcBef>
                    <a:spcPts val="0"/>
                  </a:spcBef>
                  <a:spcAft>
                    <a:spcPts val="0"/>
                  </a:spcAft>
                  <a:defRPr/>
                </a:pPr>
                <a:endParaRPr lang="en-GB" sz="1400" dirty="0">
                  <a:solidFill>
                    <a:prstClr val="black"/>
                  </a:solidFill>
                  <a:latin typeface="Segoe UI" panose="020B0502040204020203" pitchFamily="34" charset="0"/>
                  <a:cs typeface="+mn-cs"/>
                </a:endParaRPr>
              </a:p>
            </p:txBody>
          </p:sp>
        </p:grpSp>
        <p:cxnSp>
          <p:nvCxnSpPr>
            <p:cNvPr id="15" name="Straight Connector 14">
              <a:extLst>
                <a:ext uri="{FF2B5EF4-FFF2-40B4-BE49-F238E27FC236}">
                  <a16:creationId xmlns:a16="http://schemas.microsoft.com/office/drawing/2014/main" id="{B582781F-8793-47D8-A28C-5EC1161CE9E2}"/>
                </a:ext>
              </a:extLst>
            </p:cNvPr>
            <p:cNvCxnSpPr/>
            <p:nvPr/>
          </p:nvCxnSpPr>
          <p:spPr bwMode="gray">
            <a:xfrm>
              <a:off x="657839" y="5109750"/>
              <a:ext cx="0" cy="1237262"/>
            </a:xfrm>
            <a:prstGeom prst="line">
              <a:avLst/>
            </a:prstGeom>
            <a:noFill/>
            <a:ln w="76200">
              <a:solidFill>
                <a:srgbClr val="4472C4"/>
              </a:solidFill>
              <a:bevel/>
              <a:headEnd/>
              <a:tailEnd/>
            </a:ln>
            <a:effectLst/>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784504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53B4B4BD-FA19-4B88-8D13-A18D19CF8572}"/>
              </a:ext>
            </a:extLst>
          </p:cNvPr>
          <p:cNvSpPr txBox="1">
            <a:spLocks/>
          </p:cNvSpPr>
          <p:nvPr/>
        </p:nvSpPr>
        <p:spPr>
          <a:xfrm>
            <a:off x="343915" y="296685"/>
            <a:ext cx="6798361" cy="673700"/>
          </a:xfrm>
          <a:prstGeom prst="rect">
            <a:avLst/>
          </a:prstGeom>
          <a:solidFill>
            <a:srgbClr val="4472C4"/>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953984">
              <a:lnSpc>
                <a:spcPct val="110000"/>
              </a:lnSpc>
              <a:spcBef>
                <a:spcPts val="544"/>
              </a:spcBef>
              <a:spcAft>
                <a:spcPts val="544"/>
              </a:spcAft>
              <a:buClr>
                <a:srgbClr val="222223"/>
              </a:buClr>
              <a:buNone/>
            </a:pPr>
            <a:r>
              <a:rPr lang="en-GB" sz="3991" b="1" dirty="0">
                <a:solidFill>
                  <a:prstClr val="white"/>
                </a:solidFill>
                <a:latin typeface="Segoe UI"/>
              </a:rPr>
              <a:t>People who work in banks?</a:t>
            </a:r>
          </a:p>
        </p:txBody>
      </p:sp>
      <p:pic>
        <p:nvPicPr>
          <p:cNvPr id="3" name="Picture 2">
            <a:extLst>
              <a:ext uri="{FF2B5EF4-FFF2-40B4-BE49-F238E27FC236}">
                <a16:creationId xmlns:a16="http://schemas.microsoft.com/office/drawing/2014/main" id="{B512C276-C186-4F3F-AA0D-D93CC6EBD57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463300" y="1820218"/>
            <a:ext cx="7512750" cy="3388104"/>
          </a:xfrm>
          <a:prstGeom prst="rect">
            <a:avLst/>
          </a:prstGeom>
        </p:spPr>
      </p:pic>
    </p:spTree>
    <p:extLst>
      <p:ext uri="{BB962C8B-B14F-4D97-AF65-F5344CB8AC3E}">
        <p14:creationId xmlns:p14="http://schemas.microsoft.com/office/powerpoint/2010/main" val="287653814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33142" y="2335301"/>
            <a:ext cx="5616715" cy="617001"/>
          </a:xfrm>
        </p:spPr>
        <p:txBody>
          <a:bodyPr/>
          <a:lstStyle/>
          <a:p>
            <a:pPr marL="0" indent="0">
              <a:buNone/>
            </a:pPr>
            <a:r>
              <a:rPr lang="en-GB" dirty="0">
                <a:solidFill>
                  <a:srgbClr val="FFC000"/>
                </a:solidFill>
              </a:rPr>
              <a:t>Credibility</a:t>
            </a:r>
            <a:r>
              <a:rPr lang="en-GB" dirty="0"/>
              <a:t> + </a:t>
            </a:r>
            <a:r>
              <a:rPr lang="en-GB" dirty="0">
                <a:solidFill>
                  <a:srgbClr val="92D050"/>
                </a:solidFill>
              </a:rPr>
              <a:t>Reliability</a:t>
            </a:r>
            <a:r>
              <a:rPr lang="en-GB" dirty="0"/>
              <a:t> + </a:t>
            </a:r>
            <a:r>
              <a:rPr lang="en-GB" dirty="0">
                <a:solidFill>
                  <a:srgbClr val="FF0000"/>
                </a:solidFill>
              </a:rPr>
              <a:t>Intimacy</a:t>
            </a:r>
          </a:p>
          <a:p>
            <a:pPr marL="0" indent="0">
              <a:buNone/>
            </a:pPr>
            <a:endParaRPr lang="en-GB" dirty="0"/>
          </a:p>
        </p:txBody>
      </p:sp>
      <p:sp>
        <p:nvSpPr>
          <p:cNvPr id="4" name="Content Placeholder 2"/>
          <p:cNvSpPr txBox="1">
            <a:spLocks/>
          </p:cNvSpPr>
          <p:nvPr/>
        </p:nvSpPr>
        <p:spPr bwMode="gray">
          <a:xfrm>
            <a:off x="6618485" y="3530701"/>
            <a:ext cx="2446030" cy="741459"/>
          </a:xfrm>
          <a:prstGeom prst="rect">
            <a:avLst/>
          </a:prstGeom>
        </p:spPr>
        <p:txBody>
          <a:bodyPr vert="horz" lIns="0" tIns="37559" rIns="0" bIns="37559" rtlCol="0">
            <a:noAutofit/>
          </a:bodyPr>
          <a:lstStyle>
            <a:lvl1pPr marL="314080" indent="-314080" algn="l" defTabSz="1051802" rtl="0" eaLnBrk="1" latinLnBrk="0" hangingPunct="1">
              <a:lnSpc>
                <a:spcPct val="110000"/>
              </a:lnSpc>
              <a:spcBef>
                <a:spcPts val="600"/>
              </a:spcBef>
              <a:spcAft>
                <a:spcPts val="600"/>
              </a:spcAft>
              <a:buClr>
                <a:schemeClr val="bg2"/>
              </a:buClr>
              <a:buFont typeface="Wingdings" panose="05000000000000000000" pitchFamily="2" charset="2"/>
              <a:buChar char="§"/>
              <a:defRPr sz="3200" kern="1200">
                <a:solidFill>
                  <a:schemeClr val="tx1"/>
                </a:solidFill>
                <a:latin typeface="+mn-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902" dirty="0">
                <a:solidFill>
                  <a:srgbClr val="FF0000"/>
                </a:solidFill>
              </a:rPr>
              <a:t>Self</a:t>
            </a:r>
            <a:r>
              <a:rPr lang="en-GB" sz="2902" dirty="0"/>
              <a:t> </a:t>
            </a:r>
            <a:r>
              <a:rPr lang="en-GB" sz="2902" dirty="0">
                <a:solidFill>
                  <a:srgbClr val="FF0000"/>
                </a:solidFill>
              </a:rPr>
              <a:t>interest</a:t>
            </a:r>
          </a:p>
        </p:txBody>
      </p:sp>
      <p:cxnSp>
        <p:nvCxnSpPr>
          <p:cNvPr id="6" name="Straight Connector 5"/>
          <p:cNvCxnSpPr/>
          <p:nvPr/>
        </p:nvCxnSpPr>
        <p:spPr>
          <a:xfrm>
            <a:off x="4985719" y="3269458"/>
            <a:ext cx="56167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385261" y="2326305"/>
            <a:ext cx="3121111" cy="538930"/>
          </a:xfrm>
          <a:prstGeom prst="rect">
            <a:avLst/>
          </a:prstGeom>
        </p:spPr>
        <p:txBody>
          <a:bodyPr wrap="none">
            <a:spAutoFit/>
          </a:bodyPr>
          <a:lstStyle/>
          <a:p>
            <a:r>
              <a:rPr lang="en-GB" sz="2902" dirty="0"/>
              <a:t>Trustworthiness   = </a:t>
            </a:r>
          </a:p>
        </p:txBody>
      </p:sp>
      <p:sp>
        <p:nvSpPr>
          <p:cNvPr id="10" name="Rectangle 9"/>
          <p:cNvSpPr/>
          <p:nvPr/>
        </p:nvSpPr>
        <p:spPr>
          <a:xfrm>
            <a:off x="8630957" y="6245674"/>
            <a:ext cx="3217356" cy="287771"/>
          </a:xfrm>
          <a:prstGeom prst="rect">
            <a:avLst/>
          </a:prstGeom>
        </p:spPr>
        <p:txBody>
          <a:bodyPr wrap="none">
            <a:spAutoFit/>
          </a:bodyPr>
          <a:lstStyle/>
          <a:p>
            <a:pPr algn="r"/>
            <a:r>
              <a:rPr lang="en-GB" sz="1270" i="1" dirty="0"/>
              <a:t>Source: The Trusted Advisor, by David </a:t>
            </a:r>
            <a:r>
              <a:rPr lang="en-GB" sz="1270" i="1" dirty="0" err="1"/>
              <a:t>Maister</a:t>
            </a:r>
            <a:r>
              <a:rPr lang="en-GB" sz="1270" i="1" dirty="0"/>
              <a:t> </a:t>
            </a:r>
          </a:p>
        </p:txBody>
      </p:sp>
      <p:sp>
        <p:nvSpPr>
          <p:cNvPr id="11" name="Text Placeholder 5">
            <a:extLst>
              <a:ext uri="{FF2B5EF4-FFF2-40B4-BE49-F238E27FC236}">
                <a16:creationId xmlns:a16="http://schemas.microsoft.com/office/drawing/2014/main" id="{10BC7617-E1F5-479C-8EEA-81107BC99367}"/>
              </a:ext>
            </a:extLst>
          </p:cNvPr>
          <p:cNvSpPr txBox="1">
            <a:spLocks/>
          </p:cNvSpPr>
          <p:nvPr/>
        </p:nvSpPr>
        <p:spPr>
          <a:xfrm>
            <a:off x="343916" y="296685"/>
            <a:ext cx="6274570" cy="778490"/>
          </a:xfrm>
          <a:prstGeom prst="rect">
            <a:avLst/>
          </a:prstGeom>
          <a:solidFill>
            <a:srgbClr val="4472C4"/>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953984">
              <a:lnSpc>
                <a:spcPct val="110000"/>
              </a:lnSpc>
              <a:spcBef>
                <a:spcPts val="544"/>
              </a:spcBef>
              <a:spcAft>
                <a:spcPts val="544"/>
              </a:spcAft>
              <a:buClr>
                <a:srgbClr val="222223"/>
              </a:buClr>
              <a:buNone/>
            </a:pPr>
            <a:r>
              <a:rPr lang="en-GB" sz="3991" b="1" dirty="0">
                <a:solidFill>
                  <a:prstClr val="white"/>
                </a:solidFill>
                <a:latin typeface="Segoe UI"/>
              </a:rPr>
              <a:t>Fixing the trust equation</a:t>
            </a:r>
          </a:p>
        </p:txBody>
      </p:sp>
      <p:pic>
        <p:nvPicPr>
          <p:cNvPr id="18" name="Picture 2" descr="Image result for bank graphic">
            <a:extLst>
              <a:ext uri="{FF2B5EF4-FFF2-40B4-BE49-F238E27FC236}">
                <a16:creationId xmlns:a16="http://schemas.microsoft.com/office/drawing/2014/main" id="{C8D696A6-063E-4794-9547-AD1E1E9CA05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036193" y="3874432"/>
            <a:ext cx="1591714" cy="159171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06A69F37-BACF-4286-B92E-B5B506DA24A6}"/>
              </a:ext>
            </a:extLst>
          </p:cNvPr>
          <p:cNvSpPr/>
          <p:nvPr/>
        </p:nvSpPr>
        <p:spPr bwMode="gray">
          <a:xfrm>
            <a:off x="4562356" y="2052734"/>
            <a:ext cx="4339048" cy="103327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pic>
        <p:nvPicPr>
          <p:cNvPr id="5" name="Picture 4">
            <a:extLst>
              <a:ext uri="{FF2B5EF4-FFF2-40B4-BE49-F238E27FC236}">
                <a16:creationId xmlns:a16="http://schemas.microsoft.com/office/drawing/2014/main" id="{5E6C0B83-5A34-402F-9006-C969F8E006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239" y="3705668"/>
            <a:ext cx="5114436" cy="2054057"/>
          </a:xfrm>
          <a:prstGeom prst="rect">
            <a:avLst/>
          </a:prstGeom>
        </p:spPr>
      </p:pic>
    </p:spTree>
    <p:extLst>
      <p:ext uri="{BB962C8B-B14F-4D97-AF65-F5344CB8AC3E}">
        <p14:creationId xmlns:p14="http://schemas.microsoft.com/office/powerpoint/2010/main" val="1169619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8434" name="Rectangle 2"/>
          <p:cNvSpPr>
            <a:spLocks noGrp="1" noChangeArrowheads="1"/>
          </p:cNvSpPr>
          <p:nvPr>
            <p:ph type="title"/>
          </p:nvPr>
        </p:nvSpPr>
        <p:spPr>
          <a:xfrm>
            <a:off x="417737" y="337371"/>
            <a:ext cx="2507640" cy="547192"/>
          </a:xfrm>
          <a:solidFill>
            <a:srgbClr val="00448B"/>
          </a:solidFill>
        </p:spPr>
        <p:txBody>
          <a:bodyPr>
            <a:normAutofit/>
          </a:bodyPr>
          <a:lstStyle/>
          <a:p>
            <a:r>
              <a:rPr lang="en-GB" altLang="en-US" dirty="0"/>
              <a:t>Conclusions</a:t>
            </a:r>
          </a:p>
        </p:txBody>
      </p:sp>
      <p:sp>
        <p:nvSpPr>
          <p:cNvPr id="2578435" name="Rectangle 3"/>
          <p:cNvSpPr>
            <a:spLocks noGrp="1" noChangeArrowheads="1"/>
          </p:cNvSpPr>
          <p:nvPr>
            <p:ph idx="1"/>
          </p:nvPr>
        </p:nvSpPr>
        <p:spPr>
          <a:xfrm>
            <a:off x="783143" y="1079116"/>
            <a:ext cx="10637130" cy="5113337"/>
          </a:xfrm>
        </p:spPr>
        <p:txBody>
          <a:bodyPr/>
          <a:lstStyle/>
          <a:p>
            <a:pPr marL="342900" indent="-342900"/>
            <a:r>
              <a:rPr lang="en-GB" altLang="en-US" sz="2800" dirty="0"/>
              <a:t>First – no collapse in trust: better than many professions</a:t>
            </a:r>
          </a:p>
          <a:p>
            <a:pPr marL="342900" indent="-342900"/>
            <a:r>
              <a:rPr lang="en-GB" altLang="en-US" sz="2800" dirty="0"/>
              <a:t>But challenge of low awareness…and </a:t>
            </a:r>
          </a:p>
          <a:p>
            <a:pPr marL="342900" indent="-342900"/>
            <a:r>
              <a:rPr lang="en-GB" altLang="en-US" sz="2800" dirty="0"/>
              <a:t>Challenge self interest perception – jobs, credit, trade</a:t>
            </a:r>
          </a:p>
          <a:p>
            <a:pPr marL="342900" indent="-342900"/>
            <a:r>
              <a:rPr lang="en-GB" altLang="en-US" sz="2800" dirty="0"/>
              <a:t>How much can the industry do itself?</a:t>
            </a:r>
          </a:p>
          <a:p>
            <a:pPr marL="342900" indent="-342900"/>
            <a:r>
              <a:rPr lang="en-GB" altLang="en-US" sz="2800" dirty="0"/>
              <a:t>How much should the Chartered </a:t>
            </a:r>
            <a:r>
              <a:rPr lang="en-GB" altLang="en-US" sz="2800"/>
              <a:t>Banker Institute </a:t>
            </a:r>
            <a:r>
              <a:rPr lang="en-GB" altLang="en-US" sz="2800" dirty="0"/>
              <a:t>do?</a:t>
            </a:r>
          </a:p>
          <a:p>
            <a:pPr marL="342900" indent="-342900"/>
            <a:r>
              <a:rPr lang="en-GB" altLang="en-US" sz="2800" dirty="0"/>
              <a:t>Demonstrate “teeth” – but not too much</a:t>
            </a:r>
          </a:p>
          <a:p>
            <a:pPr marL="342900" indent="-342900"/>
            <a:r>
              <a:rPr lang="en-GB" altLang="en-US" sz="2800" dirty="0"/>
              <a:t>Build on strong reliability and consistency – with digital intimacy?</a:t>
            </a:r>
          </a:p>
          <a:p>
            <a:pPr marL="342900" indent="-342900"/>
            <a:r>
              <a:rPr lang="en-GB" altLang="en-US" sz="2800" dirty="0"/>
              <a:t>Over to you!</a:t>
            </a:r>
          </a:p>
          <a:p>
            <a:pPr marL="342900" indent="-342900"/>
            <a:endParaRPr lang="en-GB" altLang="en-US" sz="2800" dirty="0"/>
          </a:p>
          <a:p>
            <a:pPr marL="342900" indent="-342900"/>
            <a:endParaRPr lang="en-GB" altLang="en-US" sz="2800" dirty="0"/>
          </a:p>
        </p:txBody>
      </p:sp>
    </p:spTree>
    <p:extLst>
      <p:ext uri="{BB962C8B-B14F-4D97-AF65-F5344CB8AC3E}">
        <p14:creationId xmlns:p14="http://schemas.microsoft.com/office/powerpoint/2010/main" val="157908229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7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7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7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7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784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784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784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78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B8DE2B-6166-43A2-80EB-188153CF1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09" y="0"/>
            <a:ext cx="12568137" cy="6858000"/>
          </a:xfrm>
          <a:prstGeom prst="rect">
            <a:avLst/>
          </a:prstGeom>
        </p:spPr>
      </p:pic>
      <p:sp>
        <p:nvSpPr>
          <p:cNvPr id="7" name="Text Placeholder 5">
            <a:extLst>
              <a:ext uri="{FF2B5EF4-FFF2-40B4-BE49-F238E27FC236}">
                <a16:creationId xmlns:a16="http://schemas.microsoft.com/office/drawing/2014/main" id="{A7197DB3-B3F0-4E04-AD73-507BA3AF952E}"/>
              </a:ext>
            </a:extLst>
          </p:cNvPr>
          <p:cNvSpPr txBox="1">
            <a:spLocks/>
          </p:cNvSpPr>
          <p:nvPr/>
        </p:nvSpPr>
        <p:spPr>
          <a:xfrm>
            <a:off x="504337" y="3767016"/>
            <a:ext cx="6810864" cy="711921"/>
          </a:xfrm>
          <a:prstGeom prst="rect">
            <a:avLst/>
          </a:prstGeom>
          <a:solidFill>
            <a:srgbClr val="FF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953984">
              <a:lnSpc>
                <a:spcPct val="110000"/>
              </a:lnSpc>
              <a:spcBef>
                <a:spcPts val="544"/>
              </a:spcBef>
              <a:spcAft>
                <a:spcPts val="544"/>
              </a:spcAft>
              <a:buClr>
                <a:srgbClr val="222223"/>
              </a:buClr>
              <a:buNone/>
            </a:pPr>
            <a:r>
              <a:rPr lang="en-GB" b="1" dirty="0">
                <a:solidFill>
                  <a:prstClr val="white"/>
                </a:solidFill>
                <a:latin typeface="Segoe UI"/>
              </a:rPr>
              <a:t>Ben Page, Chief Executive, Ipsos MORI</a:t>
            </a:r>
          </a:p>
        </p:txBody>
      </p:sp>
      <p:sp>
        <p:nvSpPr>
          <p:cNvPr id="8" name="Text Placeholder 5">
            <a:extLst>
              <a:ext uri="{FF2B5EF4-FFF2-40B4-BE49-F238E27FC236}">
                <a16:creationId xmlns:a16="http://schemas.microsoft.com/office/drawing/2014/main" id="{35E2358E-078D-47D8-82A2-F01FC4EF0B81}"/>
              </a:ext>
            </a:extLst>
          </p:cNvPr>
          <p:cNvSpPr txBox="1">
            <a:spLocks/>
          </p:cNvSpPr>
          <p:nvPr/>
        </p:nvSpPr>
        <p:spPr>
          <a:xfrm>
            <a:off x="504336" y="1796008"/>
            <a:ext cx="4184396" cy="831814"/>
          </a:xfrm>
          <a:prstGeom prst="rect">
            <a:avLst/>
          </a:prstGeom>
          <a:solidFill>
            <a:srgbClr val="FF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953984">
              <a:lnSpc>
                <a:spcPct val="110000"/>
              </a:lnSpc>
              <a:spcBef>
                <a:spcPts val="544"/>
              </a:spcBef>
              <a:spcAft>
                <a:spcPts val="544"/>
              </a:spcAft>
              <a:buClr>
                <a:srgbClr val="222223"/>
              </a:buClr>
              <a:buNone/>
            </a:pPr>
            <a:r>
              <a:rPr lang="en-GB" sz="5400" b="1" dirty="0">
                <a:solidFill>
                  <a:prstClr val="white"/>
                </a:solidFill>
                <a:latin typeface="Segoe UI"/>
              </a:rPr>
              <a:t>THANK YOU</a:t>
            </a:r>
          </a:p>
        </p:txBody>
      </p:sp>
      <p:sp>
        <p:nvSpPr>
          <p:cNvPr id="6" name="Text Placeholder 5">
            <a:extLst/>
          </p:cNvPr>
          <p:cNvSpPr txBox="1">
            <a:spLocks/>
          </p:cNvSpPr>
          <p:nvPr/>
        </p:nvSpPr>
        <p:spPr>
          <a:xfrm>
            <a:off x="544771" y="4815155"/>
            <a:ext cx="3847223" cy="711921"/>
          </a:xfrm>
          <a:prstGeom prst="rect">
            <a:avLst/>
          </a:prstGeom>
          <a:solidFill>
            <a:srgbClr val="FF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953984">
              <a:lnSpc>
                <a:spcPct val="110000"/>
              </a:lnSpc>
              <a:spcBef>
                <a:spcPts val="544"/>
              </a:spcBef>
              <a:spcAft>
                <a:spcPts val="544"/>
              </a:spcAft>
              <a:buClr>
                <a:srgbClr val="222223"/>
              </a:buClr>
              <a:buNone/>
            </a:pPr>
            <a:r>
              <a:rPr lang="en-GB" b="1" dirty="0">
                <a:solidFill>
                  <a:prstClr val="white"/>
                </a:solidFill>
                <a:latin typeface="Segoe UI"/>
              </a:rPr>
              <a:t>ben.page@ipsos.com</a:t>
            </a:r>
          </a:p>
        </p:txBody>
      </p:sp>
      <p:sp>
        <p:nvSpPr>
          <p:cNvPr id="9" name="Text Placeholder 5">
            <a:extLst/>
          </p:cNvPr>
          <p:cNvSpPr txBox="1">
            <a:spLocks/>
          </p:cNvSpPr>
          <p:nvPr/>
        </p:nvSpPr>
        <p:spPr>
          <a:xfrm>
            <a:off x="603866" y="5751327"/>
            <a:ext cx="3212316" cy="711921"/>
          </a:xfrm>
          <a:prstGeom prst="rect">
            <a:avLst/>
          </a:prstGeom>
          <a:solidFill>
            <a:srgbClr val="FF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953984">
              <a:lnSpc>
                <a:spcPct val="110000"/>
              </a:lnSpc>
              <a:spcBef>
                <a:spcPts val="544"/>
              </a:spcBef>
              <a:spcAft>
                <a:spcPts val="544"/>
              </a:spcAft>
              <a:buClr>
                <a:srgbClr val="222223"/>
              </a:buClr>
              <a:buNone/>
            </a:pPr>
            <a:r>
              <a:rPr lang="en-GB" b="1" dirty="0">
                <a:solidFill>
                  <a:prstClr val="white"/>
                </a:solidFill>
                <a:latin typeface="Segoe UI"/>
              </a:rPr>
              <a:t>@benatipsosmori</a:t>
            </a:r>
          </a:p>
        </p:txBody>
      </p:sp>
    </p:spTree>
    <p:extLst>
      <p:ext uri="{BB962C8B-B14F-4D97-AF65-F5344CB8AC3E}">
        <p14:creationId xmlns:p14="http://schemas.microsoft.com/office/powerpoint/2010/main" val="3423224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47" y="468329"/>
            <a:ext cx="6986665" cy="542823"/>
          </a:xfrm>
          <a:solidFill>
            <a:srgbClr val="0070C0"/>
          </a:solidFill>
        </p:spPr>
        <p:txBody>
          <a:bodyPr/>
          <a:lstStyle/>
          <a:p>
            <a:r>
              <a:rPr lang="en-GB" dirty="0"/>
              <a:t>Who do you trust to tell the truth?</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199352421"/>
              </p:ext>
            </p:extLst>
          </p:nvPr>
        </p:nvGraphicFramePr>
        <p:xfrm>
          <a:off x="598387" y="1550860"/>
          <a:ext cx="11161708" cy="473172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15147" y="1292607"/>
            <a:ext cx="11328189" cy="296326"/>
          </a:xfrm>
          <a:prstGeom prst="rect">
            <a:avLst/>
          </a:prstGeom>
          <a:noFill/>
        </p:spPr>
        <p:txBody>
          <a:bodyPr wrap="square" lIns="65303" tIns="32652" rIns="65303" bIns="32652" rtlCol="0">
            <a:spAutoFit/>
          </a:bodyPr>
          <a:lstStyle/>
          <a:p>
            <a:pPr defTabSz="829361">
              <a:lnSpc>
                <a:spcPct val="110000"/>
              </a:lnSpc>
              <a:spcBef>
                <a:spcPts val="2177"/>
              </a:spcBef>
              <a:buClr>
                <a:schemeClr val="bg2"/>
              </a:buClr>
            </a:pPr>
            <a:r>
              <a:rPr lang="en-GB" sz="1361" b="1" i="1" kern="0" dirty="0">
                <a:solidFill>
                  <a:sysClr val="windowText" lastClr="000000"/>
                </a:solidFill>
              </a:rPr>
              <a:t>“Now I will read you a list of different types of people. For each would you tell me if you generally trust them to tell the truth, or not?”</a:t>
            </a:r>
            <a:endParaRPr lang="en-GB" sz="1361" b="1" kern="0" dirty="0">
              <a:solidFill>
                <a:sysClr val="windowText" lastClr="000000"/>
              </a:solidFill>
            </a:endParaRPr>
          </a:p>
        </p:txBody>
      </p:sp>
      <p:sp>
        <p:nvSpPr>
          <p:cNvPr id="6" name="TextBox 5"/>
          <p:cNvSpPr txBox="1"/>
          <p:nvPr/>
        </p:nvSpPr>
        <p:spPr>
          <a:xfrm>
            <a:off x="8381872" y="5651321"/>
            <a:ext cx="3069600" cy="373013"/>
          </a:xfrm>
          <a:prstGeom prst="rect">
            <a:avLst/>
          </a:prstGeom>
          <a:noFill/>
        </p:spPr>
        <p:txBody>
          <a:bodyPr wrap="square" lIns="65303" tIns="32652" rIns="65303" bIns="32652" rtlCol="0">
            <a:spAutoFit/>
          </a:bodyPr>
          <a:lstStyle/>
          <a:p>
            <a:pPr algn="r" defTabSz="829361">
              <a:lnSpc>
                <a:spcPct val="110000"/>
              </a:lnSpc>
              <a:spcBef>
                <a:spcPts val="2177"/>
              </a:spcBef>
              <a:buClr>
                <a:schemeClr val="bg2"/>
              </a:buClr>
            </a:pPr>
            <a:r>
              <a:rPr lang="en-GB" sz="1814" b="1" i="1" kern="0" dirty="0">
                <a:solidFill>
                  <a:sysClr val="windowText" lastClr="000000"/>
                </a:solidFill>
              </a:rPr>
              <a:t>% trust to tell the truth</a:t>
            </a:r>
            <a:r>
              <a:rPr lang="en-GB" sz="1814" b="1" kern="0" dirty="0">
                <a:solidFill>
                  <a:sysClr val="windowText" lastClr="000000"/>
                </a:solidFill>
              </a:rPr>
              <a:t> </a:t>
            </a:r>
          </a:p>
        </p:txBody>
      </p:sp>
      <p:sp>
        <p:nvSpPr>
          <p:cNvPr id="3" name="TextBox 2"/>
          <p:cNvSpPr txBox="1"/>
          <p:nvPr/>
        </p:nvSpPr>
        <p:spPr>
          <a:xfrm>
            <a:off x="6814417" y="6302668"/>
            <a:ext cx="4862438" cy="250095"/>
          </a:xfrm>
          <a:prstGeom prst="rect">
            <a:avLst/>
          </a:prstGeom>
          <a:noFill/>
        </p:spPr>
        <p:txBody>
          <a:bodyPr wrap="square" lIns="65303" tIns="32652" rIns="65303" bIns="32652" rtlCol="0">
            <a:spAutoFit/>
          </a:bodyPr>
          <a:lstStyle/>
          <a:p>
            <a:pPr algn="r" defTabSz="829361">
              <a:lnSpc>
                <a:spcPct val="110000"/>
              </a:lnSpc>
              <a:spcBef>
                <a:spcPts val="2177"/>
              </a:spcBef>
              <a:buClr>
                <a:schemeClr val="bg2"/>
              </a:buClr>
            </a:pPr>
            <a:r>
              <a:rPr lang="en-GB" sz="1088" kern="0" dirty="0">
                <a:solidFill>
                  <a:sysClr val="windowText" lastClr="000000"/>
                </a:solidFill>
              </a:rPr>
              <a:t>Base: 998 British adults aged 15+, fieldwork 20 - 26 October 2017</a:t>
            </a:r>
          </a:p>
        </p:txBody>
      </p:sp>
    </p:spTree>
    <p:extLst>
      <p:ext uri="{BB962C8B-B14F-4D97-AF65-F5344CB8AC3E}">
        <p14:creationId xmlns:p14="http://schemas.microsoft.com/office/powerpoint/2010/main" val="101080728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bwMode="gray">
          <a:xfrm>
            <a:off x="283355" y="5910805"/>
            <a:ext cx="1884159" cy="587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8" tIns="65303" rIns="130608" bIns="65303" numCol="1" spcCol="0" rtlCol="0" fromWordArt="0" anchor="ctr" anchorCtr="0" forceAA="0" compatLnSpc="1">
            <a:prstTxWarp prst="textNoShape">
              <a:avLst/>
            </a:prstTxWarp>
            <a:noAutofit/>
          </a:bodyPr>
          <a:lstStyle/>
          <a:p>
            <a:pPr algn="ctr">
              <a:lnSpc>
                <a:spcPct val="110000"/>
              </a:lnSpc>
              <a:spcBef>
                <a:spcPts val="272"/>
              </a:spcBef>
              <a:spcAft>
                <a:spcPts val="272"/>
              </a:spcAft>
              <a:buClr>
                <a:schemeClr val="bg2"/>
              </a:buClr>
            </a:pPr>
            <a:endParaRPr lang="en-GB" sz="1814" dirty="0">
              <a:solidFill>
                <a:schemeClr val="bg1"/>
              </a:solidFill>
            </a:endParaRPr>
          </a:p>
        </p:txBody>
      </p:sp>
      <p:sp>
        <p:nvSpPr>
          <p:cNvPr id="24" name="Rectangle 23"/>
          <p:cNvSpPr/>
          <p:nvPr/>
        </p:nvSpPr>
        <p:spPr bwMode="gray">
          <a:xfrm>
            <a:off x="1472515" y="5522743"/>
            <a:ext cx="201219" cy="554815"/>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8" tIns="65303" rIns="130608" bIns="65303" numCol="1" spcCol="0" rtlCol="0" fromWordArt="0" anchor="ctr" anchorCtr="0" forceAA="0" compatLnSpc="1">
            <a:prstTxWarp prst="textNoShape">
              <a:avLst/>
            </a:prstTxWarp>
            <a:noAutofit/>
          </a:bodyPr>
          <a:lstStyle/>
          <a:p>
            <a:pPr algn="ctr">
              <a:lnSpc>
                <a:spcPct val="110000"/>
              </a:lnSpc>
              <a:spcBef>
                <a:spcPts val="272"/>
              </a:spcBef>
              <a:spcAft>
                <a:spcPts val="272"/>
              </a:spcAft>
              <a:buClr>
                <a:schemeClr val="bg2"/>
              </a:buClr>
            </a:pPr>
            <a:endParaRPr lang="en-GB" sz="1814" dirty="0">
              <a:solidFill>
                <a:schemeClr val="bg1"/>
              </a:solidFill>
            </a:endParaRPr>
          </a:p>
        </p:txBody>
      </p:sp>
      <p:sp>
        <p:nvSpPr>
          <p:cNvPr id="23" name="Rectangle 22"/>
          <p:cNvSpPr/>
          <p:nvPr/>
        </p:nvSpPr>
        <p:spPr bwMode="gray">
          <a:xfrm>
            <a:off x="978734" y="5522743"/>
            <a:ext cx="201219" cy="554815"/>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8" tIns="65303" rIns="130608" bIns="65303" numCol="1" spcCol="0" rtlCol="0" fromWordArt="0" anchor="ctr" anchorCtr="0" forceAA="0" compatLnSpc="1">
            <a:prstTxWarp prst="textNoShape">
              <a:avLst/>
            </a:prstTxWarp>
            <a:noAutofit/>
          </a:bodyPr>
          <a:lstStyle/>
          <a:p>
            <a:pPr algn="ctr">
              <a:lnSpc>
                <a:spcPct val="110000"/>
              </a:lnSpc>
              <a:spcBef>
                <a:spcPts val="272"/>
              </a:spcBef>
              <a:spcAft>
                <a:spcPts val="272"/>
              </a:spcAft>
              <a:buClr>
                <a:schemeClr val="bg2"/>
              </a:buClr>
            </a:pPr>
            <a:endParaRPr lang="en-GB" sz="1814" dirty="0">
              <a:solidFill>
                <a:schemeClr val="bg1"/>
              </a:solidFill>
            </a:endParaRPr>
          </a:p>
        </p:txBody>
      </p:sp>
      <p:sp>
        <p:nvSpPr>
          <p:cNvPr id="25" name="Rectangle 24"/>
          <p:cNvSpPr/>
          <p:nvPr/>
        </p:nvSpPr>
        <p:spPr bwMode="gray">
          <a:xfrm>
            <a:off x="1966296" y="5522743"/>
            <a:ext cx="201219" cy="554815"/>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8" tIns="65303" rIns="130608" bIns="65303" numCol="1" spcCol="0" rtlCol="0" fromWordArt="0" anchor="ctr" anchorCtr="0" forceAA="0" compatLnSpc="1">
            <a:prstTxWarp prst="textNoShape">
              <a:avLst/>
            </a:prstTxWarp>
            <a:noAutofit/>
          </a:bodyPr>
          <a:lstStyle/>
          <a:p>
            <a:pPr algn="ctr">
              <a:lnSpc>
                <a:spcPct val="110000"/>
              </a:lnSpc>
              <a:spcBef>
                <a:spcPts val="272"/>
              </a:spcBef>
              <a:spcAft>
                <a:spcPts val="272"/>
              </a:spcAft>
              <a:buClr>
                <a:schemeClr val="bg2"/>
              </a:buClr>
            </a:pPr>
            <a:endParaRPr lang="en-GB" sz="1814" dirty="0">
              <a:solidFill>
                <a:schemeClr val="bg1"/>
              </a:solidFill>
            </a:endParaRPr>
          </a:p>
        </p:txBody>
      </p:sp>
      <p:sp>
        <p:nvSpPr>
          <p:cNvPr id="26" name="Rectangle 25"/>
          <p:cNvSpPr/>
          <p:nvPr/>
        </p:nvSpPr>
        <p:spPr bwMode="gray">
          <a:xfrm>
            <a:off x="2460076" y="5522743"/>
            <a:ext cx="201219" cy="554815"/>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8" tIns="65303" rIns="130608" bIns="65303" numCol="1" spcCol="0" rtlCol="0" fromWordArt="0" anchor="ctr" anchorCtr="0" forceAA="0" compatLnSpc="1">
            <a:prstTxWarp prst="textNoShape">
              <a:avLst/>
            </a:prstTxWarp>
            <a:noAutofit/>
          </a:bodyPr>
          <a:lstStyle/>
          <a:p>
            <a:pPr algn="ctr">
              <a:lnSpc>
                <a:spcPct val="110000"/>
              </a:lnSpc>
              <a:spcBef>
                <a:spcPts val="272"/>
              </a:spcBef>
              <a:spcAft>
                <a:spcPts val="272"/>
              </a:spcAft>
              <a:buClr>
                <a:schemeClr val="bg2"/>
              </a:buClr>
            </a:pPr>
            <a:endParaRPr lang="en-GB" sz="1814" dirty="0">
              <a:solidFill>
                <a:schemeClr val="bg1"/>
              </a:solidFill>
            </a:endParaRPr>
          </a:p>
        </p:txBody>
      </p:sp>
      <p:sp>
        <p:nvSpPr>
          <p:cNvPr id="27" name="Rectangle 26"/>
          <p:cNvSpPr/>
          <p:nvPr/>
        </p:nvSpPr>
        <p:spPr bwMode="gray">
          <a:xfrm>
            <a:off x="2953857" y="5522743"/>
            <a:ext cx="201219" cy="554815"/>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8" tIns="65303" rIns="130608" bIns="65303" numCol="1" spcCol="0" rtlCol="0" fromWordArt="0" anchor="ctr" anchorCtr="0" forceAA="0" compatLnSpc="1">
            <a:prstTxWarp prst="textNoShape">
              <a:avLst/>
            </a:prstTxWarp>
            <a:noAutofit/>
          </a:bodyPr>
          <a:lstStyle/>
          <a:p>
            <a:pPr algn="ctr">
              <a:lnSpc>
                <a:spcPct val="110000"/>
              </a:lnSpc>
              <a:spcBef>
                <a:spcPts val="272"/>
              </a:spcBef>
              <a:spcAft>
                <a:spcPts val="272"/>
              </a:spcAft>
              <a:buClr>
                <a:schemeClr val="bg2"/>
              </a:buClr>
            </a:pPr>
            <a:endParaRPr lang="en-GB" sz="1814" dirty="0">
              <a:solidFill>
                <a:schemeClr val="bg1"/>
              </a:solidFill>
            </a:endParaRPr>
          </a:p>
        </p:txBody>
      </p:sp>
      <p:sp>
        <p:nvSpPr>
          <p:cNvPr id="28" name="Rectangle 27"/>
          <p:cNvSpPr/>
          <p:nvPr/>
        </p:nvSpPr>
        <p:spPr bwMode="gray">
          <a:xfrm>
            <a:off x="3447637" y="5522743"/>
            <a:ext cx="201219" cy="554815"/>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8" tIns="65303" rIns="130608" bIns="65303" numCol="1" spcCol="0" rtlCol="0" fromWordArt="0" anchor="ctr" anchorCtr="0" forceAA="0" compatLnSpc="1">
            <a:prstTxWarp prst="textNoShape">
              <a:avLst/>
            </a:prstTxWarp>
            <a:noAutofit/>
          </a:bodyPr>
          <a:lstStyle/>
          <a:p>
            <a:pPr algn="ctr">
              <a:lnSpc>
                <a:spcPct val="110000"/>
              </a:lnSpc>
              <a:spcBef>
                <a:spcPts val="272"/>
              </a:spcBef>
              <a:spcAft>
                <a:spcPts val="272"/>
              </a:spcAft>
              <a:buClr>
                <a:schemeClr val="bg2"/>
              </a:buClr>
            </a:pPr>
            <a:endParaRPr lang="en-GB" sz="1814" dirty="0">
              <a:solidFill>
                <a:schemeClr val="bg1"/>
              </a:solidFill>
            </a:endParaRPr>
          </a:p>
        </p:txBody>
      </p:sp>
      <p:sp>
        <p:nvSpPr>
          <p:cNvPr id="29" name="Rectangle 28"/>
          <p:cNvSpPr/>
          <p:nvPr/>
        </p:nvSpPr>
        <p:spPr bwMode="gray">
          <a:xfrm>
            <a:off x="3941419" y="5522743"/>
            <a:ext cx="201219" cy="554815"/>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8" tIns="65303" rIns="130608" bIns="65303" numCol="1" spcCol="0" rtlCol="0" fromWordArt="0" anchor="ctr" anchorCtr="0" forceAA="0" compatLnSpc="1">
            <a:prstTxWarp prst="textNoShape">
              <a:avLst/>
            </a:prstTxWarp>
            <a:noAutofit/>
          </a:bodyPr>
          <a:lstStyle/>
          <a:p>
            <a:pPr algn="ctr">
              <a:lnSpc>
                <a:spcPct val="110000"/>
              </a:lnSpc>
              <a:spcBef>
                <a:spcPts val="272"/>
              </a:spcBef>
              <a:spcAft>
                <a:spcPts val="272"/>
              </a:spcAft>
              <a:buClr>
                <a:schemeClr val="bg2"/>
              </a:buClr>
            </a:pPr>
            <a:endParaRPr lang="en-GB" sz="1814" dirty="0">
              <a:solidFill>
                <a:schemeClr val="bg1"/>
              </a:solidFill>
            </a:endParaRPr>
          </a:p>
        </p:txBody>
      </p:sp>
      <p:sp>
        <p:nvSpPr>
          <p:cNvPr id="30" name="Rectangle 29"/>
          <p:cNvSpPr/>
          <p:nvPr/>
        </p:nvSpPr>
        <p:spPr bwMode="gray">
          <a:xfrm>
            <a:off x="4435198" y="5522743"/>
            <a:ext cx="201219" cy="554815"/>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8" tIns="65303" rIns="130608" bIns="65303" numCol="1" spcCol="0" rtlCol="0" fromWordArt="0" anchor="ctr" anchorCtr="0" forceAA="0" compatLnSpc="1">
            <a:prstTxWarp prst="textNoShape">
              <a:avLst/>
            </a:prstTxWarp>
            <a:noAutofit/>
          </a:bodyPr>
          <a:lstStyle/>
          <a:p>
            <a:pPr algn="ctr">
              <a:lnSpc>
                <a:spcPct val="110000"/>
              </a:lnSpc>
              <a:spcBef>
                <a:spcPts val="272"/>
              </a:spcBef>
              <a:spcAft>
                <a:spcPts val="272"/>
              </a:spcAft>
              <a:buClr>
                <a:schemeClr val="bg2"/>
              </a:buClr>
            </a:pPr>
            <a:endParaRPr lang="en-GB" sz="1814" dirty="0">
              <a:solidFill>
                <a:schemeClr val="bg1"/>
              </a:solidFill>
            </a:endParaRPr>
          </a:p>
        </p:txBody>
      </p:sp>
      <p:sp>
        <p:nvSpPr>
          <p:cNvPr id="31" name="Rectangle 30"/>
          <p:cNvSpPr/>
          <p:nvPr/>
        </p:nvSpPr>
        <p:spPr bwMode="gray">
          <a:xfrm>
            <a:off x="4928979" y="5522743"/>
            <a:ext cx="201219" cy="554815"/>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8" tIns="65303" rIns="130608" bIns="65303" numCol="1" spcCol="0" rtlCol="0" fromWordArt="0" anchor="ctr" anchorCtr="0" forceAA="0" compatLnSpc="1">
            <a:prstTxWarp prst="textNoShape">
              <a:avLst/>
            </a:prstTxWarp>
            <a:noAutofit/>
          </a:bodyPr>
          <a:lstStyle/>
          <a:p>
            <a:pPr algn="ctr">
              <a:lnSpc>
                <a:spcPct val="110000"/>
              </a:lnSpc>
              <a:spcBef>
                <a:spcPts val="272"/>
              </a:spcBef>
              <a:spcAft>
                <a:spcPts val="272"/>
              </a:spcAft>
              <a:buClr>
                <a:schemeClr val="bg2"/>
              </a:buClr>
            </a:pPr>
            <a:endParaRPr lang="en-GB" sz="1814" dirty="0">
              <a:solidFill>
                <a:schemeClr val="bg1"/>
              </a:solidFill>
            </a:endParaRPr>
          </a:p>
        </p:txBody>
      </p:sp>
      <p:sp>
        <p:nvSpPr>
          <p:cNvPr id="32" name="Rectangle 31"/>
          <p:cNvSpPr/>
          <p:nvPr/>
        </p:nvSpPr>
        <p:spPr bwMode="gray">
          <a:xfrm>
            <a:off x="5422760" y="5522743"/>
            <a:ext cx="201219" cy="554815"/>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8" tIns="65303" rIns="130608" bIns="65303" numCol="1" spcCol="0" rtlCol="0" fromWordArt="0" anchor="ctr" anchorCtr="0" forceAA="0" compatLnSpc="1">
            <a:prstTxWarp prst="textNoShape">
              <a:avLst/>
            </a:prstTxWarp>
            <a:noAutofit/>
          </a:bodyPr>
          <a:lstStyle/>
          <a:p>
            <a:pPr algn="ctr">
              <a:lnSpc>
                <a:spcPct val="110000"/>
              </a:lnSpc>
              <a:spcBef>
                <a:spcPts val="272"/>
              </a:spcBef>
              <a:spcAft>
                <a:spcPts val="272"/>
              </a:spcAft>
              <a:buClr>
                <a:schemeClr val="bg2"/>
              </a:buClr>
            </a:pPr>
            <a:endParaRPr lang="en-GB" sz="1814" dirty="0">
              <a:solidFill>
                <a:schemeClr val="bg1"/>
              </a:solidFill>
            </a:endParaRPr>
          </a:p>
        </p:txBody>
      </p:sp>
      <p:sp>
        <p:nvSpPr>
          <p:cNvPr id="33" name="Rectangle 32"/>
          <p:cNvSpPr/>
          <p:nvPr/>
        </p:nvSpPr>
        <p:spPr bwMode="gray">
          <a:xfrm>
            <a:off x="5916540" y="5522743"/>
            <a:ext cx="201219" cy="554815"/>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8" tIns="65303" rIns="130608" bIns="65303" numCol="1" spcCol="0" rtlCol="0" fromWordArt="0" anchor="ctr" anchorCtr="0" forceAA="0" compatLnSpc="1">
            <a:prstTxWarp prst="textNoShape">
              <a:avLst/>
            </a:prstTxWarp>
            <a:noAutofit/>
          </a:bodyPr>
          <a:lstStyle/>
          <a:p>
            <a:pPr algn="ctr">
              <a:lnSpc>
                <a:spcPct val="110000"/>
              </a:lnSpc>
              <a:spcBef>
                <a:spcPts val="272"/>
              </a:spcBef>
              <a:spcAft>
                <a:spcPts val="272"/>
              </a:spcAft>
              <a:buClr>
                <a:schemeClr val="bg2"/>
              </a:buClr>
            </a:pPr>
            <a:endParaRPr lang="en-GB" sz="1814" dirty="0">
              <a:solidFill>
                <a:schemeClr val="bg1"/>
              </a:solidFill>
            </a:endParaRPr>
          </a:p>
        </p:txBody>
      </p:sp>
      <p:sp>
        <p:nvSpPr>
          <p:cNvPr id="34" name="Rectangle 33"/>
          <p:cNvSpPr/>
          <p:nvPr/>
        </p:nvSpPr>
        <p:spPr bwMode="gray">
          <a:xfrm>
            <a:off x="6410321" y="5522743"/>
            <a:ext cx="201219" cy="554815"/>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8" tIns="65303" rIns="130608" bIns="65303" numCol="1" spcCol="0" rtlCol="0" fromWordArt="0" anchor="ctr" anchorCtr="0" forceAA="0" compatLnSpc="1">
            <a:prstTxWarp prst="textNoShape">
              <a:avLst/>
            </a:prstTxWarp>
            <a:noAutofit/>
          </a:bodyPr>
          <a:lstStyle/>
          <a:p>
            <a:pPr algn="ctr">
              <a:lnSpc>
                <a:spcPct val="110000"/>
              </a:lnSpc>
              <a:spcBef>
                <a:spcPts val="272"/>
              </a:spcBef>
              <a:spcAft>
                <a:spcPts val="272"/>
              </a:spcAft>
              <a:buClr>
                <a:schemeClr val="bg2"/>
              </a:buClr>
            </a:pPr>
            <a:endParaRPr lang="en-GB" sz="1814" dirty="0">
              <a:solidFill>
                <a:schemeClr val="bg1"/>
              </a:solidFill>
            </a:endParaRPr>
          </a:p>
        </p:txBody>
      </p:sp>
      <p:sp>
        <p:nvSpPr>
          <p:cNvPr id="35" name="Rectangle 34"/>
          <p:cNvSpPr/>
          <p:nvPr/>
        </p:nvSpPr>
        <p:spPr bwMode="gray">
          <a:xfrm>
            <a:off x="6904102" y="5522743"/>
            <a:ext cx="201219" cy="554815"/>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8" tIns="65303" rIns="130608" bIns="65303" numCol="1" spcCol="0" rtlCol="0" fromWordArt="0" anchor="ctr" anchorCtr="0" forceAA="0" compatLnSpc="1">
            <a:prstTxWarp prst="textNoShape">
              <a:avLst/>
            </a:prstTxWarp>
            <a:noAutofit/>
          </a:bodyPr>
          <a:lstStyle/>
          <a:p>
            <a:pPr algn="ctr">
              <a:lnSpc>
                <a:spcPct val="110000"/>
              </a:lnSpc>
              <a:spcBef>
                <a:spcPts val="272"/>
              </a:spcBef>
              <a:spcAft>
                <a:spcPts val="272"/>
              </a:spcAft>
              <a:buClr>
                <a:schemeClr val="bg2"/>
              </a:buClr>
            </a:pPr>
            <a:endParaRPr lang="en-GB" sz="1814" dirty="0">
              <a:solidFill>
                <a:schemeClr val="bg1"/>
              </a:solidFill>
            </a:endParaRPr>
          </a:p>
        </p:txBody>
      </p:sp>
      <p:sp>
        <p:nvSpPr>
          <p:cNvPr id="36" name="Rectangle 35"/>
          <p:cNvSpPr/>
          <p:nvPr/>
        </p:nvSpPr>
        <p:spPr bwMode="gray">
          <a:xfrm>
            <a:off x="7397883" y="5522743"/>
            <a:ext cx="201219" cy="554815"/>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8" tIns="65303" rIns="130608" bIns="65303" numCol="1" spcCol="0" rtlCol="0" fromWordArt="0" anchor="ctr" anchorCtr="0" forceAA="0" compatLnSpc="1">
            <a:prstTxWarp prst="textNoShape">
              <a:avLst/>
            </a:prstTxWarp>
            <a:noAutofit/>
          </a:bodyPr>
          <a:lstStyle/>
          <a:p>
            <a:pPr algn="ctr">
              <a:lnSpc>
                <a:spcPct val="110000"/>
              </a:lnSpc>
              <a:spcBef>
                <a:spcPts val="272"/>
              </a:spcBef>
              <a:spcAft>
                <a:spcPts val="272"/>
              </a:spcAft>
              <a:buClr>
                <a:schemeClr val="bg2"/>
              </a:buClr>
            </a:pPr>
            <a:endParaRPr lang="en-GB" sz="1814" dirty="0">
              <a:solidFill>
                <a:schemeClr val="bg1"/>
              </a:solidFill>
            </a:endParaRPr>
          </a:p>
        </p:txBody>
      </p:sp>
      <p:sp>
        <p:nvSpPr>
          <p:cNvPr id="37" name="Rectangle 36"/>
          <p:cNvSpPr/>
          <p:nvPr/>
        </p:nvSpPr>
        <p:spPr bwMode="gray">
          <a:xfrm>
            <a:off x="7891663" y="5522743"/>
            <a:ext cx="201219" cy="554815"/>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8" tIns="65303" rIns="130608" bIns="65303" numCol="1" spcCol="0" rtlCol="0" fromWordArt="0" anchor="ctr" anchorCtr="0" forceAA="0" compatLnSpc="1">
            <a:prstTxWarp prst="textNoShape">
              <a:avLst/>
            </a:prstTxWarp>
            <a:noAutofit/>
          </a:bodyPr>
          <a:lstStyle/>
          <a:p>
            <a:pPr algn="ctr">
              <a:lnSpc>
                <a:spcPct val="110000"/>
              </a:lnSpc>
              <a:spcBef>
                <a:spcPts val="272"/>
              </a:spcBef>
              <a:spcAft>
                <a:spcPts val="272"/>
              </a:spcAft>
              <a:buClr>
                <a:schemeClr val="bg2"/>
              </a:buClr>
            </a:pPr>
            <a:endParaRPr lang="en-GB" sz="1814" dirty="0">
              <a:solidFill>
                <a:schemeClr val="bg1"/>
              </a:solidFill>
            </a:endParaRPr>
          </a:p>
        </p:txBody>
      </p:sp>
      <p:sp>
        <p:nvSpPr>
          <p:cNvPr id="38" name="Rectangle 37"/>
          <p:cNvSpPr/>
          <p:nvPr/>
        </p:nvSpPr>
        <p:spPr bwMode="gray">
          <a:xfrm>
            <a:off x="8385444" y="5522743"/>
            <a:ext cx="201219" cy="554815"/>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8" tIns="65303" rIns="130608" bIns="65303" numCol="1" spcCol="0" rtlCol="0" fromWordArt="0" anchor="ctr" anchorCtr="0" forceAA="0" compatLnSpc="1">
            <a:prstTxWarp prst="textNoShape">
              <a:avLst/>
            </a:prstTxWarp>
            <a:noAutofit/>
          </a:bodyPr>
          <a:lstStyle/>
          <a:p>
            <a:pPr algn="ctr">
              <a:lnSpc>
                <a:spcPct val="110000"/>
              </a:lnSpc>
              <a:spcBef>
                <a:spcPts val="272"/>
              </a:spcBef>
              <a:spcAft>
                <a:spcPts val="272"/>
              </a:spcAft>
              <a:buClr>
                <a:schemeClr val="bg2"/>
              </a:buClr>
            </a:pPr>
            <a:endParaRPr lang="en-GB" sz="1814" dirty="0">
              <a:solidFill>
                <a:schemeClr val="bg1"/>
              </a:solidFill>
            </a:endParaRPr>
          </a:p>
        </p:txBody>
      </p:sp>
      <p:sp>
        <p:nvSpPr>
          <p:cNvPr id="39" name="Rectangle 38"/>
          <p:cNvSpPr/>
          <p:nvPr/>
        </p:nvSpPr>
        <p:spPr bwMode="gray">
          <a:xfrm>
            <a:off x="8879224" y="5522743"/>
            <a:ext cx="201219" cy="554815"/>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8" tIns="65303" rIns="130608" bIns="65303" numCol="1" spcCol="0" rtlCol="0" fromWordArt="0" anchor="ctr" anchorCtr="0" forceAA="0" compatLnSpc="1">
            <a:prstTxWarp prst="textNoShape">
              <a:avLst/>
            </a:prstTxWarp>
            <a:noAutofit/>
          </a:bodyPr>
          <a:lstStyle/>
          <a:p>
            <a:pPr algn="ctr">
              <a:lnSpc>
                <a:spcPct val="110000"/>
              </a:lnSpc>
              <a:spcBef>
                <a:spcPts val="272"/>
              </a:spcBef>
              <a:spcAft>
                <a:spcPts val="272"/>
              </a:spcAft>
              <a:buClr>
                <a:schemeClr val="bg2"/>
              </a:buClr>
            </a:pPr>
            <a:endParaRPr lang="en-GB" sz="1814" dirty="0">
              <a:solidFill>
                <a:schemeClr val="bg1"/>
              </a:solidFill>
            </a:endParaRPr>
          </a:p>
        </p:txBody>
      </p:sp>
      <p:sp>
        <p:nvSpPr>
          <p:cNvPr id="40" name="Rectangle 39"/>
          <p:cNvSpPr/>
          <p:nvPr/>
        </p:nvSpPr>
        <p:spPr bwMode="gray">
          <a:xfrm>
            <a:off x="9373006" y="5522743"/>
            <a:ext cx="201219" cy="554815"/>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608" tIns="65303" rIns="130608" bIns="65303" numCol="1" spcCol="0" rtlCol="0" fromWordArt="0" anchor="ctr" anchorCtr="0" forceAA="0" compatLnSpc="1">
            <a:prstTxWarp prst="textNoShape">
              <a:avLst/>
            </a:prstTxWarp>
            <a:noAutofit/>
          </a:bodyPr>
          <a:lstStyle/>
          <a:p>
            <a:pPr algn="ctr">
              <a:lnSpc>
                <a:spcPct val="110000"/>
              </a:lnSpc>
              <a:spcBef>
                <a:spcPts val="272"/>
              </a:spcBef>
              <a:spcAft>
                <a:spcPts val="272"/>
              </a:spcAft>
              <a:buClr>
                <a:schemeClr val="bg2"/>
              </a:buClr>
            </a:pPr>
            <a:endParaRPr lang="en-GB" sz="1814" dirty="0">
              <a:solidFill>
                <a:schemeClr val="bg1"/>
              </a:solidFill>
            </a:endParaRPr>
          </a:p>
        </p:txBody>
      </p:sp>
      <p:sp>
        <p:nvSpPr>
          <p:cNvPr id="8" name="Rectangle 7"/>
          <p:cNvSpPr/>
          <p:nvPr/>
        </p:nvSpPr>
        <p:spPr>
          <a:xfrm>
            <a:off x="473305" y="1303244"/>
            <a:ext cx="2720128" cy="279179"/>
          </a:xfrm>
          <a:prstGeom prst="rect">
            <a:avLst/>
          </a:prstGeom>
          <a:solidFill>
            <a:schemeClr val="bg2"/>
          </a:solidFill>
        </p:spPr>
        <p:txBody>
          <a:bodyPr wrap="none" lIns="32651" tIns="0" rIns="32651" bIns="0">
            <a:spAutoFit/>
          </a:bodyPr>
          <a:lstStyle/>
          <a:p>
            <a:r>
              <a:rPr lang="en-GB" sz="1814" b="1" dirty="0">
                <a:solidFill>
                  <a:schemeClr val="bg1"/>
                </a:solidFill>
              </a:rPr>
              <a:t>% trust to tell the truth: </a:t>
            </a:r>
          </a:p>
        </p:txBody>
      </p:sp>
      <p:graphicFrame>
        <p:nvGraphicFramePr>
          <p:cNvPr id="11" name="Content Placeholder 7"/>
          <p:cNvGraphicFramePr>
            <a:graphicFrameLocks/>
          </p:cNvGraphicFramePr>
          <p:nvPr>
            <p:extLst/>
          </p:nvPr>
        </p:nvGraphicFramePr>
        <p:xfrm>
          <a:off x="413975" y="1861545"/>
          <a:ext cx="9339420" cy="431050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9692565" y="1992167"/>
            <a:ext cx="800526" cy="342362"/>
          </a:xfrm>
          <a:prstGeom prst="rect">
            <a:avLst/>
          </a:prstGeom>
          <a:noFill/>
        </p:spPr>
        <p:txBody>
          <a:bodyPr wrap="none" lIns="65303" tIns="32651" rIns="65303" bIns="32651" rtlCol="0">
            <a:spAutoFit/>
          </a:bodyPr>
          <a:lstStyle/>
          <a:p>
            <a:pPr>
              <a:lnSpc>
                <a:spcPct val="110000"/>
              </a:lnSpc>
              <a:spcBef>
                <a:spcPts val="2176"/>
              </a:spcBef>
              <a:buClr>
                <a:schemeClr val="bg2"/>
              </a:buClr>
            </a:pPr>
            <a:r>
              <a:rPr lang="en-GB" sz="1633" b="1" dirty="0">
                <a:solidFill>
                  <a:schemeClr val="accent2"/>
                </a:solidFill>
              </a:rPr>
              <a:t>Doctors</a:t>
            </a:r>
            <a:endParaRPr lang="en-GB" sz="2176" b="1" dirty="0">
              <a:solidFill>
                <a:schemeClr val="accent2"/>
              </a:solidFill>
            </a:endParaRPr>
          </a:p>
        </p:txBody>
      </p:sp>
      <p:sp>
        <p:nvSpPr>
          <p:cNvPr id="13" name="TextBox 12"/>
          <p:cNvSpPr txBox="1"/>
          <p:nvPr/>
        </p:nvSpPr>
        <p:spPr>
          <a:xfrm>
            <a:off x="9692565" y="2188098"/>
            <a:ext cx="887088" cy="342362"/>
          </a:xfrm>
          <a:prstGeom prst="rect">
            <a:avLst/>
          </a:prstGeom>
          <a:noFill/>
        </p:spPr>
        <p:txBody>
          <a:bodyPr wrap="none" lIns="65303" tIns="32651" rIns="65303" bIns="32651" rtlCol="0">
            <a:spAutoFit/>
          </a:bodyPr>
          <a:lstStyle/>
          <a:p>
            <a:pPr>
              <a:lnSpc>
                <a:spcPct val="110000"/>
              </a:lnSpc>
              <a:spcBef>
                <a:spcPts val="2176"/>
              </a:spcBef>
              <a:buClr>
                <a:schemeClr val="bg2"/>
              </a:buClr>
            </a:pPr>
            <a:r>
              <a:rPr lang="en-GB" sz="1633" b="1" dirty="0">
                <a:solidFill>
                  <a:schemeClr val="accent4"/>
                </a:solidFill>
              </a:rPr>
              <a:t>Teachers</a:t>
            </a:r>
            <a:endParaRPr lang="en-GB" sz="2176" b="1" dirty="0">
              <a:solidFill>
                <a:schemeClr val="accent4"/>
              </a:solidFill>
            </a:endParaRPr>
          </a:p>
        </p:txBody>
      </p:sp>
      <p:sp>
        <p:nvSpPr>
          <p:cNvPr id="14" name="TextBox 13"/>
          <p:cNvSpPr txBox="1"/>
          <p:nvPr/>
        </p:nvSpPr>
        <p:spPr>
          <a:xfrm>
            <a:off x="9692511" y="3233068"/>
            <a:ext cx="1372542" cy="342362"/>
          </a:xfrm>
          <a:prstGeom prst="rect">
            <a:avLst/>
          </a:prstGeom>
          <a:noFill/>
        </p:spPr>
        <p:txBody>
          <a:bodyPr wrap="none" lIns="65303" tIns="32651" rIns="65303" bIns="32651" rtlCol="0">
            <a:spAutoFit/>
          </a:bodyPr>
          <a:lstStyle/>
          <a:p>
            <a:pPr>
              <a:lnSpc>
                <a:spcPct val="110000"/>
              </a:lnSpc>
              <a:spcBef>
                <a:spcPts val="2176"/>
              </a:spcBef>
              <a:buClr>
                <a:schemeClr val="bg2"/>
              </a:buClr>
            </a:pPr>
            <a:r>
              <a:rPr lang="en-GB" sz="1633" b="1" dirty="0">
                <a:solidFill>
                  <a:schemeClr val="accent1"/>
                </a:solidFill>
              </a:rPr>
              <a:t>Clergy -20ppts</a:t>
            </a:r>
            <a:endParaRPr lang="en-GB" sz="2176" b="1" dirty="0">
              <a:solidFill>
                <a:schemeClr val="accent1"/>
              </a:solidFill>
            </a:endParaRPr>
          </a:p>
        </p:txBody>
      </p:sp>
      <p:sp>
        <p:nvSpPr>
          <p:cNvPr id="15" name="TextBox 14"/>
          <p:cNvSpPr txBox="1"/>
          <p:nvPr/>
        </p:nvSpPr>
        <p:spPr>
          <a:xfrm>
            <a:off x="9692512" y="2449341"/>
            <a:ext cx="1392676" cy="342362"/>
          </a:xfrm>
          <a:prstGeom prst="rect">
            <a:avLst/>
          </a:prstGeom>
          <a:noFill/>
        </p:spPr>
        <p:txBody>
          <a:bodyPr wrap="none" lIns="65303" tIns="32651" rIns="65303" bIns="32651" rtlCol="0">
            <a:spAutoFit/>
          </a:bodyPr>
          <a:lstStyle/>
          <a:p>
            <a:pPr>
              <a:lnSpc>
                <a:spcPct val="110000"/>
              </a:lnSpc>
              <a:spcBef>
                <a:spcPts val="2176"/>
              </a:spcBef>
              <a:buClr>
                <a:schemeClr val="bg2"/>
              </a:buClr>
            </a:pPr>
            <a:r>
              <a:rPr lang="en-GB" sz="1633" b="1" dirty="0">
                <a:solidFill>
                  <a:schemeClr val="tx2"/>
                </a:solidFill>
              </a:rPr>
              <a:t>Professors +15</a:t>
            </a:r>
            <a:endParaRPr lang="en-GB" sz="2176" b="1" dirty="0">
              <a:solidFill>
                <a:schemeClr val="tx2"/>
              </a:solidFill>
            </a:endParaRPr>
          </a:p>
        </p:txBody>
      </p:sp>
      <p:sp>
        <p:nvSpPr>
          <p:cNvPr id="16" name="TextBox 15"/>
          <p:cNvSpPr txBox="1"/>
          <p:nvPr/>
        </p:nvSpPr>
        <p:spPr>
          <a:xfrm>
            <a:off x="9692511" y="2710583"/>
            <a:ext cx="1310602" cy="342362"/>
          </a:xfrm>
          <a:prstGeom prst="rect">
            <a:avLst/>
          </a:prstGeom>
          <a:noFill/>
        </p:spPr>
        <p:txBody>
          <a:bodyPr wrap="none" lIns="65303" tIns="32651" rIns="65303" bIns="32651" rtlCol="0">
            <a:spAutoFit/>
          </a:bodyPr>
          <a:lstStyle/>
          <a:p>
            <a:pPr>
              <a:lnSpc>
                <a:spcPct val="110000"/>
              </a:lnSpc>
              <a:spcBef>
                <a:spcPts val="2176"/>
              </a:spcBef>
              <a:buClr>
                <a:schemeClr val="bg2"/>
              </a:buClr>
            </a:pPr>
            <a:r>
              <a:rPr lang="en-GB" sz="1633" b="1" dirty="0">
                <a:solidFill>
                  <a:schemeClr val="accent6"/>
                </a:solidFill>
              </a:rPr>
              <a:t>Scientists +20</a:t>
            </a:r>
            <a:endParaRPr lang="en-GB" sz="2176" b="1" dirty="0">
              <a:solidFill>
                <a:schemeClr val="accent6"/>
              </a:solidFill>
            </a:endParaRPr>
          </a:p>
        </p:txBody>
      </p:sp>
      <p:sp>
        <p:nvSpPr>
          <p:cNvPr id="17" name="TextBox 16"/>
          <p:cNvSpPr txBox="1"/>
          <p:nvPr/>
        </p:nvSpPr>
        <p:spPr>
          <a:xfrm>
            <a:off x="9692511" y="2971826"/>
            <a:ext cx="1013341" cy="342362"/>
          </a:xfrm>
          <a:prstGeom prst="rect">
            <a:avLst/>
          </a:prstGeom>
          <a:noFill/>
        </p:spPr>
        <p:txBody>
          <a:bodyPr wrap="none" lIns="65303" tIns="32651" rIns="65303" bIns="32651" rtlCol="0">
            <a:spAutoFit/>
          </a:bodyPr>
          <a:lstStyle/>
          <a:p>
            <a:pPr>
              <a:lnSpc>
                <a:spcPct val="110000"/>
              </a:lnSpc>
              <a:spcBef>
                <a:spcPts val="2176"/>
              </a:spcBef>
              <a:buClr>
                <a:schemeClr val="bg2"/>
              </a:buClr>
            </a:pPr>
            <a:r>
              <a:rPr lang="en-GB" sz="1633" b="1" dirty="0">
                <a:solidFill>
                  <a:schemeClr val="accent5"/>
                </a:solidFill>
              </a:rPr>
              <a:t>Police +13</a:t>
            </a:r>
            <a:endParaRPr lang="en-GB" sz="2176" b="1" dirty="0">
              <a:solidFill>
                <a:schemeClr val="accent5"/>
              </a:solidFill>
            </a:endParaRPr>
          </a:p>
        </p:txBody>
      </p:sp>
      <p:sp>
        <p:nvSpPr>
          <p:cNvPr id="18" name="TextBox 17"/>
          <p:cNvSpPr txBox="1"/>
          <p:nvPr/>
        </p:nvSpPr>
        <p:spPr>
          <a:xfrm>
            <a:off x="9692511" y="3565566"/>
            <a:ext cx="1653195" cy="342362"/>
          </a:xfrm>
          <a:prstGeom prst="rect">
            <a:avLst/>
          </a:prstGeom>
          <a:noFill/>
        </p:spPr>
        <p:txBody>
          <a:bodyPr wrap="none" lIns="65303" tIns="32651" rIns="65303" bIns="32651" rtlCol="0">
            <a:spAutoFit/>
          </a:bodyPr>
          <a:lstStyle/>
          <a:p>
            <a:pPr>
              <a:lnSpc>
                <a:spcPct val="110000"/>
              </a:lnSpc>
              <a:spcBef>
                <a:spcPts val="2176"/>
              </a:spcBef>
              <a:buClr>
                <a:schemeClr val="bg2"/>
              </a:buClr>
            </a:pPr>
            <a:r>
              <a:rPr lang="en-GB" sz="1633" b="1" dirty="0">
                <a:solidFill>
                  <a:srgbClr val="FE585D"/>
                </a:solidFill>
              </a:rPr>
              <a:t>Civil Servants +34</a:t>
            </a:r>
            <a:endParaRPr lang="en-GB" sz="2176" b="1" dirty="0">
              <a:solidFill>
                <a:srgbClr val="FE585D"/>
              </a:solidFill>
            </a:endParaRPr>
          </a:p>
        </p:txBody>
      </p:sp>
      <p:sp>
        <p:nvSpPr>
          <p:cNvPr id="19" name="TextBox 18"/>
          <p:cNvSpPr txBox="1"/>
          <p:nvPr/>
        </p:nvSpPr>
        <p:spPr>
          <a:xfrm>
            <a:off x="9692511" y="4408661"/>
            <a:ext cx="1310922" cy="342362"/>
          </a:xfrm>
          <a:prstGeom prst="rect">
            <a:avLst/>
          </a:prstGeom>
          <a:noFill/>
        </p:spPr>
        <p:txBody>
          <a:bodyPr wrap="none" lIns="65303" tIns="32651" rIns="65303" bIns="32651" rtlCol="0">
            <a:spAutoFit/>
          </a:bodyPr>
          <a:lstStyle/>
          <a:p>
            <a:pPr>
              <a:lnSpc>
                <a:spcPct val="110000"/>
              </a:lnSpc>
              <a:spcBef>
                <a:spcPts val="2176"/>
              </a:spcBef>
              <a:buClr>
                <a:schemeClr val="bg2"/>
              </a:buClr>
            </a:pPr>
            <a:r>
              <a:rPr lang="en-GB" sz="1633" b="1" dirty="0"/>
              <a:t>Journalists +8</a:t>
            </a:r>
            <a:endParaRPr lang="en-GB" sz="2176" b="1" dirty="0"/>
          </a:p>
        </p:txBody>
      </p:sp>
      <p:sp>
        <p:nvSpPr>
          <p:cNvPr id="20" name="TextBox 19"/>
          <p:cNvSpPr txBox="1"/>
          <p:nvPr/>
        </p:nvSpPr>
        <p:spPr>
          <a:xfrm>
            <a:off x="9697617" y="4669903"/>
            <a:ext cx="1016547" cy="342362"/>
          </a:xfrm>
          <a:prstGeom prst="rect">
            <a:avLst/>
          </a:prstGeom>
          <a:noFill/>
        </p:spPr>
        <p:txBody>
          <a:bodyPr wrap="none" lIns="65303" tIns="32651" rIns="65303" bIns="32651" rtlCol="0">
            <a:spAutoFit/>
          </a:bodyPr>
          <a:lstStyle/>
          <a:p>
            <a:pPr>
              <a:lnSpc>
                <a:spcPct val="110000"/>
              </a:lnSpc>
              <a:spcBef>
                <a:spcPts val="2176"/>
              </a:spcBef>
              <a:buClr>
                <a:schemeClr val="bg2"/>
              </a:buClr>
            </a:pPr>
            <a:r>
              <a:rPr lang="en-GB" sz="1633" b="1" dirty="0">
                <a:solidFill>
                  <a:srgbClr val="74AA50"/>
                </a:solidFill>
              </a:rPr>
              <a:t>Politicians</a:t>
            </a:r>
            <a:endParaRPr lang="en-GB" sz="2176" b="1" dirty="0">
              <a:solidFill>
                <a:srgbClr val="74AA50"/>
              </a:solidFill>
            </a:endParaRPr>
          </a:p>
        </p:txBody>
      </p:sp>
      <p:sp>
        <p:nvSpPr>
          <p:cNvPr id="21" name="TextBox 20"/>
          <p:cNvSpPr txBox="1"/>
          <p:nvPr/>
        </p:nvSpPr>
        <p:spPr>
          <a:xfrm>
            <a:off x="9688086" y="4082107"/>
            <a:ext cx="1924680" cy="342362"/>
          </a:xfrm>
          <a:prstGeom prst="rect">
            <a:avLst/>
          </a:prstGeom>
          <a:noFill/>
        </p:spPr>
        <p:txBody>
          <a:bodyPr wrap="none" lIns="65303" tIns="32651" rIns="65303" bIns="32651" rtlCol="0">
            <a:spAutoFit/>
          </a:bodyPr>
          <a:lstStyle/>
          <a:p>
            <a:pPr>
              <a:lnSpc>
                <a:spcPct val="110000"/>
              </a:lnSpc>
              <a:spcBef>
                <a:spcPts val="2176"/>
              </a:spcBef>
              <a:buClr>
                <a:schemeClr val="bg2"/>
              </a:buClr>
            </a:pPr>
            <a:r>
              <a:rPr lang="en-GB" sz="1633" b="1" dirty="0">
                <a:solidFill>
                  <a:srgbClr val="1A3860"/>
                </a:solidFill>
              </a:rPr>
              <a:t>Business leaders +11</a:t>
            </a:r>
            <a:endParaRPr lang="en-GB" sz="2176" b="1" dirty="0">
              <a:solidFill>
                <a:srgbClr val="1A3860"/>
              </a:solidFill>
            </a:endParaRPr>
          </a:p>
        </p:txBody>
      </p:sp>
      <p:sp>
        <p:nvSpPr>
          <p:cNvPr id="42" name="Text Placeholder 4"/>
          <p:cNvSpPr txBox="1">
            <a:spLocks/>
          </p:cNvSpPr>
          <p:nvPr/>
        </p:nvSpPr>
        <p:spPr bwMode="gray">
          <a:xfrm>
            <a:off x="9753397" y="5840492"/>
            <a:ext cx="2110536" cy="200936"/>
          </a:xfrm>
          <a:prstGeom prst="rect">
            <a:avLst/>
          </a:prstGeom>
          <a:noFill/>
        </p:spPr>
        <p:txBody>
          <a:bodyPr vert="horz" lIns="0" tIns="0" rIns="0" bIns="0" rtlCol="0" anchor="b">
            <a:noAutofit/>
          </a:bodyPr>
          <a:lstStyle>
            <a:lvl1pPr marL="0" indent="0" algn="r" defTabSz="914400"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914400"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2pPr>
            <a:lvl3pPr marL="1051804" indent="0" algn="l" defTabSz="914400" rtl="0" eaLnBrk="1" latinLnBrk="0" hangingPunct="1">
              <a:lnSpc>
                <a:spcPct val="110000"/>
              </a:lnSpc>
              <a:spcBef>
                <a:spcPts val="600"/>
              </a:spcBef>
              <a:spcAft>
                <a:spcPts val="600"/>
              </a:spcAft>
              <a:buClr>
                <a:schemeClr val="bg2"/>
              </a:buClr>
              <a:buFontTx/>
              <a:buNone/>
              <a:defRPr sz="2000" kern="1200">
                <a:solidFill>
                  <a:schemeClr val="tx1"/>
                </a:solidFill>
                <a:latin typeface="+mn-lt"/>
                <a:ea typeface="+mn-ea"/>
                <a:cs typeface="+mn-cs"/>
              </a:defRPr>
            </a:lvl3pPr>
            <a:lvl4pPr marL="1577706" indent="0" algn="l" defTabSz="914400" rtl="0" eaLnBrk="1" latinLnBrk="0" hangingPunct="1">
              <a:lnSpc>
                <a:spcPct val="110000"/>
              </a:lnSpc>
              <a:spcBef>
                <a:spcPts val="600"/>
              </a:spcBef>
              <a:spcAft>
                <a:spcPts val="600"/>
              </a:spcAft>
              <a:buClr>
                <a:schemeClr val="bg2"/>
              </a:buClr>
              <a:buFontTx/>
              <a:buNone/>
              <a:defRPr sz="1800" kern="1200">
                <a:solidFill>
                  <a:schemeClr val="tx1"/>
                </a:solidFill>
                <a:latin typeface="+mn-lt"/>
                <a:ea typeface="+mn-ea"/>
                <a:cs typeface="+mn-cs"/>
              </a:defRPr>
            </a:lvl4pPr>
            <a:lvl5pPr marL="2103606" indent="0" algn="l" defTabSz="914400" rtl="0" eaLnBrk="1" latinLnBrk="0" hangingPunct="1">
              <a:lnSpc>
                <a:spcPct val="110000"/>
              </a:lnSpc>
              <a:spcBef>
                <a:spcPts val="600"/>
              </a:spcBef>
              <a:spcAft>
                <a:spcPts val="600"/>
              </a:spcAft>
              <a:buClr>
                <a:schemeClr val="bg2"/>
              </a:buClr>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l">
              <a:buClr>
                <a:srgbClr val="222223"/>
              </a:buClr>
              <a:defRPr/>
            </a:pPr>
            <a:r>
              <a:rPr lang="en-GB" sz="998" b="1" dirty="0">
                <a:solidFill>
                  <a:srgbClr val="222223"/>
                </a:solidFill>
              </a:rPr>
              <a:t>Source: </a:t>
            </a:r>
            <a:r>
              <a:rPr lang="en-GB" sz="998" dirty="0"/>
              <a:t>Ipsos MORI/Unbound</a:t>
            </a:r>
            <a:endParaRPr lang="en-GB" sz="998" dirty="0">
              <a:solidFill>
                <a:srgbClr val="222223"/>
              </a:solidFill>
            </a:endParaRPr>
          </a:p>
        </p:txBody>
      </p:sp>
      <p:sp>
        <p:nvSpPr>
          <p:cNvPr id="43" name="Text Placeholder 5"/>
          <p:cNvSpPr txBox="1">
            <a:spLocks/>
          </p:cNvSpPr>
          <p:nvPr/>
        </p:nvSpPr>
        <p:spPr bwMode="gray">
          <a:xfrm>
            <a:off x="9753397" y="5518943"/>
            <a:ext cx="2091153" cy="307625"/>
          </a:xfrm>
          <a:prstGeom prst="rect">
            <a:avLst/>
          </a:prstGeom>
          <a:noFill/>
        </p:spPr>
        <p:txBody>
          <a:bodyPr vert="horz" lIns="0" tIns="0" rIns="0" bIns="0" rtlCol="0" anchor="b">
            <a:noAutofit/>
          </a:bodyPr>
          <a:lstStyle>
            <a:lvl1pPr marL="0" indent="0" algn="l" defTabSz="914400"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914400"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2pPr>
            <a:lvl3pPr marL="1051804" indent="0" algn="l" defTabSz="914400" rtl="0" eaLnBrk="1" latinLnBrk="0" hangingPunct="1">
              <a:lnSpc>
                <a:spcPct val="110000"/>
              </a:lnSpc>
              <a:spcBef>
                <a:spcPts val="600"/>
              </a:spcBef>
              <a:spcAft>
                <a:spcPts val="600"/>
              </a:spcAft>
              <a:buClr>
                <a:schemeClr val="bg2"/>
              </a:buClr>
              <a:buFontTx/>
              <a:buNone/>
              <a:defRPr sz="2000" kern="1200">
                <a:solidFill>
                  <a:schemeClr val="tx1"/>
                </a:solidFill>
                <a:latin typeface="+mn-lt"/>
                <a:ea typeface="+mn-ea"/>
                <a:cs typeface="+mn-cs"/>
              </a:defRPr>
            </a:lvl3pPr>
            <a:lvl4pPr marL="1577706" indent="0" algn="l" defTabSz="914400" rtl="0" eaLnBrk="1" latinLnBrk="0" hangingPunct="1">
              <a:lnSpc>
                <a:spcPct val="110000"/>
              </a:lnSpc>
              <a:spcBef>
                <a:spcPts val="600"/>
              </a:spcBef>
              <a:spcAft>
                <a:spcPts val="600"/>
              </a:spcAft>
              <a:buClr>
                <a:schemeClr val="bg2"/>
              </a:buClr>
              <a:buFontTx/>
              <a:buNone/>
              <a:defRPr sz="1800" kern="1200">
                <a:solidFill>
                  <a:schemeClr val="tx1"/>
                </a:solidFill>
                <a:latin typeface="+mn-lt"/>
                <a:ea typeface="+mn-ea"/>
                <a:cs typeface="+mn-cs"/>
              </a:defRPr>
            </a:lvl4pPr>
            <a:lvl5pPr marL="2103606" indent="0" algn="l" defTabSz="914400" rtl="0" eaLnBrk="1" latinLnBrk="0" hangingPunct="1">
              <a:lnSpc>
                <a:spcPct val="110000"/>
              </a:lnSpc>
              <a:spcBef>
                <a:spcPts val="600"/>
              </a:spcBef>
              <a:spcAft>
                <a:spcPts val="600"/>
              </a:spcAft>
              <a:buClr>
                <a:schemeClr val="bg2"/>
              </a:buClr>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998" b="1" dirty="0"/>
              <a:t>Base: </a:t>
            </a:r>
            <a:r>
              <a:rPr lang="en-GB" sz="998" dirty="0"/>
              <a:t>c. 1,000 British adults aged 15+ per year</a:t>
            </a:r>
          </a:p>
        </p:txBody>
      </p:sp>
      <p:sp>
        <p:nvSpPr>
          <p:cNvPr id="44" name="Title 5"/>
          <p:cNvSpPr>
            <a:spLocks noGrp="1"/>
          </p:cNvSpPr>
          <p:nvPr>
            <p:ph type="title"/>
          </p:nvPr>
        </p:nvSpPr>
        <p:spPr>
          <a:xfrm>
            <a:off x="283353" y="288447"/>
            <a:ext cx="4353063" cy="610744"/>
          </a:xfrm>
          <a:solidFill>
            <a:srgbClr val="0070C0"/>
          </a:solidFill>
        </p:spPr>
        <p:txBody>
          <a:bodyPr>
            <a:normAutofit fontScale="90000"/>
          </a:bodyPr>
          <a:lstStyle/>
          <a:p>
            <a:r>
              <a:rPr lang="en-GB" b="1" dirty="0">
                <a:solidFill>
                  <a:schemeClr val="bg1"/>
                </a:solidFill>
              </a:rPr>
              <a:t>Trust in experts is rising</a:t>
            </a:r>
          </a:p>
        </p:txBody>
      </p:sp>
    </p:spTree>
    <p:extLst>
      <p:ext uri="{BB962C8B-B14F-4D97-AF65-F5344CB8AC3E}">
        <p14:creationId xmlns:p14="http://schemas.microsoft.com/office/powerpoint/2010/main" val="2213721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chart seriesIdx="0" categoryIdx="-4" bldStep="series"/>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chart seriesIdx="1"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graphicEl>
                                              <a:chart seriesIdx="2"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graphicEl>
                                              <a:chart seriesIdx="3" categoryIdx="-4" bldStep="series"/>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chart seriesIdx="4" categoryIdx="-4" bldStep="series"/>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graphicEl>
                                              <a:chart seriesIdx="5" categoryIdx="-4" bldStep="series"/>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graphicEl>
                                              <a:chart seriesIdx="6" categoryIdx="-4" bldStep="series"/>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graphicEl>
                                              <a:chart seriesIdx="7" categoryIdx="-4" bldStep="series"/>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graphicEl>
                                              <a:chart seriesIdx="8" categoryIdx="-4" bldStep="series"/>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
                                            <p:graphicEl>
                                              <a:chart seriesIdx="9" categoryIdx="-4" bldStep="series"/>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 animBg="0"/>
        </p:bldSub>
      </p:bldGraphic>
      <p:bldP spid="12" grpId="0"/>
      <p:bldP spid="13" grpId="0"/>
      <p:bldP spid="14" grpId="0"/>
      <p:bldP spid="15" grpId="0"/>
      <p:bldP spid="16" grpId="0"/>
      <p:bldP spid="17"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3354" y="288447"/>
            <a:ext cx="7793846" cy="610744"/>
          </a:xfrm>
          <a:solidFill>
            <a:srgbClr val="0070C0"/>
          </a:solidFill>
        </p:spPr>
        <p:txBody>
          <a:bodyPr/>
          <a:lstStyle/>
          <a:p>
            <a:r>
              <a:rPr lang="en-GB" dirty="0"/>
              <a:t>Trust in business leaders and bankers</a:t>
            </a:r>
          </a:p>
        </p:txBody>
      </p:sp>
      <p:graphicFrame>
        <p:nvGraphicFramePr>
          <p:cNvPr id="8" name="Content Placeholder 7"/>
          <p:cNvGraphicFramePr>
            <a:graphicFrameLocks noGrp="1"/>
          </p:cNvGraphicFramePr>
          <p:nvPr>
            <p:ph sz="quarter" idx="10"/>
            <p:extLst>
              <p:ext uri="{D42A27DB-BD31-4B8C-83A1-F6EECF244321}">
                <p14:modId xmlns:p14="http://schemas.microsoft.com/office/powerpoint/2010/main" val="4025682835"/>
              </p:ext>
            </p:extLst>
          </p:nvPr>
        </p:nvGraphicFramePr>
        <p:xfrm>
          <a:off x="515147" y="1576635"/>
          <a:ext cx="11161708" cy="444769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67080" y="1308152"/>
            <a:ext cx="3809719" cy="472207"/>
          </a:xfrm>
          <a:prstGeom prst="rect">
            <a:avLst/>
          </a:prstGeom>
          <a:noFill/>
        </p:spPr>
        <p:txBody>
          <a:bodyPr wrap="square" lIns="65303" tIns="32652" rIns="65303" bIns="32652" rtlCol="0">
            <a:spAutoFit/>
          </a:bodyPr>
          <a:lstStyle/>
          <a:p>
            <a:pPr defTabSz="829361">
              <a:lnSpc>
                <a:spcPct val="110000"/>
              </a:lnSpc>
              <a:spcBef>
                <a:spcPts val="2177"/>
              </a:spcBef>
              <a:buClr>
                <a:schemeClr val="bg2"/>
              </a:buClr>
            </a:pPr>
            <a:r>
              <a:rPr lang="en-GB" sz="2400" b="1" i="1" kern="0" dirty="0">
                <a:solidFill>
                  <a:sysClr val="windowText" lastClr="000000"/>
                </a:solidFill>
              </a:rPr>
              <a:t>% trust to tell the truth:</a:t>
            </a:r>
            <a:r>
              <a:rPr lang="en-GB" sz="2400" b="1" kern="0" dirty="0">
                <a:solidFill>
                  <a:sysClr val="windowText" lastClr="000000"/>
                </a:solidFill>
              </a:rPr>
              <a:t> </a:t>
            </a:r>
          </a:p>
        </p:txBody>
      </p:sp>
      <p:sp>
        <p:nvSpPr>
          <p:cNvPr id="9" name="TextBox 8"/>
          <p:cNvSpPr txBox="1"/>
          <p:nvPr/>
        </p:nvSpPr>
        <p:spPr>
          <a:xfrm>
            <a:off x="6945039" y="6433289"/>
            <a:ext cx="4731817" cy="250095"/>
          </a:xfrm>
          <a:prstGeom prst="rect">
            <a:avLst/>
          </a:prstGeom>
          <a:noFill/>
        </p:spPr>
        <p:txBody>
          <a:bodyPr wrap="square" lIns="65303" tIns="32652" rIns="65303" bIns="32652" rtlCol="0">
            <a:spAutoFit/>
          </a:bodyPr>
          <a:lstStyle/>
          <a:p>
            <a:pPr algn="r" defTabSz="829361">
              <a:lnSpc>
                <a:spcPct val="110000"/>
              </a:lnSpc>
              <a:spcBef>
                <a:spcPts val="2177"/>
              </a:spcBef>
              <a:buClr>
                <a:schemeClr val="bg2"/>
              </a:buClr>
            </a:pPr>
            <a:r>
              <a:rPr lang="en-GB" sz="1088" i="1" kern="0" dirty="0">
                <a:solidFill>
                  <a:sysClr val="windowText" lastClr="000000"/>
                </a:solidFill>
              </a:rPr>
              <a:t>*: This profession listed for the first time in 2017</a:t>
            </a:r>
          </a:p>
        </p:txBody>
      </p:sp>
      <p:sp>
        <p:nvSpPr>
          <p:cNvPr id="10" name="TextBox 9"/>
          <p:cNvSpPr txBox="1"/>
          <p:nvPr/>
        </p:nvSpPr>
        <p:spPr>
          <a:xfrm>
            <a:off x="6945039" y="6237357"/>
            <a:ext cx="4731817" cy="250095"/>
          </a:xfrm>
          <a:prstGeom prst="rect">
            <a:avLst/>
          </a:prstGeom>
          <a:noFill/>
        </p:spPr>
        <p:txBody>
          <a:bodyPr wrap="square" lIns="65303" tIns="32652" rIns="65303" bIns="32652" rtlCol="0">
            <a:spAutoFit/>
          </a:bodyPr>
          <a:lstStyle/>
          <a:p>
            <a:pPr algn="r" defTabSz="829361">
              <a:lnSpc>
                <a:spcPct val="110000"/>
              </a:lnSpc>
              <a:spcBef>
                <a:spcPts val="2177"/>
              </a:spcBef>
              <a:buClr>
                <a:schemeClr val="bg2"/>
              </a:buClr>
            </a:pPr>
            <a:r>
              <a:rPr lang="en-GB" sz="1088" kern="0" dirty="0">
                <a:solidFill>
                  <a:sysClr val="windowText" lastClr="000000"/>
                </a:solidFill>
              </a:rPr>
              <a:t>Base: c. 1,000 British adults aged 15+ per year</a:t>
            </a:r>
          </a:p>
        </p:txBody>
      </p:sp>
    </p:spTree>
    <p:extLst>
      <p:ext uri="{BB962C8B-B14F-4D97-AF65-F5344CB8AC3E}">
        <p14:creationId xmlns:p14="http://schemas.microsoft.com/office/powerpoint/2010/main" val="231113474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EDF171FC-B46D-4A99-AD22-42A1CC8C6778}"/>
              </a:ext>
            </a:extLst>
          </p:cNvPr>
          <p:cNvSpPr txBox="1">
            <a:spLocks/>
          </p:cNvSpPr>
          <p:nvPr/>
        </p:nvSpPr>
        <p:spPr>
          <a:xfrm>
            <a:off x="343914" y="296684"/>
            <a:ext cx="6519115" cy="711921"/>
          </a:xfrm>
          <a:prstGeom prst="rect">
            <a:avLst/>
          </a:prstGeom>
          <a:solidFill>
            <a:srgbClr val="4472C4"/>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953984">
              <a:lnSpc>
                <a:spcPct val="110000"/>
              </a:lnSpc>
              <a:spcBef>
                <a:spcPts val="544"/>
              </a:spcBef>
              <a:spcAft>
                <a:spcPts val="544"/>
              </a:spcAft>
              <a:buClr>
                <a:srgbClr val="222223"/>
              </a:buClr>
              <a:buNone/>
            </a:pPr>
            <a:r>
              <a:rPr lang="en-GB" sz="3991" b="1" dirty="0">
                <a:solidFill>
                  <a:prstClr val="white"/>
                </a:solidFill>
                <a:latin typeface="Segoe UI"/>
              </a:rPr>
              <a:t>Trust has different aspects </a:t>
            </a:r>
          </a:p>
        </p:txBody>
      </p:sp>
      <p:grpSp>
        <p:nvGrpSpPr>
          <p:cNvPr id="10" name="Group 9"/>
          <p:cNvGrpSpPr/>
          <p:nvPr/>
        </p:nvGrpSpPr>
        <p:grpSpPr>
          <a:xfrm>
            <a:off x="1126170" y="1935598"/>
            <a:ext cx="4396964" cy="1200329"/>
            <a:chOff x="1126170" y="1935598"/>
            <a:chExt cx="4396964" cy="1200329"/>
          </a:xfrm>
        </p:grpSpPr>
        <p:sp>
          <p:nvSpPr>
            <p:cNvPr id="3" name="TextBox 2">
              <a:extLst>
                <a:ext uri="{FF2B5EF4-FFF2-40B4-BE49-F238E27FC236}">
                  <a16:creationId xmlns:a16="http://schemas.microsoft.com/office/drawing/2014/main" id="{276151C7-9F23-44AA-A53D-2BE11C45758A}"/>
                </a:ext>
              </a:extLst>
            </p:cNvPr>
            <p:cNvSpPr txBox="1"/>
            <p:nvPr/>
          </p:nvSpPr>
          <p:spPr>
            <a:xfrm>
              <a:off x="1986988" y="1935598"/>
              <a:ext cx="3536146" cy="1200329"/>
            </a:xfrm>
            <a:prstGeom prst="rect">
              <a:avLst/>
            </a:prstGeom>
            <a:noFill/>
          </p:spPr>
          <p:txBody>
            <a:bodyPr wrap="square" rtlCol="0">
              <a:spAutoFit/>
            </a:bodyPr>
            <a:lstStyle/>
            <a:p>
              <a:r>
                <a:rPr lang="en-GB" sz="2400" b="1" dirty="0">
                  <a:latin typeface="+mj-lt"/>
                  <a:ea typeface="Segoe UI" panose="020B0502040204020203" pitchFamily="34" charset="0"/>
                  <a:cs typeface="Segoe UI" panose="020B0502040204020203" pitchFamily="34" charset="0"/>
                </a:rPr>
                <a:t>Interactive trust: </a:t>
              </a:r>
              <a:r>
                <a:rPr lang="en-GB" sz="2400" dirty="0">
                  <a:latin typeface="+mj-lt"/>
                  <a:ea typeface="Segoe UI" panose="020B0502040204020203" pitchFamily="34" charset="0"/>
                  <a:cs typeface="Segoe UI" panose="020B0502040204020203" pitchFamily="34" charset="0"/>
                </a:rPr>
                <a:t>Going beyond what the regulations require</a:t>
              </a:r>
            </a:p>
          </p:txBody>
        </p:sp>
        <p:sp>
          <p:nvSpPr>
            <p:cNvPr id="9" name="Freeform 36">
              <a:extLst>
                <a:ext uri="{FF2B5EF4-FFF2-40B4-BE49-F238E27FC236}">
                  <a16:creationId xmlns:a16="http://schemas.microsoft.com/office/drawing/2014/main" id="{0F52974E-7D82-4924-AF2F-DDAD9C6F0972}"/>
                </a:ext>
              </a:extLst>
            </p:cNvPr>
            <p:cNvSpPr>
              <a:spLocks noChangeAspect="1" noEditPoints="1"/>
            </p:cNvSpPr>
            <p:nvPr/>
          </p:nvSpPr>
          <p:spPr bwMode="auto">
            <a:xfrm>
              <a:off x="1126170" y="1962540"/>
              <a:ext cx="779435" cy="496278"/>
            </a:xfrm>
            <a:custGeom>
              <a:avLst/>
              <a:gdLst/>
              <a:ahLst/>
              <a:cxnLst>
                <a:cxn ang="0">
                  <a:pos x="252" y="65"/>
                </a:cxn>
                <a:cxn ang="0">
                  <a:pos x="193" y="89"/>
                </a:cxn>
                <a:cxn ang="0">
                  <a:pos x="207" y="146"/>
                </a:cxn>
                <a:cxn ang="0">
                  <a:pos x="222" y="119"/>
                </a:cxn>
                <a:cxn ang="0">
                  <a:pos x="273" y="150"/>
                </a:cxn>
                <a:cxn ang="0">
                  <a:pos x="329" y="205"/>
                </a:cxn>
                <a:cxn ang="0">
                  <a:pos x="325" y="220"/>
                </a:cxn>
                <a:cxn ang="0">
                  <a:pos x="277" y="183"/>
                </a:cxn>
                <a:cxn ang="0">
                  <a:pos x="271" y="190"/>
                </a:cxn>
                <a:cxn ang="0">
                  <a:pos x="298" y="241"/>
                </a:cxn>
                <a:cxn ang="0">
                  <a:pos x="241" y="199"/>
                </a:cxn>
                <a:cxn ang="0">
                  <a:pos x="289" y="246"/>
                </a:cxn>
                <a:cxn ang="0">
                  <a:pos x="228" y="219"/>
                </a:cxn>
                <a:cxn ang="0">
                  <a:pos x="222" y="226"/>
                </a:cxn>
                <a:cxn ang="0">
                  <a:pos x="233" y="257"/>
                </a:cxn>
                <a:cxn ang="0">
                  <a:pos x="235" y="268"/>
                </a:cxn>
                <a:cxn ang="0">
                  <a:pos x="293" y="256"/>
                </a:cxn>
                <a:cxn ang="0">
                  <a:pos x="336" y="196"/>
                </a:cxn>
                <a:cxn ang="0">
                  <a:pos x="308" y="85"/>
                </a:cxn>
                <a:cxn ang="0">
                  <a:pos x="191" y="210"/>
                </a:cxn>
                <a:cxn ang="0">
                  <a:pos x="230" y="265"/>
                </a:cxn>
                <a:cxn ang="0">
                  <a:pos x="137" y="220"/>
                </a:cxn>
                <a:cxn ang="0">
                  <a:pos x="157" y="196"/>
                </a:cxn>
                <a:cxn ang="0">
                  <a:pos x="362" y="204"/>
                </a:cxn>
                <a:cxn ang="0">
                  <a:pos x="438" y="0"/>
                </a:cxn>
                <a:cxn ang="0">
                  <a:pos x="112" y="72"/>
                </a:cxn>
                <a:cxn ang="0">
                  <a:pos x="0" y="182"/>
                </a:cxn>
                <a:cxn ang="0">
                  <a:pos x="112" y="72"/>
                </a:cxn>
                <a:cxn ang="0">
                  <a:pos x="89" y="173"/>
                </a:cxn>
                <a:cxn ang="0">
                  <a:pos x="198" y="77"/>
                </a:cxn>
                <a:cxn ang="0">
                  <a:pos x="187" y="85"/>
                </a:cxn>
                <a:cxn ang="0">
                  <a:pos x="125" y="88"/>
                </a:cxn>
                <a:cxn ang="0">
                  <a:pos x="136" y="190"/>
                </a:cxn>
                <a:cxn ang="0">
                  <a:pos x="129" y="198"/>
                </a:cxn>
              </a:cxnLst>
              <a:rect l="0" t="0" r="r" b="b"/>
              <a:pathLst>
                <a:path w="438" h="279">
                  <a:moveTo>
                    <a:pt x="308" y="85"/>
                  </a:moveTo>
                  <a:cubicBezTo>
                    <a:pt x="308" y="85"/>
                    <a:pt x="270" y="70"/>
                    <a:pt x="252" y="65"/>
                  </a:cubicBezTo>
                  <a:cubicBezTo>
                    <a:pt x="239" y="62"/>
                    <a:pt x="237" y="64"/>
                    <a:pt x="226" y="70"/>
                  </a:cubicBezTo>
                  <a:cubicBezTo>
                    <a:pt x="217" y="75"/>
                    <a:pt x="201" y="82"/>
                    <a:pt x="193" y="89"/>
                  </a:cubicBezTo>
                  <a:cubicBezTo>
                    <a:pt x="188" y="94"/>
                    <a:pt x="181" y="142"/>
                    <a:pt x="181" y="143"/>
                  </a:cubicBezTo>
                  <a:cubicBezTo>
                    <a:pt x="180" y="156"/>
                    <a:pt x="198" y="156"/>
                    <a:pt x="207" y="146"/>
                  </a:cubicBezTo>
                  <a:cubicBezTo>
                    <a:pt x="212" y="139"/>
                    <a:pt x="217" y="129"/>
                    <a:pt x="220" y="122"/>
                  </a:cubicBezTo>
                  <a:cubicBezTo>
                    <a:pt x="223" y="117"/>
                    <a:pt x="222" y="119"/>
                    <a:pt x="222" y="119"/>
                  </a:cubicBezTo>
                  <a:cubicBezTo>
                    <a:pt x="236" y="115"/>
                    <a:pt x="236" y="115"/>
                    <a:pt x="236" y="115"/>
                  </a:cubicBezTo>
                  <a:cubicBezTo>
                    <a:pt x="246" y="125"/>
                    <a:pt x="259" y="137"/>
                    <a:pt x="273" y="150"/>
                  </a:cubicBezTo>
                  <a:cubicBezTo>
                    <a:pt x="294" y="171"/>
                    <a:pt x="315" y="191"/>
                    <a:pt x="324" y="199"/>
                  </a:cubicBezTo>
                  <a:cubicBezTo>
                    <a:pt x="327" y="201"/>
                    <a:pt x="328" y="203"/>
                    <a:pt x="329" y="205"/>
                  </a:cubicBezTo>
                  <a:cubicBezTo>
                    <a:pt x="330" y="207"/>
                    <a:pt x="330" y="209"/>
                    <a:pt x="329" y="212"/>
                  </a:cubicBezTo>
                  <a:cubicBezTo>
                    <a:pt x="328" y="214"/>
                    <a:pt x="327" y="217"/>
                    <a:pt x="325" y="220"/>
                  </a:cubicBezTo>
                  <a:cubicBezTo>
                    <a:pt x="324" y="221"/>
                    <a:pt x="323" y="222"/>
                    <a:pt x="323" y="222"/>
                  </a:cubicBezTo>
                  <a:cubicBezTo>
                    <a:pt x="277" y="183"/>
                    <a:pt x="277" y="183"/>
                    <a:pt x="277" y="183"/>
                  </a:cubicBezTo>
                  <a:cubicBezTo>
                    <a:pt x="275" y="182"/>
                    <a:pt x="272" y="182"/>
                    <a:pt x="271" y="184"/>
                  </a:cubicBezTo>
                  <a:cubicBezTo>
                    <a:pt x="269" y="186"/>
                    <a:pt x="269" y="188"/>
                    <a:pt x="271" y="190"/>
                  </a:cubicBezTo>
                  <a:cubicBezTo>
                    <a:pt x="316" y="228"/>
                    <a:pt x="316" y="228"/>
                    <a:pt x="316" y="228"/>
                  </a:cubicBezTo>
                  <a:cubicBezTo>
                    <a:pt x="310" y="233"/>
                    <a:pt x="304" y="238"/>
                    <a:pt x="298" y="241"/>
                  </a:cubicBezTo>
                  <a:cubicBezTo>
                    <a:pt x="248" y="198"/>
                    <a:pt x="248" y="198"/>
                    <a:pt x="248" y="198"/>
                  </a:cubicBezTo>
                  <a:cubicBezTo>
                    <a:pt x="246" y="197"/>
                    <a:pt x="243" y="197"/>
                    <a:pt x="241" y="199"/>
                  </a:cubicBezTo>
                  <a:cubicBezTo>
                    <a:pt x="240" y="201"/>
                    <a:pt x="240" y="204"/>
                    <a:pt x="242" y="205"/>
                  </a:cubicBezTo>
                  <a:cubicBezTo>
                    <a:pt x="289" y="246"/>
                    <a:pt x="289" y="246"/>
                    <a:pt x="289" y="246"/>
                  </a:cubicBezTo>
                  <a:cubicBezTo>
                    <a:pt x="282" y="249"/>
                    <a:pt x="273" y="250"/>
                    <a:pt x="265" y="252"/>
                  </a:cubicBezTo>
                  <a:cubicBezTo>
                    <a:pt x="228" y="219"/>
                    <a:pt x="228" y="219"/>
                    <a:pt x="228" y="219"/>
                  </a:cubicBezTo>
                  <a:cubicBezTo>
                    <a:pt x="226" y="217"/>
                    <a:pt x="223" y="217"/>
                    <a:pt x="222" y="219"/>
                  </a:cubicBezTo>
                  <a:cubicBezTo>
                    <a:pt x="220" y="221"/>
                    <a:pt x="220" y="224"/>
                    <a:pt x="222" y="226"/>
                  </a:cubicBezTo>
                  <a:cubicBezTo>
                    <a:pt x="254" y="254"/>
                    <a:pt x="254" y="254"/>
                    <a:pt x="254" y="254"/>
                  </a:cubicBezTo>
                  <a:cubicBezTo>
                    <a:pt x="248" y="255"/>
                    <a:pt x="240" y="257"/>
                    <a:pt x="233" y="257"/>
                  </a:cubicBezTo>
                  <a:cubicBezTo>
                    <a:pt x="234" y="260"/>
                    <a:pt x="235" y="263"/>
                    <a:pt x="235" y="266"/>
                  </a:cubicBezTo>
                  <a:cubicBezTo>
                    <a:pt x="235" y="267"/>
                    <a:pt x="236" y="267"/>
                    <a:pt x="235" y="268"/>
                  </a:cubicBezTo>
                  <a:cubicBezTo>
                    <a:pt x="243" y="267"/>
                    <a:pt x="257" y="265"/>
                    <a:pt x="270" y="262"/>
                  </a:cubicBezTo>
                  <a:cubicBezTo>
                    <a:pt x="280" y="260"/>
                    <a:pt x="288" y="258"/>
                    <a:pt x="293" y="256"/>
                  </a:cubicBezTo>
                  <a:cubicBezTo>
                    <a:pt x="303" y="251"/>
                    <a:pt x="322" y="240"/>
                    <a:pt x="333" y="227"/>
                  </a:cubicBezTo>
                  <a:cubicBezTo>
                    <a:pt x="340" y="218"/>
                    <a:pt x="343" y="207"/>
                    <a:pt x="336" y="196"/>
                  </a:cubicBezTo>
                  <a:cubicBezTo>
                    <a:pt x="360" y="182"/>
                    <a:pt x="360" y="182"/>
                    <a:pt x="360" y="182"/>
                  </a:cubicBezTo>
                  <a:cubicBezTo>
                    <a:pt x="356" y="138"/>
                    <a:pt x="323" y="90"/>
                    <a:pt x="308" y="85"/>
                  </a:cubicBezTo>
                  <a:close/>
                  <a:moveTo>
                    <a:pt x="157" y="196"/>
                  </a:moveTo>
                  <a:cubicBezTo>
                    <a:pt x="167" y="198"/>
                    <a:pt x="180" y="202"/>
                    <a:pt x="191" y="210"/>
                  </a:cubicBezTo>
                  <a:cubicBezTo>
                    <a:pt x="213" y="226"/>
                    <a:pt x="222" y="242"/>
                    <a:pt x="226" y="252"/>
                  </a:cubicBezTo>
                  <a:cubicBezTo>
                    <a:pt x="228" y="256"/>
                    <a:pt x="230" y="261"/>
                    <a:pt x="230" y="265"/>
                  </a:cubicBezTo>
                  <a:cubicBezTo>
                    <a:pt x="230" y="268"/>
                    <a:pt x="231" y="268"/>
                    <a:pt x="229" y="269"/>
                  </a:cubicBezTo>
                  <a:cubicBezTo>
                    <a:pt x="205" y="279"/>
                    <a:pt x="154" y="247"/>
                    <a:pt x="137" y="220"/>
                  </a:cubicBezTo>
                  <a:cubicBezTo>
                    <a:pt x="134" y="215"/>
                    <a:pt x="128" y="202"/>
                    <a:pt x="133" y="197"/>
                  </a:cubicBezTo>
                  <a:cubicBezTo>
                    <a:pt x="139" y="193"/>
                    <a:pt x="155" y="196"/>
                    <a:pt x="157" y="196"/>
                  </a:cubicBezTo>
                  <a:close/>
                  <a:moveTo>
                    <a:pt x="321" y="77"/>
                  </a:moveTo>
                  <a:cubicBezTo>
                    <a:pt x="341" y="91"/>
                    <a:pt x="399" y="185"/>
                    <a:pt x="362" y="204"/>
                  </a:cubicBezTo>
                  <a:cubicBezTo>
                    <a:pt x="356" y="219"/>
                    <a:pt x="434" y="187"/>
                    <a:pt x="438" y="186"/>
                  </a:cubicBezTo>
                  <a:cubicBezTo>
                    <a:pt x="438" y="0"/>
                    <a:pt x="438" y="0"/>
                    <a:pt x="438" y="0"/>
                  </a:cubicBezTo>
                  <a:cubicBezTo>
                    <a:pt x="321" y="77"/>
                    <a:pt x="321" y="77"/>
                    <a:pt x="321" y="77"/>
                  </a:cubicBezTo>
                  <a:close/>
                  <a:moveTo>
                    <a:pt x="112" y="72"/>
                  </a:moveTo>
                  <a:cubicBezTo>
                    <a:pt x="91" y="97"/>
                    <a:pt x="59" y="188"/>
                    <a:pt x="97" y="208"/>
                  </a:cubicBezTo>
                  <a:cubicBezTo>
                    <a:pt x="106" y="226"/>
                    <a:pt x="2" y="183"/>
                    <a:pt x="0" y="182"/>
                  </a:cubicBezTo>
                  <a:cubicBezTo>
                    <a:pt x="0" y="3"/>
                    <a:pt x="0" y="3"/>
                    <a:pt x="0" y="3"/>
                  </a:cubicBezTo>
                  <a:cubicBezTo>
                    <a:pt x="112" y="72"/>
                    <a:pt x="112" y="72"/>
                    <a:pt x="112" y="72"/>
                  </a:cubicBezTo>
                  <a:close/>
                  <a:moveTo>
                    <a:pt x="129" y="198"/>
                  </a:moveTo>
                  <a:cubicBezTo>
                    <a:pt x="89" y="173"/>
                    <a:pt x="89" y="173"/>
                    <a:pt x="89" y="173"/>
                  </a:cubicBezTo>
                  <a:cubicBezTo>
                    <a:pt x="90" y="136"/>
                    <a:pt x="100" y="108"/>
                    <a:pt x="119" y="76"/>
                  </a:cubicBezTo>
                  <a:cubicBezTo>
                    <a:pt x="198" y="77"/>
                    <a:pt x="198" y="77"/>
                    <a:pt x="198" y="77"/>
                  </a:cubicBezTo>
                  <a:cubicBezTo>
                    <a:pt x="199" y="77"/>
                    <a:pt x="200" y="77"/>
                    <a:pt x="201" y="77"/>
                  </a:cubicBezTo>
                  <a:cubicBezTo>
                    <a:pt x="194" y="81"/>
                    <a:pt x="189" y="84"/>
                    <a:pt x="187" y="85"/>
                  </a:cubicBezTo>
                  <a:cubicBezTo>
                    <a:pt x="187" y="86"/>
                    <a:pt x="186" y="87"/>
                    <a:pt x="186" y="88"/>
                  </a:cubicBezTo>
                  <a:cubicBezTo>
                    <a:pt x="165" y="88"/>
                    <a:pt x="145" y="88"/>
                    <a:pt x="125" y="88"/>
                  </a:cubicBezTo>
                  <a:cubicBezTo>
                    <a:pt x="110" y="112"/>
                    <a:pt x="101" y="139"/>
                    <a:pt x="100" y="167"/>
                  </a:cubicBezTo>
                  <a:cubicBezTo>
                    <a:pt x="136" y="190"/>
                    <a:pt x="136" y="190"/>
                    <a:pt x="136" y="190"/>
                  </a:cubicBezTo>
                  <a:cubicBezTo>
                    <a:pt x="137" y="191"/>
                    <a:pt x="138" y="191"/>
                    <a:pt x="139" y="192"/>
                  </a:cubicBezTo>
                  <a:cubicBezTo>
                    <a:pt x="135" y="192"/>
                    <a:pt x="130" y="193"/>
                    <a:pt x="129" y="198"/>
                  </a:cubicBezTo>
                  <a:close/>
                </a:path>
              </a:pathLst>
            </a:custGeom>
            <a:solidFill>
              <a:srgbClr val="4472C4"/>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latin typeface="+mj-lt"/>
              </a:endParaRPr>
            </a:p>
          </p:txBody>
        </p:sp>
      </p:grpSp>
      <p:grpSp>
        <p:nvGrpSpPr>
          <p:cNvPr id="11" name="Group 10"/>
          <p:cNvGrpSpPr/>
          <p:nvPr/>
        </p:nvGrpSpPr>
        <p:grpSpPr>
          <a:xfrm>
            <a:off x="1137800" y="3375321"/>
            <a:ext cx="4227879" cy="1000433"/>
            <a:chOff x="1137800" y="3375321"/>
            <a:chExt cx="4227879" cy="1000433"/>
          </a:xfrm>
        </p:grpSpPr>
        <p:sp>
          <p:nvSpPr>
            <p:cNvPr id="6" name="TextBox 5">
              <a:extLst>
                <a:ext uri="{FF2B5EF4-FFF2-40B4-BE49-F238E27FC236}">
                  <a16:creationId xmlns:a16="http://schemas.microsoft.com/office/drawing/2014/main" id="{BA3DA978-41B0-4FCB-ABCA-352A1E8390DC}"/>
                </a:ext>
              </a:extLst>
            </p:cNvPr>
            <p:cNvSpPr txBox="1"/>
            <p:nvPr/>
          </p:nvSpPr>
          <p:spPr>
            <a:xfrm>
              <a:off x="1728722" y="3544757"/>
              <a:ext cx="3636957" cy="830997"/>
            </a:xfrm>
            <a:prstGeom prst="rect">
              <a:avLst/>
            </a:prstGeom>
            <a:noFill/>
          </p:spPr>
          <p:txBody>
            <a:bodyPr wrap="square" rtlCol="0">
              <a:spAutoFit/>
            </a:bodyPr>
            <a:lstStyle/>
            <a:p>
              <a:r>
                <a:rPr lang="en-GB" sz="2400" b="1" dirty="0">
                  <a:latin typeface="+mj-lt"/>
                  <a:ea typeface="Segoe UI" panose="020B0502040204020203" pitchFamily="34" charset="0"/>
                  <a:cs typeface="Segoe UI" panose="020B0502040204020203" pitchFamily="34" charset="0"/>
                </a:rPr>
                <a:t>Quality: </a:t>
              </a:r>
              <a:r>
                <a:rPr lang="en-GB" sz="2400" dirty="0">
                  <a:latin typeface="+mj-lt"/>
                  <a:ea typeface="Segoe UI" panose="020B0502040204020203" pitchFamily="34" charset="0"/>
                  <a:cs typeface="Segoe UI" panose="020B0502040204020203" pitchFamily="34" charset="0"/>
                </a:rPr>
                <a:t>the product or service works</a:t>
              </a:r>
            </a:p>
          </p:txBody>
        </p:sp>
        <p:grpSp>
          <p:nvGrpSpPr>
            <p:cNvPr id="12" name="Group 98">
              <a:extLst>
                <a:ext uri="{FF2B5EF4-FFF2-40B4-BE49-F238E27FC236}">
                  <a16:creationId xmlns:a16="http://schemas.microsoft.com/office/drawing/2014/main" id="{046ECCCD-B820-4D74-8D65-E8EBBD41E2DB}"/>
                </a:ext>
              </a:extLst>
            </p:cNvPr>
            <p:cNvGrpSpPr>
              <a:grpSpLocks/>
            </p:cNvGrpSpPr>
            <p:nvPr/>
          </p:nvGrpSpPr>
          <p:grpSpPr bwMode="auto">
            <a:xfrm>
              <a:off x="1137800" y="3375321"/>
              <a:ext cx="552450" cy="484188"/>
              <a:chOff x="4101" y="1250"/>
              <a:chExt cx="348" cy="305"/>
            </a:xfrm>
            <a:solidFill>
              <a:srgbClr val="4472C4"/>
            </a:solidFill>
          </p:grpSpPr>
          <p:sp>
            <p:nvSpPr>
              <p:cNvPr id="13" name="Freeform 99">
                <a:extLst>
                  <a:ext uri="{FF2B5EF4-FFF2-40B4-BE49-F238E27FC236}">
                    <a16:creationId xmlns:a16="http://schemas.microsoft.com/office/drawing/2014/main" id="{0C1A76D2-519A-445F-971C-20955B3F05DC}"/>
                  </a:ext>
                </a:extLst>
              </p:cNvPr>
              <p:cNvSpPr>
                <a:spLocks noChangeArrowheads="1"/>
              </p:cNvSpPr>
              <p:nvPr/>
            </p:nvSpPr>
            <p:spPr bwMode="auto">
              <a:xfrm>
                <a:off x="4254" y="1359"/>
                <a:ext cx="195" cy="196"/>
              </a:xfrm>
              <a:custGeom>
                <a:avLst/>
                <a:gdLst>
                  <a:gd name="T0" fmla="*/ 0 w 1969"/>
                  <a:gd name="T1" fmla="*/ 0 h 1970"/>
                  <a:gd name="T2" fmla="*/ 0 w 1969"/>
                  <a:gd name="T3" fmla="*/ 0 h 1970"/>
                  <a:gd name="T4" fmla="*/ 0 w 1969"/>
                  <a:gd name="T5" fmla="*/ 0 h 1970"/>
                  <a:gd name="T6" fmla="*/ 0 w 1969"/>
                  <a:gd name="T7" fmla="*/ 0 h 1970"/>
                  <a:gd name="T8" fmla="*/ 0 w 1969"/>
                  <a:gd name="T9" fmla="*/ 0 h 1970"/>
                  <a:gd name="T10" fmla="*/ 0 w 1969"/>
                  <a:gd name="T11" fmla="*/ 0 h 1970"/>
                  <a:gd name="T12" fmla="*/ 0 w 1969"/>
                  <a:gd name="T13" fmla="*/ 0 h 1970"/>
                  <a:gd name="T14" fmla="*/ 0 w 1969"/>
                  <a:gd name="T15" fmla="*/ 0 h 1970"/>
                  <a:gd name="T16" fmla="*/ 0 w 1969"/>
                  <a:gd name="T17" fmla="*/ 0 h 1970"/>
                  <a:gd name="T18" fmla="*/ 0 w 1969"/>
                  <a:gd name="T19" fmla="*/ 0 h 1970"/>
                  <a:gd name="T20" fmla="*/ 0 w 1969"/>
                  <a:gd name="T21" fmla="*/ 0 h 1970"/>
                  <a:gd name="T22" fmla="*/ 0 w 1969"/>
                  <a:gd name="T23" fmla="*/ 0 h 1970"/>
                  <a:gd name="T24" fmla="*/ 0 w 1969"/>
                  <a:gd name="T25" fmla="*/ 0 h 1970"/>
                  <a:gd name="T26" fmla="*/ 0 w 1969"/>
                  <a:gd name="T27" fmla="*/ 0 h 1970"/>
                  <a:gd name="T28" fmla="*/ 0 w 1969"/>
                  <a:gd name="T29" fmla="*/ 0 h 1970"/>
                  <a:gd name="T30" fmla="*/ 0 w 1969"/>
                  <a:gd name="T31" fmla="*/ 0 h 1970"/>
                  <a:gd name="T32" fmla="*/ 0 w 1969"/>
                  <a:gd name="T33" fmla="*/ 0 h 1970"/>
                  <a:gd name="T34" fmla="*/ 0 w 1969"/>
                  <a:gd name="T35" fmla="*/ 0 h 1970"/>
                  <a:gd name="T36" fmla="*/ 0 w 1969"/>
                  <a:gd name="T37" fmla="*/ 0 h 1970"/>
                  <a:gd name="T38" fmla="*/ 0 w 1969"/>
                  <a:gd name="T39" fmla="*/ 0 h 1970"/>
                  <a:gd name="T40" fmla="*/ 0 w 1969"/>
                  <a:gd name="T41" fmla="*/ 0 h 1970"/>
                  <a:gd name="T42" fmla="*/ 0 w 1969"/>
                  <a:gd name="T43" fmla="*/ 0 h 1970"/>
                  <a:gd name="T44" fmla="*/ 0 w 1969"/>
                  <a:gd name="T45" fmla="*/ 0 h 1970"/>
                  <a:gd name="T46" fmla="*/ 0 w 1969"/>
                  <a:gd name="T47" fmla="*/ 0 h 1970"/>
                  <a:gd name="T48" fmla="*/ 0 w 1969"/>
                  <a:gd name="T49" fmla="*/ 0 h 1970"/>
                  <a:gd name="T50" fmla="*/ 0 w 1969"/>
                  <a:gd name="T51" fmla="*/ 0 h 1970"/>
                  <a:gd name="T52" fmla="*/ 0 w 1969"/>
                  <a:gd name="T53" fmla="*/ 0 h 1970"/>
                  <a:gd name="T54" fmla="*/ 0 w 1969"/>
                  <a:gd name="T55" fmla="*/ 0 h 1970"/>
                  <a:gd name="T56" fmla="*/ 0 w 1969"/>
                  <a:gd name="T57" fmla="*/ 0 h 1970"/>
                  <a:gd name="T58" fmla="*/ 0 w 1969"/>
                  <a:gd name="T59" fmla="*/ 0 h 1970"/>
                  <a:gd name="T60" fmla="*/ 0 w 1969"/>
                  <a:gd name="T61" fmla="*/ 0 h 1970"/>
                  <a:gd name="T62" fmla="*/ 0 w 1969"/>
                  <a:gd name="T63" fmla="*/ 0 h 1970"/>
                  <a:gd name="T64" fmla="*/ 0 w 1969"/>
                  <a:gd name="T65" fmla="*/ 0 h 1970"/>
                  <a:gd name="T66" fmla="*/ 0 w 1969"/>
                  <a:gd name="T67" fmla="*/ 0 h 1970"/>
                  <a:gd name="T68" fmla="*/ 0 w 1969"/>
                  <a:gd name="T69" fmla="*/ 0 h 1970"/>
                  <a:gd name="T70" fmla="*/ 0 w 1969"/>
                  <a:gd name="T71" fmla="*/ 0 h 1970"/>
                  <a:gd name="T72" fmla="*/ 0 w 1969"/>
                  <a:gd name="T73" fmla="*/ 0 h 19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69"/>
                  <a:gd name="T112" fmla="*/ 0 h 1970"/>
                  <a:gd name="T113" fmla="*/ 1969 w 1969"/>
                  <a:gd name="T114" fmla="*/ 1970 h 19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69" h="1970">
                    <a:moveTo>
                      <a:pt x="1027" y="703"/>
                    </a:moveTo>
                    <a:lnTo>
                      <a:pt x="917" y="749"/>
                    </a:lnTo>
                    <a:lnTo>
                      <a:pt x="804" y="782"/>
                    </a:lnTo>
                    <a:lnTo>
                      <a:pt x="772" y="896"/>
                    </a:lnTo>
                    <a:lnTo>
                      <a:pt x="727" y="1005"/>
                    </a:lnTo>
                    <a:lnTo>
                      <a:pt x="796" y="1100"/>
                    </a:lnTo>
                    <a:lnTo>
                      <a:pt x="853" y="1205"/>
                    </a:lnTo>
                    <a:lnTo>
                      <a:pt x="971" y="1210"/>
                    </a:lnTo>
                    <a:lnTo>
                      <a:pt x="1088" y="1230"/>
                    </a:lnTo>
                    <a:lnTo>
                      <a:pt x="1166" y="1141"/>
                    </a:lnTo>
                    <a:lnTo>
                      <a:pt x="1255" y="1062"/>
                    </a:lnTo>
                    <a:lnTo>
                      <a:pt x="1233" y="945"/>
                    </a:lnTo>
                    <a:lnTo>
                      <a:pt x="1227" y="828"/>
                    </a:lnTo>
                    <a:lnTo>
                      <a:pt x="1123" y="771"/>
                    </a:lnTo>
                    <a:lnTo>
                      <a:pt x="1027" y="703"/>
                    </a:lnTo>
                    <a:close/>
                    <a:moveTo>
                      <a:pt x="971" y="0"/>
                    </a:moveTo>
                    <a:lnTo>
                      <a:pt x="1231" y="29"/>
                    </a:lnTo>
                    <a:lnTo>
                      <a:pt x="1257" y="308"/>
                    </a:lnTo>
                    <a:lnTo>
                      <a:pt x="1257" y="309"/>
                    </a:lnTo>
                    <a:lnTo>
                      <a:pt x="1310" y="332"/>
                    </a:lnTo>
                    <a:lnTo>
                      <a:pt x="1361" y="358"/>
                    </a:lnTo>
                    <a:lnTo>
                      <a:pt x="1409" y="388"/>
                    </a:lnTo>
                    <a:lnTo>
                      <a:pt x="1454" y="422"/>
                    </a:lnTo>
                    <a:lnTo>
                      <a:pt x="1497" y="458"/>
                    </a:lnTo>
                    <a:lnTo>
                      <a:pt x="1758" y="357"/>
                    </a:lnTo>
                    <a:lnTo>
                      <a:pt x="1898" y="579"/>
                    </a:lnTo>
                    <a:lnTo>
                      <a:pt x="1695" y="772"/>
                    </a:lnTo>
                    <a:lnTo>
                      <a:pt x="1710" y="826"/>
                    </a:lnTo>
                    <a:lnTo>
                      <a:pt x="1720" y="882"/>
                    </a:lnTo>
                    <a:lnTo>
                      <a:pt x="1728" y="938"/>
                    </a:lnTo>
                    <a:lnTo>
                      <a:pt x="1730" y="995"/>
                    </a:lnTo>
                    <a:lnTo>
                      <a:pt x="1727" y="1054"/>
                    </a:lnTo>
                    <a:lnTo>
                      <a:pt x="1969" y="1195"/>
                    </a:lnTo>
                    <a:lnTo>
                      <a:pt x="1883" y="1442"/>
                    </a:lnTo>
                    <a:lnTo>
                      <a:pt x="1606" y="1405"/>
                    </a:lnTo>
                    <a:lnTo>
                      <a:pt x="1572" y="1451"/>
                    </a:lnTo>
                    <a:lnTo>
                      <a:pt x="1536" y="1494"/>
                    </a:lnTo>
                    <a:lnTo>
                      <a:pt x="1496" y="1535"/>
                    </a:lnTo>
                    <a:lnTo>
                      <a:pt x="1452" y="1572"/>
                    </a:lnTo>
                    <a:lnTo>
                      <a:pt x="1406" y="1606"/>
                    </a:lnTo>
                    <a:lnTo>
                      <a:pt x="1447" y="1883"/>
                    </a:lnTo>
                    <a:lnTo>
                      <a:pt x="1200" y="1970"/>
                    </a:lnTo>
                    <a:lnTo>
                      <a:pt x="1056" y="1729"/>
                    </a:lnTo>
                    <a:lnTo>
                      <a:pt x="986" y="1732"/>
                    </a:lnTo>
                    <a:lnTo>
                      <a:pt x="914" y="1727"/>
                    </a:lnTo>
                    <a:lnTo>
                      <a:pt x="867" y="1721"/>
                    </a:lnTo>
                    <a:lnTo>
                      <a:pt x="821" y="1711"/>
                    </a:lnTo>
                    <a:lnTo>
                      <a:pt x="776" y="1698"/>
                    </a:lnTo>
                    <a:lnTo>
                      <a:pt x="583" y="1902"/>
                    </a:lnTo>
                    <a:lnTo>
                      <a:pt x="361" y="1764"/>
                    </a:lnTo>
                    <a:lnTo>
                      <a:pt x="460" y="1502"/>
                    </a:lnTo>
                    <a:lnTo>
                      <a:pt x="423" y="1459"/>
                    </a:lnTo>
                    <a:lnTo>
                      <a:pt x="389" y="1414"/>
                    </a:lnTo>
                    <a:lnTo>
                      <a:pt x="358" y="1365"/>
                    </a:lnTo>
                    <a:lnTo>
                      <a:pt x="332" y="1315"/>
                    </a:lnTo>
                    <a:lnTo>
                      <a:pt x="309" y="1263"/>
                    </a:lnTo>
                    <a:lnTo>
                      <a:pt x="30" y="1240"/>
                    </a:lnTo>
                    <a:lnTo>
                      <a:pt x="0" y="979"/>
                    </a:lnTo>
                    <a:lnTo>
                      <a:pt x="267" y="893"/>
                    </a:lnTo>
                    <a:lnTo>
                      <a:pt x="278" y="836"/>
                    </a:lnTo>
                    <a:lnTo>
                      <a:pt x="291" y="780"/>
                    </a:lnTo>
                    <a:lnTo>
                      <a:pt x="310" y="727"/>
                    </a:lnTo>
                    <a:lnTo>
                      <a:pt x="333" y="676"/>
                    </a:lnTo>
                    <a:lnTo>
                      <a:pt x="359" y="626"/>
                    </a:lnTo>
                    <a:lnTo>
                      <a:pt x="203" y="393"/>
                    </a:lnTo>
                    <a:lnTo>
                      <a:pt x="388" y="207"/>
                    </a:lnTo>
                    <a:lnTo>
                      <a:pt x="621" y="362"/>
                    </a:lnTo>
                    <a:lnTo>
                      <a:pt x="670" y="336"/>
                    </a:lnTo>
                    <a:lnTo>
                      <a:pt x="722" y="313"/>
                    </a:lnTo>
                    <a:lnTo>
                      <a:pt x="775" y="293"/>
                    </a:lnTo>
                    <a:lnTo>
                      <a:pt x="830" y="279"/>
                    </a:lnTo>
                    <a:lnTo>
                      <a:pt x="888" y="268"/>
                    </a:lnTo>
                    <a:lnTo>
                      <a:pt x="971" y="0"/>
                    </a:lnTo>
                    <a:close/>
                  </a:path>
                </a:pathLst>
              </a:custGeom>
              <a:grpFill/>
              <a:ln w="9525">
                <a:noFill/>
                <a:round/>
                <a:headEnd/>
                <a:tailEnd/>
              </a:ln>
            </p:spPr>
            <p:txBody>
              <a:bodyPr wrap="none" anchor="ctr"/>
              <a:lstStyle/>
              <a:p>
                <a:endParaRPr lang="en-GB" sz="2400"/>
              </a:p>
            </p:txBody>
          </p:sp>
          <p:sp>
            <p:nvSpPr>
              <p:cNvPr id="14" name="Freeform 100">
                <a:extLst>
                  <a:ext uri="{FF2B5EF4-FFF2-40B4-BE49-F238E27FC236}">
                    <a16:creationId xmlns:a16="http://schemas.microsoft.com/office/drawing/2014/main" id="{FF3BB204-E510-44DF-BB69-B5F8AFB32F7B}"/>
                  </a:ext>
                </a:extLst>
              </p:cNvPr>
              <p:cNvSpPr>
                <a:spLocks noChangeArrowheads="1"/>
              </p:cNvSpPr>
              <p:nvPr/>
            </p:nvSpPr>
            <p:spPr bwMode="auto">
              <a:xfrm>
                <a:off x="4241" y="1250"/>
                <a:ext cx="127" cy="126"/>
              </a:xfrm>
              <a:custGeom>
                <a:avLst/>
                <a:gdLst>
                  <a:gd name="T0" fmla="*/ 0 w 1284"/>
                  <a:gd name="T1" fmla="*/ 0 h 1275"/>
                  <a:gd name="T2" fmla="*/ 0 w 1284"/>
                  <a:gd name="T3" fmla="*/ 0 h 1275"/>
                  <a:gd name="T4" fmla="*/ 0 w 1284"/>
                  <a:gd name="T5" fmla="*/ 0 h 1275"/>
                  <a:gd name="T6" fmla="*/ 0 w 1284"/>
                  <a:gd name="T7" fmla="*/ 0 h 1275"/>
                  <a:gd name="T8" fmla="*/ 0 w 1284"/>
                  <a:gd name="T9" fmla="*/ 0 h 1275"/>
                  <a:gd name="T10" fmla="*/ 0 w 1284"/>
                  <a:gd name="T11" fmla="*/ 0 h 1275"/>
                  <a:gd name="T12" fmla="*/ 0 w 1284"/>
                  <a:gd name="T13" fmla="*/ 0 h 1275"/>
                  <a:gd name="T14" fmla="*/ 0 w 1284"/>
                  <a:gd name="T15" fmla="*/ 0 h 1275"/>
                  <a:gd name="T16" fmla="*/ 0 w 1284"/>
                  <a:gd name="T17" fmla="*/ 0 h 1275"/>
                  <a:gd name="T18" fmla="*/ 0 w 1284"/>
                  <a:gd name="T19" fmla="*/ 0 h 1275"/>
                  <a:gd name="T20" fmla="*/ 0 w 1284"/>
                  <a:gd name="T21" fmla="*/ 0 h 1275"/>
                  <a:gd name="T22" fmla="*/ 0 w 1284"/>
                  <a:gd name="T23" fmla="*/ 0 h 1275"/>
                  <a:gd name="T24" fmla="*/ 0 w 1284"/>
                  <a:gd name="T25" fmla="*/ 0 h 1275"/>
                  <a:gd name="T26" fmla="*/ 0 w 1284"/>
                  <a:gd name="T27" fmla="*/ 0 h 1275"/>
                  <a:gd name="T28" fmla="*/ 0 w 1284"/>
                  <a:gd name="T29" fmla="*/ 0 h 1275"/>
                  <a:gd name="T30" fmla="*/ 0 w 1284"/>
                  <a:gd name="T31" fmla="*/ 0 h 1275"/>
                  <a:gd name="T32" fmla="*/ 0 w 1284"/>
                  <a:gd name="T33" fmla="*/ 0 h 1275"/>
                  <a:gd name="T34" fmla="*/ 0 w 1284"/>
                  <a:gd name="T35" fmla="*/ 0 h 1275"/>
                  <a:gd name="T36" fmla="*/ 0 w 1284"/>
                  <a:gd name="T37" fmla="*/ 0 h 1275"/>
                  <a:gd name="T38" fmla="*/ 0 w 1284"/>
                  <a:gd name="T39" fmla="*/ 0 h 1275"/>
                  <a:gd name="T40" fmla="*/ 0 w 1284"/>
                  <a:gd name="T41" fmla="*/ 0 h 1275"/>
                  <a:gd name="T42" fmla="*/ 0 w 1284"/>
                  <a:gd name="T43" fmla="*/ 0 h 1275"/>
                  <a:gd name="T44" fmla="*/ 0 w 1284"/>
                  <a:gd name="T45" fmla="*/ 0 h 1275"/>
                  <a:gd name="T46" fmla="*/ 0 w 1284"/>
                  <a:gd name="T47" fmla="*/ 0 h 1275"/>
                  <a:gd name="T48" fmla="*/ 0 w 1284"/>
                  <a:gd name="T49" fmla="*/ 0 h 1275"/>
                  <a:gd name="T50" fmla="*/ 0 w 1284"/>
                  <a:gd name="T51" fmla="*/ 0 h 1275"/>
                  <a:gd name="T52" fmla="*/ 0 w 1284"/>
                  <a:gd name="T53" fmla="*/ 0 h 1275"/>
                  <a:gd name="T54" fmla="*/ 0 w 1284"/>
                  <a:gd name="T55" fmla="*/ 0 h 1275"/>
                  <a:gd name="T56" fmla="*/ 0 w 1284"/>
                  <a:gd name="T57" fmla="*/ 0 h 1275"/>
                  <a:gd name="T58" fmla="*/ 0 w 1284"/>
                  <a:gd name="T59" fmla="*/ 0 h 1275"/>
                  <a:gd name="T60" fmla="*/ 0 w 1284"/>
                  <a:gd name="T61" fmla="*/ 0 h 1275"/>
                  <a:gd name="T62" fmla="*/ 0 w 1284"/>
                  <a:gd name="T63" fmla="*/ 0 h 1275"/>
                  <a:gd name="T64" fmla="*/ 0 w 1284"/>
                  <a:gd name="T65" fmla="*/ 0 h 1275"/>
                  <a:gd name="T66" fmla="*/ 0 w 1284"/>
                  <a:gd name="T67" fmla="*/ 0 h 1275"/>
                  <a:gd name="T68" fmla="*/ 0 w 1284"/>
                  <a:gd name="T69" fmla="*/ 0 h 12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84"/>
                  <a:gd name="T106" fmla="*/ 0 h 1275"/>
                  <a:gd name="T107" fmla="*/ 1284 w 1284"/>
                  <a:gd name="T108" fmla="*/ 1275 h 12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84" h="1275">
                    <a:moveTo>
                      <a:pt x="662" y="455"/>
                    </a:moveTo>
                    <a:lnTo>
                      <a:pt x="592" y="487"/>
                    </a:lnTo>
                    <a:lnTo>
                      <a:pt x="519" y="510"/>
                    </a:lnTo>
                    <a:lnTo>
                      <a:pt x="501" y="586"/>
                    </a:lnTo>
                    <a:lnTo>
                      <a:pt x="474" y="657"/>
                    </a:lnTo>
                    <a:lnTo>
                      <a:pt x="520" y="718"/>
                    </a:lnTo>
                    <a:lnTo>
                      <a:pt x="560" y="784"/>
                    </a:lnTo>
                    <a:lnTo>
                      <a:pt x="636" y="785"/>
                    </a:lnTo>
                    <a:lnTo>
                      <a:pt x="712" y="796"/>
                    </a:lnTo>
                    <a:lnTo>
                      <a:pt x="761" y="736"/>
                    </a:lnTo>
                    <a:lnTo>
                      <a:pt x="817" y="684"/>
                    </a:lnTo>
                    <a:lnTo>
                      <a:pt x="801" y="609"/>
                    </a:lnTo>
                    <a:lnTo>
                      <a:pt x="794" y="532"/>
                    </a:lnTo>
                    <a:lnTo>
                      <a:pt x="726" y="497"/>
                    </a:lnTo>
                    <a:lnTo>
                      <a:pt x="662" y="455"/>
                    </a:lnTo>
                    <a:close/>
                    <a:moveTo>
                      <a:pt x="613" y="0"/>
                    </a:moveTo>
                    <a:lnTo>
                      <a:pt x="781" y="13"/>
                    </a:lnTo>
                    <a:lnTo>
                      <a:pt x="804" y="195"/>
                    </a:lnTo>
                    <a:lnTo>
                      <a:pt x="847" y="212"/>
                    </a:lnTo>
                    <a:lnTo>
                      <a:pt x="887" y="233"/>
                    </a:lnTo>
                    <a:lnTo>
                      <a:pt x="927" y="258"/>
                    </a:lnTo>
                    <a:lnTo>
                      <a:pt x="962" y="287"/>
                    </a:lnTo>
                    <a:lnTo>
                      <a:pt x="1129" y="216"/>
                    </a:lnTo>
                    <a:lnTo>
                      <a:pt x="1225" y="357"/>
                    </a:lnTo>
                    <a:lnTo>
                      <a:pt x="1097" y="487"/>
                    </a:lnTo>
                    <a:lnTo>
                      <a:pt x="1110" y="530"/>
                    </a:lnTo>
                    <a:lnTo>
                      <a:pt x="1120" y="575"/>
                    </a:lnTo>
                    <a:lnTo>
                      <a:pt x="1124" y="621"/>
                    </a:lnTo>
                    <a:lnTo>
                      <a:pt x="1124" y="668"/>
                    </a:lnTo>
                    <a:lnTo>
                      <a:pt x="1284" y="755"/>
                    </a:lnTo>
                    <a:lnTo>
                      <a:pt x="1233" y="918"/>
                    </a:lnTo>
                    <a:lnTo>
                      <a:pt x="1053" y="899"/>
                    </a:lnTo>
                    <a:lnTo>
                      <a:pt x="1053" y="900"/>
                    </a:lnTo>
                    <a:lnTo>
                      <a:pt x="1026" y="937"/>
                    </a:lnTo>
                    <a:lnTo>
                      <a:pt x="997" y="973"/>
                    </a:lnTo>
                    <a:lnTo>
                      <a:pt x="963" y="1005"/>
                    </a:lnTo>
                    <a:lnTo>
                      <a:pt x="928" y="1034"/>
                    </a:lnTo>
                    <a:lnTo>
                      <a:pt x="958" y="1213"/>
                    </a:lnTo>
                    <a:lnTo>
                      <a:pt x="800" y="1275"/>
                    </a:lnTo>
                    <a:lnTo>
                      <a:pt x="702" y="1121"/>
                    </a:lnTo>
                    <a:lnTo>
                      <a:pt x="656" y="1124"/>
                    </a:lnTo>
                    <a:lnTo>
                      <a:pt x="609" y="1123"/>
                    </a:lnTo>
                    <a:lnTo>
                      <a:pt x="564" y="1118"/>
                    </a:lnTo>
                    <a:lnTo>
                      <a:pt x="519" y="1107"/>
                    </a:lnTo>
                    <a:lnTo>
                      <a:pt x="398" y="1243"/>
                    </a:lnTo>
                    <a:lnTo>
                      <a:pt x="252" y="1158"/>
                    </a:lnTo>
                    <a:lnTo>
                      <a:pt x="310" y="985"/>
                    </a:lnTo>
                    <a:lnTo>
                      <a:pt x="279" y="951"/>
                    </a:lnTo>
                    <a:lnTo>
                      <a:pt x="252" y="915"/>
                    </a:lnTo>
                    <a:lnTo>
                      <a:pt x="227" y="875"/>
                    </a:lnTo>
                    <a:lnTo>
                      <a:pt x="207" y="833"/>
                    </a:lnTo>
                    <a:lnTo>
                      <a:pt x="26" y="824"/>
                    </a:lnTo>
                    <a:lnTo>
                      <a:pt x="0" y="656"/>
                    </a:lnTo>
                    <a:lnTo>
                      <a:pt x="172" y="594"/>
                    </a:lnTo>
                    <a:lnTo>
                      <a:pt x="180" y="547"/>
                    </a:lnTo>
                    <a:lnTo>
                      <a:pt x="191" y="503"/>
                    </a:lnTo>
                    <a:lnTo>
                      <a:pt x="207" y="460"/>
                    </a:lnTo>
                    <a:lnTo>
                      <a:pt x="226" y="419"/>
                    </a:lnTo>
                    <a:lnTo>
                      <a:pt x="121" y="271"/>
                    </a:lnTo>
                    <a:lnTo>
                      <a:pt x="237" y="147"/>
                    </a:lnTo>
                    <a:lnTo>
                      <a:pt x="391" y="242"/>
                    </a:lnTo>
                    <a:lnTo>
                      <a:pt x="392" y="241"/>
                    </a:lnTo>
                    <a:lnTo>
                      <a:pt x="431" y="219"/>
                    </a:lnTo>
                    <a:lnTo>
                      <a:pt x="474" y="201"/>
                    </a:lnTo>
                    <a:lnTo>
                      <a:pt x="517" y="186"/>
                    </a:lnTo>
                    <a:lnTo>
                      <a:pt x="563" y="176"/>
                    </a:lnTo>
                    <a:lnTo>
                      <a:pt x="613" y="0"/>
                    </a:lnTo>
                    <a:close/>
                  </a:path>
                </a:pathLst>
              </a:custGeom>
              <a:grpFill/>
              <a:ln w="9525">
                <a:noFill/>
                <a:round/>
                <a:headEnd/>
                <a:tailEnd/>
              </a:ln>
            </p:spPr>
            <p:txBody>
              <a:bodyPr wrap="none" anchor="ctr"/>
              <a:lstStyle/>
              <a:p>
                <a:endParaRPr lang="en-GB" sz="2400" dirty="0"/>
              </a:p>
            </p:txBody>
          </p:sp>
          <p:sp>
            <p:nvSpPr>
              <p:cNvPr id="15" name="Freeform 101">
                <a:extLst>
                  <a:ext uri="{FF2B5EF4-FFF2-40B4-BE49-F238E27FC236}">
                    <a16:creationId xmlns:a16="http://schemas.microsoft.com/office/drawing/2014/main" id="{A624A229-50A2-4925-88BB-B6A144FDDA7D}"/>
                  </a:ext>
                </a:extLst>
              </p:cNvPr>
              <p:cNvSpPr>
                <a:spLocks noChangeArrowheads="1"/>
              </p:cNvSpPr>
              <p:nvPr/>
            </p:nvSpPr>
            <p:spPr bwMode="auto">
              <a:xfrm>
                <a:off x="4101" y="1317"/>
                <a:ext cx="165" cy="165"/>
              </a:xfrm>
              <a:custGeom>
                <a:avLst/>
                <a:gdLst>
                  <a:gd name="T0" fmla="*/ 0 w 1664"/>
                  <a:gd name="T1" fmla="*/ 0 h 1652"/>
                  <a:gd name="T2" fmla="*/ 0 w 1664"/>
                  <a:gd name="T3" fmla="*/ 0 h 1652"/>
                  <a:gd name="T4" fmla="*/ 0 w 1664"/>
                  <a:gd name="T5" fmla="*/ 0 h 1652"/>
                  <a:gd name="T6" fmla="*/ 0 w 1664"/>
                  <a:gd name="T7" fmla="*/ 0 h 1652"/>
                  <a:gd name="T8" fmla="*/ 0 w 1664"/>
                  <a:gd name="T9" fmla="*/ 0 h 1652"/>
                  <a:gd name="T10" fmla="*/ 0 w 1664"/>
                  <a:gd name="T11" fmla="*/ 0 h 1652"/>
                  <a:gd name="T12" fmla="*/ 0 w 1664"/>
                  <a:gd name="T13" fmla="*/ 0 h 1652"/>
                  <a:gd name="T14" fmla="*/ 0 w 1664"/>
                  <a:gd name="T15" fmla="*/ 0 h 1652"/>
                  <a:gd name="T16" fmla="*/ 0 w 1664"/>
                  <a:gd name="T17" fmla="*/ 0 h 1652"/>
                  <a:gd name="T18" fmla="*/ 0 w 1664"/>
                  <a:gd name="T19" fmla="*/ 0 h 1652"/>
                  <a:gd name="T20" fmla="*/ 0 w 1664"/>
                  <a:gd name="T21" fmla="*/ 0 h 1652"/>
                  <a:gd name="T22" fmla="*/ 0 w 1664"/>
                  <a:gd name="T23" fmla="*/ 0 h 1652"/>
                  <a:gd name="T24" fmla="*/ 0 w 1664"/>
                  <a:gd name="T25" fmla="*/ 0 h 1652"/>
                  <a:gd name="T26" fmla="*/ 0 w 1664"/>
                  <a:gd name="T27" fmla="*/ 0 h 1652"/>
                  <a:gd name="T28" fmla="*/ 0 w 1664"/>
                  <a:gd name="T29" fmla="*/ 0 h 1652"/>
                  <a:gd name="T30" fmla="*/ 0 w 1664"/>
                  <a:gd name="T31" fmla="*/ 0 h 1652"/>
                  <a:gd name="T32" fmla="*/ 0 w 1664"/>
                  <a:gd name="T33" fmla="*/ 0 h 1652"/>
                  <a:gd name="T34" fmla="*/ 0 w 1664"/>
                  <a:gd name="T35" fmla="*/ 0 h 1652"/>
                  <a:gd name="T36" fmla="*/ 0 w 1664"/>
                  <a:gd name="T37" fmla="*/ 0 h 1652"/>
                  <a:gd name="T38" fmla="*/ 0 w 1664"/>
                  <a:gd name="T39" fmla="*/ 0 h 1652"/>
                  <a:gd name="T40" fmla="*/ 0 w 1664"/>
                  <a:gd name="T41" fmla="*/ 0 h 1652"/>
                  <a:gd name="T42" fmla="*/ 0 w 1664"/>
                  <a:gd name="T43" fmla="*/ 0 h 1652"/>
                  <a:gd name="T44" fmla="*/ 0 w 1664"/>
                  <a:gd name="T45" fmla="*/ 0 h 1652"/>
                  <a:gd name="T46" fmla="*/ 0 w 1664"/>
                  <a:gd name="T47" fmla="*/ 0 h 1652"/>
                  <a:gd name="T48" fmla="*/ 0 w 1664"/>
                  <a:gd name="T49" fmla="*/ 0 h 1652"/>
                  <a:gd name="T50" fmla="*/ 0 w 1664"/>
                  <a:gd name="T51" fmla="*/ 0 h 1652"/>
                  <a:gd name="T52" fmla="*/ 0 w 1664"/>
                  <a:gd name="T53" fmla="*/ 0 h 1652"/>
                  <a:gd name="T54" fmla="*/ 0 w 1664"/>
                  <a:gd name="T55" fmla="*/ 0 h 1652"/>
                  <a:gd name="T56" fmla="*/ 0 w 1664"/>
                  <a:gd name="T57" fmla="*/ 0 h 1652"/>
                  <a:gd name="T58" fmla="*/ 0 w 1664"/>
                  <a:gd name="T59" fmla="*/ 0 h 1652"/>
                  <a:gd name="T60" fmla="*/ 0 w 1664"/>
                  <a:gd name="T61" fmla="*/ 0 h 1652"/>
                  <a:gd name="T62" fmla="*/ 0 w 1664"/>
                  <a:gd name="T63" fmla="*/ 0 h 1652"/>
                  <a:gd name="T64" fmla="*/ 0 w 1664"/>
                  <a:gd name="T65" fmla="*/ 0 h 1652"/>
                  <a:gd name="T66" fmla="*/ 0 w 1664"/>
                  <a:gd name="T67" fmla="*/ 0 h 16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64"/>
                  <a:gd name="T103" fmla="*/ 0 h 1652"/>
                  <a:gd name="T104" fmla="*/ 1664 w 1664"/>
                  <a:gd name="T105" fmla="*/ 1652 h 16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64" h="1652">
                    <a:moveTo>
                      <a:pt x="857" y="589"/>
                    </a:moveTo>
                    <a:lnTo>
                      <a:pt x="766" y="632"/>
                    </a:lnTo>
                    <a:lnTo>
                      <a:pt x="672" y="662"/>
                    </a:lnTo>
                    <a:lnTo>
                      <a:pt x="648" y="758"/>
                    </a:lnTo>
                    <a:lnTo>
                      <a:pt x="612" y="852"/>
                    </a:lnTo>
                    <a:lnTo>
                      <a:pt x="674" y="930"/>
                    </a:lnTo>
                    <a:lnTo>
                      <a:pt x="725" y="1016"/>
                    </a:lnTo>
                    <a:lnTo>
                      <a:pt x="824" y="1017"/>
                    </a:lnTo>
                    <a:lnTo>
                      <a:pt x="922" y="1032"/>
                    </a:lnTo>
                    <a:lnTo>
                      <a:pt x="986" y="955"/>
                    </a:lnTo>
                    <a:lnTo>
                      <a:pt x="1059" y="886"/>
                    </a:lnTo>
                    <a:lnTo>
                      <a:pt x="1038" y="788"/>
                    </a:lnTo>
                    <a:lnTo>
                      <a:pt x="1029" y="689"/>
                    </a:lnTo>
                    <a:lnTo>
                      <a:pt x="940" y="645"/>
                    </a:lnTo>
                    <a:lnTo>
                      <a:pt x="857" y="589"/>
                    </a:lnTo>
                    <a:close/>
                    <a:moveTo>
                      <a:pt x="791" y="0"/>
                    </a:moveTo>
                    <a:lnTo>
                      <a:pt x="1011" y="17"/>
                    </a:lnTo>
                    <a:lnTo>
                      <a:pt x="1040" y="251"/>
                    </a:lnTo>
                    <a:lnTo>
                      <a:pt x="1096" y="273"/>
                    </a:lnTo>
                    <a:lnTo>
                      <a:pt x="1149" y="302"/>
                    </a:lnTo>
                    <a:lnTo>
                      <a:pt x="1199" y="333"/>
                    </a:lnTo>
                    <a:lnTo>
                      <a:pt x="1246" y="371"/>
                    </a:lnTo>
                    <a:lnTo>
                      <a:pt x="1463" y="278"/>
                    </a:lnTo>
                    <a:lnTo>
                      <a:pt x="1587" y="461"/>
                    </a:lnTo>
                    <a:lnTo>
                      <a:pt x="1422" y="630"/>
                    </a:lnTo>
                    <a:lnTo>
                      <a:pt x="1439" y="686"/>
                    </a:lnTo>
                    <a:lnTo>
                      <a:pt x="1450" y="744"/>
                    </a:lnTo>
                    <a:lnTo>
                      <a:pt x="1457" y="804"/>
                    </a:lnTo>
                    <a:lnTo>
                      <a:pt x="1457" y="865"/>
                    </a:lnTo>
                    <a:lnTo>
                      <a:pt x="1664" y="978"/>
                    </a:lnTo>
                    <a:lnTo>
                      <a:pt x="1599" y="1189"/>
                    </a:lnTo>
                    <a:lnTo>
                      <a:pt x="1364" y="1165"/>
                    </a:lnTo>
                    <a:lnTo>
                      <a:pt x="1329" y="1214"/>
                    </a:lnTo>
                    <a:lnTo>
                      <a:pt x="1291" y="1259"/>
                    </a:lnTo>
                    <a:lnTo>
                      <a:pt x="1249" y="1302"/>
                    </a:lnTo>
                    <a:lnTo>
                      <a:pt x="1202" y="1339"/>
                    </a:lnTo>
                    <a:lnTo>
                      <a:pt x="1242" y="1572"/>
                    </a:lnTo>
                    <a:lnTo>
                      <a:pt x="1038" y="1652"/>
                    </a:lnTo>
                    <a:lnTo>
                      <a:pt x="910" y="1454"/>
                    </a:lnTo>
                    <a:lnTo>
                      <a:pt x="851" y="1457"/>
                    </a:lnTo>
                    <a:lnTo>
                      <a:pt x="790" y="1456"/>
                    </a:lnTo>
                    <a:lnTo>
                      <a:pt x="730" y="1447"/>
                    </a:lnTo>
                    <a:lnTo>
                      <a:pt x="673" y="1435"/>
                    </a:lnTo>
                    <a:lnTo>
                      <a:pt x="517" y="1612"/>
                    </a:lnTo>
                    <a:lnTo>
                      <a:pt x="326" y="1502"/>
                    </a:lnTo>
                    <a:lnTo>
                      <a:pt x="402" y="1277"/>
                    </a:lnTo>
                    <a:lnTo>
                      <a:pt x="362" y="1233"/>
                    </a:lnTo>
                    <a:lnTo>
                      <a:pt x="326" y="1186"/>
                    </a:lnTo>
                    <a:lnTo>
                      <a:pt x="294" y="1135"/>
                    </a:lnTo>
                    <a:lnTo>
                      <a:pt x="268" y="1081"/>
                    </a:lnTo>
                    <a:lnTo>
                      <a:pt x="33" y="1069"/>
                    </a:lnTo>
                    <a:lnTo>
                      <a:pt x="0" y="851"/>
                    </a:lnTo>
                    <a:lnTo>
                      <a:pt x="222" y="771"/>
                    </a:lnTo>
                    <a:lnTo>
                      <a:pt x="231" y="710"/>
                    </a:lnTo>
                    <a:lnTo>
                      <a:pt x="247" y="652"/>
                    </a:lnTo>
                    <a:lnTo>
                      <a:pt x="267" y="596"/>
                    </a:lnTo>
                    <a:lnTo>
                      <a:pt x="293" y="543"/>
                    </a:lnTo>
                    <a:lnTo>
                      <a:pt x="155" y="351"/>
                    </a:lnTo>
                    <a:lnTo>
                      <a:pt x="306" y="190"/>
                    </a:lnTo>
                    <a:lnTo>
                      <a:pt x="506" y="313"/>
                    </a:lnTo>
                    <a:lnTo>
                      <a:pt x="557" y="285"/>
                    </a:lnTo>
                    <a:lnTo>
                      <a:pt x="612" y="260"/>
                    </a:lnTo>
                    <a:lnTo>
                      <a:pt x="668" y="241"/>
                    </a:lnTo>
                    <a:lnTo>
                      <a:pt x="728" y="227"/>
                    </a:lnTo>
                    <a:lnTo>
                      <a:pt x="791" y="0"/>
                    </a:lnTo>
                    <a:close/>
                  </a:path>
                </a:pathLst>
              </a:custGeom>
              <a:grpFill/>
              <a:ln w="9525">
                <a:noFill/>
                <a:round/>
                <a:headEnd/>
                <a:tailEnd/>
              </a:ln>
            </p:spPr>
            <p:txBody>
              <a:bodyPr wrap="none" anchor="ctr"/>
              <a:lstStyle/>
              <a:p>
                <a:endParaRPr lang="en-GB" sz="2400"/>
              </a:p>
            </p:txBody>
          </p:sp>
        </p:grpSp>
      </p:grpSp>
      <p:grpSp>
        <p:nvGrpSpPr>
          <p:cNvPr id="26" name="Group 25"/>
          <p:cNvGrpSpPr/>
          <p:nvPr/>
        </p:nvGrpSpPr>
        <p:grpSpPr>
          <a:xfrm>
            <a:off x="1126170" y="5019511"/>
            <a:ext cx="4974443" cy="1345235"/>
            <a:chOff x="1126170" y="5019511"/>
            <a:chExt cx="4974443" cy="1345235"/>
          </a:xfrm>
        </p:grpSpPr>
        <p:sp>
          <p:nvSpPr>
            <p:cNvPr id="7" name="TextBox 6">
              <a:extLst>
                <a:ext uri="{FF2B5EF4-FFF2-40B4-BE49-F238E27FC236}">
                  <a16:creationId xmlns:a16="http://schemas.microsoft.com/office/drawing/2014/main" id="{A051BC35-B25E-4ACB-B30D-7E981FEE92B5}"/>
                </a:ext>
              </a:extLst>
            </p:cNvPr>
            <p:cNvSpPr txBox="1"/>
            <p:nvPr/>
          </p:nvSpPr>
          <p:spPr>
            <a:xfrm>
              <a:off x="1728723" y="5164417"/>
              <a:ext cx="4371890" cy="1200329"/>
            </a:xfrm>
            <a:prstGeom prst="rect">
              <a:avLst/>
            </a:prstGeom>
            <a:noFill/>
          </p:spPr>
          <p:txBody>
            <a:bodyPr wrap="square" rtlCol="0">
              <a:spAutoFit/>
            </a:bodyPr>
            <a:lstStyle/>
            <a:p>
              <a:r>
                <a:rPr lang="en-GB" sz="2400" b="1" dirty="0">
                  <a:latin typeface="+mj-lt"/>
                  <a:ea typeface="Segoe UI" panose="020B0502040204020203" pitchFamily="34" charset="0"/>
                  <a:cs typeface="Segoe UI" panose="020B0502040204020203" pitchFamily="34" charset="0"/>
                </a:rPr>
                <a:t>Accessibility: </a:t>
              </a:r>
              <a:r>
                <a:rPr lang="en-GB" sz="2400" dirty="0">
                  <a:latin typeface="+mj-lt"/>
                  <a:ea typeface="Segoe UI" panose="020B0502040204020203" pitchFamily="34" charset="0"/>
                  <a:cs typeface="Segoe UI" panose="020B0502040204020203" pitchFamily="34" charset="0"/>
                </a:rPr>
                <a:t>any issues encountered can be resolved quickly and easily</a:t>
              </a:r>
            </a:p>
          </p:txBody>
        </p:sp>
        <p:grpSp>
          <p:nvGrpSpPr>
            <p:cNvPr id="16" name="Group 11">
              <a:extLst>
                <a:ext uri="{FF2B5EF4-FFF2-40B4-BE49-F238E27FC236}">
                  <a16:creationId xmlns:a16="http://schemas.microsoft.com/office/drawing/2014/main" id="{F96FEFD7-7145-4FC0-967F-19CB5B57891C}"/>
                </a:ext>
              </a:extLst>
            </p:cNvPr>
            <p:cNvGrpSpPr>
              <a:grpSpLocks/>
            </p:cNvGrpSpPr>
            <p:nvPr/>
          </p:nvGrpSpPr>
          <p:grpSpPr bwMode="auto">
            <a:xfrm>
              <a:off x="1126170" y="5019511"/>
              <a:ext cx="545289" cy="611622"/>
              <a:chOff x="2663" y="647"/>
              <a:chExt cx="321" cy="383"/>
            </a:xfrm>
            <a:solidFill>
              <a:srgbClr val="4472C4"/>
            </a:solidFill>
          </p:grpSpPr>
          <p:sp>
            <p:nvSpPr>
              <p:cNvPr id="17" name="Freeform 12">
                <a:extLst>
                  <a:ext uri="{FF2B5EF4-FFF2-40B4-BE49-F238E27FC236}">
                    <a16:creationId xmlns:a16="http://schemas.microsoft.com/office/drawing/2014/main" id="{6CC2671A-589D-4C87-9BAE-09583911CA3A}"/>
                  </a:ext>
                </a:extLst>
              </p:cNvPr>
              <p:cNvSpPr>
                <a:spLocks noChangeArrowheads="1"/>
              </p:cNvSpPr>
              <p:nvPr/>
            </p:nvSpPr>
            <p:spPr bwMode="auto">
              <a:xfrm>
                <a:off x="2840" y="684"/>
                <a:ext cx="144" cy="317"/>
              </a:xfrm>
              <a:custGeom>
                <a:avLst/>
                <a:gdLst>
                  <a:gd name="T0" fmla="*/ 0 w 1305"/>
                  <a:gd name="T1" fmla="*/ 0 h 2856"/>
                  <a:gd name="T2" fmla="*/ 0 w 1305"/>
                  <a:gd name="T3" fmla="*/ 0 h 2856"/>
                  <a:gd name="T4" fmla="*/ 0 w 1305"/>
                  <a:gd name="T5" fmla="*/ 0 h 2856"/>
                  <a:gd name="T6" fmla="*/ 0 w 1305"/>
                  <a:gd name="T7" fmla="*/ 0 h 2856"/>
                  <a:gd name="T8" fmla="*/ 0 w 1305"/>
                  <a:gd name="T9" fmla="*/ 0 h 2856"/>
                  <a:gd name="T10" fmla="*/ 0 w 1305"/>
                  <a:gd name="T11" fmla="*/ 0 h 2856"/>
                  <a:gd name="T12" fmla="*/ 0 w 1305"/>
                  <a:gd name="T13" fmla="*/ 0 h 2856"/>
                  <a:gd name="T14" fmla="*/ 0 w 1305"/>
                  <a:gd name="T15" fmla="*/ 0 h 2856"/>
                  <a:gd name="T16" fmla="*/ 0 w 1305"/>
                  <a:gd name="T17" fmla="*/ 0 h 2856"/>
                  <a:gd name="T18" fmla="*/ 0 w 1305"/>
                  <a:gd name="T19" fmla="*/ 0 h 2856"/>
                  <a:gd name="T20" fmla="*/ 0 w 1305"/>
                  <a:gd name="T21" fmla="*/ 0 h 2856"/>
                  <a:gd name="T22" fmla="*/ 0 w 1305"/>
                  <a:gd name="T23" fmla="*/ 0 h 2856"/>
                  <a:gd name="T24" fmla="*/ 0 w 1305"/>
                  <a:gd name="T25" fmla="*/ 0 h 2856"/>
                  <a:gd name="T26" fmla="*/ 0 w 1305"/>
                  <a:gd name="T27" fmla="*/ 0 h 2856"/>
                  <a:gd name="T28" fmla="*/ 0 w 1305"/>
                  <a:gd name="T29" fmla="*/ 0 h 2856"/>
                  <a:gd name="T30" fmla="*/ 0 w 1305"/>
                  <a:gd name="T31" fmla="*/ 0 h 2856"/>
                  <a:gd name="T32" fmla="*/ 0 w 1305"/>
                  <a:gd name="T33" fmla="*/ 0 h 2856"/>
                  <a:gd name="T34" fmla="*/ 0 w 1305"/>
                  <a:gd name="T35" fmla="*/ 0 h 2856"/>
                  <a:gd name="T36" fmla="*/ 0 w 1305"/>
                  <a:gd name="T37" fmla="*/ 0 h 2856"/>
                  <a:gd name="T38" fmla="*/ 0 w 1305"/>
                  <a:gd name="T39" fmla="*/ 0 h 2856"/>
                  <a:gd name="T40" fmla="*/ 0 w 1305"/>
                  <a:gd name="T41" fmla="*/ 0 h 2856"/>
                  <a:gd name="T42" fmla="*/ 0 w 1305"/>
                  <a:gd name="T43" fmla="*/ 0 h 2856"/>
                  <a:gd name="T44" fmla="*/ 0 w 1305"/>
                  <a:gd name="T45" fmla="*/ 0 h 2856"/>
                  <a:gd name="T46" fmla="*/ 0 w 1305"/>
                  <a:gd name="T47" fmla="*/ 0 h 2856"/>
                  <a:gd name="T48" fmla="*/ 0 w 1305"/>
                  <a:gd name="T49" fmla="*/ 0 h 2856"/>
                  <a:gd name="T50" fmla="*/ 0 w 1305"/>
                  <a:gd name="T51" fmla="*/ 0 h 2856"/>
                  <a:gd name="T52" fmla="*/ 0 w 1305"/>
                  <a:gd name="T53" fmla="*/ 0 h 2856"/>
                  <a:gd name="T54" fmla="*/ 0 w 1305"/>
                  <a:gd name="T55" fmla="*/ 0 h 2856"/>
                  <a:gd name="T56" fmla="*/ 0 w 1305"/>
                  <a:gd name="T57" fmla="*/ 0 h 2856"/>
                  <a:gd name="T58" fmla="*/ 0 w 1305"/>
                  <a:gd name="T59" fmla="*/ 0 h 2856"/>
                  <a:gd name="T60" fmla="*/ 0 w 1305"/>
                  <a:gd name="T61" fmla="*/ 0 h 2856"/>
                  <a:gd name="T62" fmla="*/ 0 w 1305"/>
                  <a:gd name="T63" fmla="*/ 0 h 2856"/>
                  <a:gd name="T64" fmla="*/ 0 w 1305"/>
                  <a:gd name="T65" fmla="*/ 0 h 2856"/>
                  <a:gd name="T66" fmla="*/ 0 w 1305"/>
                  <a:gd name="T67" fmla="*/ 0 h 2856"/>
                  <a:gd name="T68" fmla="*/ 0 w 1305"/>
                  <a:gd name="T69" fmla="*/ 0 h 2856"/>
                  <a:gd name="T70" fmla="*/ 0 w 1305"/>
                  <a:gd name="T71" fmla="*/ 0 h 2856"/>
                  <a:gd name="T72" fmla="*/ 0 w 1305"/>
                  <a:gd name="T73" fmla="*/ 0 h 2856"/>
                  <a:gd name="T74" fmla="*/ 0 w 1305"/>
                  <a:gd name="T75" fmla="*/ 0 h 2856"/>
                  <a:gd name="T76" fmla="*/ 0 w 1305"/>
                  <a:gd name="T77" fmla="*/ 0 h 2856"/>
                  <a:gd name="T78" fmla="*/ 0 w 1305"/>
                  <a:gd name="T79" fmla="*/ 0 h 2856"/>
                  <a:gd name="T80" fmla="*/ 0 w 1305"/>
                  <a:gd name="T81" fmla="*/ 0 h 28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05"/>
                  <a:gd name="T124" fmla="*/ 0 h 2856"/>
                  <a:gd name="T125" fmla="*/ 1305 w 1305"/>
                  <a:gd name="T126" fmla="*/ 2856 h 28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05" h="2856">
                    <a:moveTo>
                      <a:pt x="681" y="0"/>
                    </a:moveTo>
                    <a:lnTo>
                      <a:pt x="1279" y="854"/>
                    </a:lnTo>
                    <a:lnTo>
                      <a:pt x="1288" y="865"/>
                    </a:lnTo>
                    <a:lnTo>
                      <a:pt x="1295" y="875"/>
                    </a:lnTo>
                    <a:lnTo>
                      <a:pt x="1300" y="884"/>
                    </a:lnTo>
                    <a:lnTo>
                      <a:pt x="1303" y="894"/>
                    </a:lnTo>
                    <a:lnTo>
                      <a:pt x="1305" y="908"/>
                    </a:lnTo>
                    <a:lnTo>
                      <a:pt x="1305" y="929"/>
                    </a:lnTo>
                    <a:lnTo>
                      <a:pt x="1300" y="948"/>
                    </a:lnTo>
                    <a:lnTo>
                      <a:pt x="1292" y="966"/>
                    </a:lnTo>
                    <a:lnTo>
                      <a:pt x="1280" y="981"/>
                    </a:lnTo>
                    <a:lnTo>
                      <a:pt x="1264" y="995"/>
                    </a:lnTo>
                    <a:lnTo>
                      <a:pt x="1249" y="1002"/>
                    </a:lnTo>
                    <a:lnTo>
                      <a:pt x="1232" y="1008"/>
                    </a:lnTo>
                    <a:lnTo>
                      <a:pt x="1216" y="1010"/>
                    </a:lnTo>
                    <a:lnTo>
                      <a:pt x="1198" y="1008"/>
                    </a:lnTo>
                    <a:lnTo>
                      <a:pt x="1194" y="1007"/>
                    </a:lnTo>
                    <a:lnTo>
                      <a:pt x="1189" y="1006"/>
                    </a:lnTo>
                    <a:lnTo>
                      <a:pt x="1186" y="1004"/>
                    </a:lnTo>
                    <a:lnTo>
                      <a:pt x="1182" y="1002"/>
                    </a:lnTo>
                    <a:lnTo>
                      <a:pt x="914" y="915"/>
                    </a:lnTo>
                    <a:lnTo>
                      <a:pt x="914" y="1284"/>
                    </a:lnTo>
                    <a:lnTo>
                      <a:pt x="911" y="1374"/>
                    </a:lnTo>
                    <a:lnTo>
                      <a:pt x="901" y="1463"/>
                    </a:lnTo>
                    <a:lnTo>
                      <a:pt x="884" y="1551"/>
                    </a:lnTo>
                    <a:lnTo>
                      <a:pt x="861" y="1638"/>
                    </a:lnTo>
                    <a:lnTo>
                      <a:pt x="832" y="1723"/>
                    </a:lnTo>
                    <a:lnTo>
                      <a:pt x="796" y="1807"/>
                    </a:lnTo>
                    <a:lnTo>
                      <a:pt x="770" y="1860"/>
                    </a:lnTo>
                    <a:lnTo>
                      <a:pt x="741" y="1912"/>
                    </a:lnTo>
                    <a:lnTo>
                      <a:pt x="708" y="1964"/>
                    </a:lnTo>
                    <a:lnTo>
                      <a:pt x="670" y="2018"/>
                    </a:lnTo>
                    <a:lnTo>
                      <a:pt x="632" y="2073"/>
                    </a:lnTo>
                    <a:lnTo>
                      <a:pt x="595" y="2129"/>
                    </a:lnTo>
                    <a:lnTo>
                      <a:pt x="561" y="2186"/>
                    </a:lnTo>
                    <a:lnTo>
                      <a:pt x="530" y="2245"/>
                    </a:lnTo>
                    <a:lnTo>
                      <a:pt x="505" y="2307"/>
                    </a:lnTo>
                    <a:lnTo>
                      <a:pt x="484" y="2372"/>
                    </a:lnTo>
                    <a:lnTo>
                      <a:pt x="470" y="2437"/>
                    </a:lnTo>
                    <a:lnTo>
                      <a:pt x="460" y="2504"/>
                    </a:lnTo>
                    <a:lnTo>
                      <a:pt x="457" y="2572"/>
                    </a:lnTo>
                    <a:lnTo>
                      <a:pt x="457" y="2856"/>
                    </a:lnTo>
                    <a:lnTo>
                      <a:pt x="0" y="2856"/>
                    </a:lnTo>
                    <a:lnTo>
                      <a:pt x="0" y="2572"/>
                    </a:lnTo>
                    <a:lnTo>
                      <a:pt x="3" y="2479"/>
                    </a:lnTo>
                    <a:lnTo>
                      <a:pt x="14" y="2386"/>
                    </a:lnTo>
                    <a:lnTo>
                      <a:pt x="31" y="2295"/>
                    </a:lnTo>
                    <a:lnTo>
                      <a:pt x="52" y="2205"/>
                    </a:lnTo>
                    <a:lnTo>
                      <a:pt x="73" y="2141"/>
                    </a:lnTo>
                    <a:lnTo>
                      <a:pt x="97" y="2077"/>
                    </a:lnTo>
                    <a:lnTo>
                      <a:pt x="125" y="2015"/>
                    </a:lnTo>
                    <a:lnTo>
                      <a:pt x="156" y="1955"/>
                    </a:lnTo>
                    <a:lnTo>
                      <a:pt x="193" y="1898"/>
                    </a:lnTo>
                    <a:lnTo>
                      <a:pt x="225" y="1853"/>
                    </a:lnTo>
                    <a:lnTo>
                      <a:pt x="260" y="1810"/>
                    </a:lnTo>
                    <a:lnTo>
                      <a:pt x="295" y="1767"/>
                    </a:lnTo>
                    <a:lnTo>
                      <a:pt x="318" y="1738"/>
                    </a:lnTo>
                    <a:lnTo>
                      <a:pt x="340" y="1708"/>
                    </a:lnTo>
                    <a:lnTo>
                      <a:pt x="360" y="1678"/>
                    </a:lnTo>
                    <a:lnTo>
                      <a:pt x="378" y="1645"/>
                    </a:lnTo>
                    <a:lnTo>
                      <a:pt x="402" y="1588"/>
                    </a:lnTo>
                    <a:lnTo>
                      <a:pt x="422" y="1528"/>
                    </a:lnTo>
                    <a:lnTo>
                      <a:pt x="435" y="1466"/>
                    </a:lnTo>
                    <a:lnTo>
                      <a:pt x="445" y="1405"/>
                    </a:lnTo>
                    <a:lnTo>
                      <a:pt x="451" y="1343"/>
                    </a:lnTo>
                    <a:lnTo>
                      <a:pt x="453" y="1280"/>
                    </a:lnTo>
                    <a:lnTo>
                      <a:pt x="455" y="915"/>
                    </a:lnTo>
                    <a:lnTo>
                      <a:pt x="191" y="1002"/>
                    </a:lnTo>
                    <a:lnTo>
                      <a:pt x="178" y="1007"/>
                    </a:lnTo>
                    <a:lnTo>
                      <a:pt x="165" y="1009"/>
                    </a:lnTo>
                    <a:lnTo>
                      <a:pt x="146" y="1009"/>
                    </a:lnTo>
                    <a:lnTo>
                      <a:pt x="127" y="1003"/>
                    </a:lnTo>
                    <a:lnTo>
                      <a:pt x="109" y="995"/>
                    </a:lnTo>
                    <a:lnTo>
                      <a:pt x="93" y="982"/>
                    </a:lnTo>
                    <a:lnTo>
                      <a:pt x="81" y="967"/>
                    </a:lnTo>
                    <a:lnTo>
                      <a:pt x="71" y="948"/>
                    </a:lnTo>
                    <a:lnTo>
                      <a:pt x="67" y="927"/>
                    </a:lnTo>
                    <a:lnTo>
                      <a:pt x="67" y="905"/>
                    </a:lnTo>
                    <a:lnTo>
                      <a:pt x="71" y="884"/>
                    </a:lnTo>
                    <a:lnTo>
                      <a:pt x="77" y="873"/>
                    </a:lnTo>
                    <a:lnTo>
                      <a:pt x="84" y="862"/>
                    </a:lnTo>
                    <a:lnTo>
                      <a:pt x="92" y="852"/>
                    </a:lnTo>
                    <a:lnTo>
                      <a:pt x="681" y="0"/>
                    </a:lnTo>
                    <a:close/>
                  </a:path>
                </a:pathLst>
              </a:custGeom>
              <a:grpFill/>
              <a:ln w="9525">
                <a:noFill/>
                <a:round/>
                <a:headEnd/>
                <a:tailEnd/>
              </a:ln>
            </p:spPr>
            <p:txBody>
              <a:bodyPr wrap="none" anchor="ctr"/>
              <a:lstStyle/>
              <a:p>
                <a:endParaRPr lang="en-GB" sz="2400"/>
              </a:p>
            </p:txBody>
          </p:sp>
          <p:sp>
            <p:nvSpPr>
              <p:cNvPr id="18" name="Freeform 13">
                <a:extLst>
                  <a:ext uri="{FF2B5EF4-FFF2-40B4-BE49-F238E27FC236}">
                    <a16:creationId xmlns:a16="http://schemas.microsoft.com/office/drawing/2014/main" id="{0ADCF9C5-172E-43A4-A8AD-8F1ED46FBD93}"/>
                  </a:ext>
                </a:extLst>
              </p:cNvPr>
              <p:cNvSpPr>
                <a:spLocks noChangeArrowheads="1"/>
              </p:cNvSpPr>
              <p:nvPr/>
            </p:nvSpPr>
            <p:spPr bwMode="auto">
              <a:xfrm>
                <a:off x="2663" y="714"/>
                <a:ext cx="144" cy="316"/>
              </a:xfrm>
              <a:custGeom>
                <a:avLst/>
                <a:gdLst>
                  <a:gd name="T0" fmla="*/ 0 w 1305"/>
                  <a:gd name="T1" fmla="*/ 0 h 2855"/>
                  <a:gd name="T2" fmla="*/ 0 w 1305"/>
                  <a:gd name="T3" fmla="*/ 0 h 2855"/>
                  <a:gd name="T4" fmla="*/ 0 w 1305"/>
                  <a:gd name="T5" fmla="*/ 0 h 2855"/>
                  <a:gd name="T6" fmla="*/ 0 w 1305"/>
                  <a:gd name="T7" fmla="*/ 0 h 2855"/>
                  <a:gd name="T8" fmla="*/ 0 w 1305"/>
                  <a:gd name="T9" fmla="*/ 0 h 2855"/>
                  <a:gd name="T10" fmla="*/ 0 w 1305"/>
                  <a:gd name="T11" fmla="*/ 0 h 2855"/>
                  <a:gd name="T12" fmla="*/ 0 w 1305"/>
                  <a:gd name="T13" fmla="*/ 0 h 2855"/>
                  <a:gd name="T14" fmla="*/ 0 w 1305"/>
                  <a:gd name="T15" fmla="*/ 0 h 2855"/>
                  <a:gd name="T16" fmla="*/ 0 w 1305"/>
                  <a:gd name="T17" fmla="*/ 0 h 2855"/>
                  <a:gd name="T18" fmla="*/ 0 w 1305"/>
                  <a:gd name="T19" fmla="*/ 0 h 2855"/>
                  <a:gd name="T20" fmla="*/ 0 w 1305"/>
                  <a:gd name="T21" fmla="*/ 0 h 2855"/>
                  <a:gd name="T22" fmla="*/ 0 w 1305"/>
                  <a:gd name="T23" fmla="*/ 0 h 2855"/>
                  <a:gd name="T24" fmla="*/ 0 w 1305"/>
                  <a:gd name="T25" fmla="*/ 0 h 2855"/>
                  <a:gd name="T26" fmla="*/ 0 w 1305"/>
                  <a:gd name="T27" fmla="*/ 0 h 2855"/>
                  <a:gd name="T28" fmla="*/ 0 w 1305"/>
                  <a:gd name="T29" fmla="*/ 0 h 2855"/>
                  <a:gd name="T30" fmla="*/ 0 w 1305"/>
                  <a:gd name="T31" fmla="*/ 0 h 2855"/>
                  <a:gd name="T32" fmla="*/ 0 w 1305"/>
                  <a:gd name="T33" fmla="*/ 0 h 2855"/>
                  <a:gd name="T34" fmla="*/ 0 w 1305"/>
                  <a:gd name="T35" fmla="*/ 0 h 2855"/>
                  <a:gd name="T36" fmla="*/ 0 w 1305"/>
                  <a:gd name="T37" fmla="*/ 0 h 2855"/>
                  <a:gd name="T38" fmla="*/ 0 w 1305"/>
                  <a:gd name="T39" fmla="*/ 0 h 2855"/>
                  <a:gd name="T40" fmla="*/ 0 w 1305"/>
                  <a:gd name="T41" fmla="*/ 0 h 2855"/>
                  <a:gd name="T42" fmla="*/ 0 w 1305"/>
                  <a:gd name="T43" fmla="*/ 0 h 2855"/>
                  <a:gd name="T44" fmla="*/ 0 w 1305"/>
                  <a:gd name="T45" fmla="*/ 0 h 2855"/>
                  <a:gd name="T46" fmla="*/ 0 w 1305"/>
                  <a:gd name="T47" fmla="*/ 0 h 2855"/>
                  <a:gd name="T48" fmla="*/ 0 w 1305"/>
                  <a:gd name="T49" fmla="*/ 0 h 2855"/>
                  <a:gd name="T50" fmla="*/ 0 w 1305"/>
                  <a:gd name="T51" fmla="*/ 0 h 2855"/>
                  <a:gd name="T52" fmla="*/ 0 w 1305"/>
                  <a:gd name="T53" fmla="*/ 0 h 2855"/>
                  <a:gd name="T54" fmla="*/ 0 w 1305"/>
                  <a:gd name="T55" fmla="*/ 0 h 2855"/>
                  <a:gd name="T56" fmla="*/ 0 w 1305"/>
                  <a:gd name="T57" fmla="*/ 0 h 2855"/>
                  <a:gd name="T58" fmla="*/ 0 w 1305"/>
                  <a:gd name="T59" fmla="*/ 0 h 2855"/>
                  <a:gd name="T60" fmla="*/ 0 w 1305"/>
                  <a:gd name="T61" fmla="*/ 0 h 2855"/>
                  <a:gd name="T62" fmla="*/ 0 w 1305"/>
                  <a:gd name="T63" fmla="*/ 0 h 2855"/>
                  <a:gd name="T64" fmla="*/ 0 w 1305"/>
                  <a:gd name="T65" fmla="*/ 0 h 2855"/>
                  <a:gd name="T66" fmla="*/ 0 w 1305"/>
                  <a:gd name="T67" fmla="*/ 0 h 2855"/>
                  <a:gd name="T68" fmla="*/ 0 w 1305"/>
                  <a:gd name="T69" fmla="*/ 0 h 2855"/>
                  <a:gd name="T70" fmla="*/ 0 w 1305"/>
                  <a:gd name="T71" fmla="*/ 0 h 2855"/>
                  <a:gd name="T72" fmla="*/ 0 w 1305"/>
                  <a:gd name="T73" fmla="*/ 0 h 2855"/>
                  <a:gd name="T74" fmla="*/ 0 w 1305"/>
                  <a:gd name="T75" fmla="*/ 0 h 2855"/>
                  <a:gd name="T76" fmla="*/ 0 w 1305"/>
                  <a:gd name="T77" fmla="*/ 0 h 2855"/>
                  <a:gd name="T78" fmla="*/ 0 w 1305"/>
                  <a:gd name="T79" fmla="*/ 0 h 2855"/>
                  <a:gd name="T80" fmla="*/ 0 w 1305"/>
                  <a:gd name="T81" fmla="*/ 0 h 28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05"/>
                  <a:gd name="T124" fmla="*/ 0 h 2855"/>
                  <a:gd name="T125" fmla="*/ 1305 w 1305"/>
                  <a:gd name="T126" fmla="*/ 2855 h 28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05" h="2855">
                    <a:moveTo>
                      <a:pt x="0" y="0"/>
                    </a:moveTo>
                    <a:lnTo>
                      <a:pt x="458" y="0"/>
                    </a:lnTo>
                    <a:lnTo>
                      <a:pt x="458" y="286"/>
                    </a:lnTo>
                    <a:lnTo>
                      <a:pt x="460" y="353"/>
                    </a:lnTo>
                    <a:lnTo>
                      <a:pt x="470" y="419"/>
                    </a:lnTo>
                    <a:lnTo>
                      <a:pt x="484" y="485"/>
                    </a:lnTo>
                    <a:lnTo>
                      <a:pt x="505" y="549"/>
                    </a:lnTo>
                    <a:lnTo>
                      <a:pt x="530" y="612"/>
                    </a:lnTo>
                    <a:lnTo>
                      <a:pt x="561" y="671"/>
                    </a:lnTo>
                    <a:lnTo>
                      <a:pt x="596" y="729"/>
                    </a:lnTo>
                    <a:lnTo>
                      <a:pt x="648" y="804"/>
                    </a:lnTo>
                    <a:lnTo>
                      <a:pt x="701" y="880"/>
                    </a:lnTo>
                    <a:lnTo>
                      <a:pt x="735" y="935"/>
                    </a:lnTo>
                    <a:lnTo>
                      <a:pt x="768" y="992"/>
                    </a:lnTo>
                    <a:lnTo>
                      <a:pt x="796" y="1051"/>
                    </a:lnTo>
                    <a:lnTo>
                      <a:pt x="832" y="1134"/>
                    </a:lnTo>
                    <a:lnTo>
                      <a:pt x="860" y="1219"/>
                    </a:lnTo>
                    <a:lnTo>
                      <a:pt x="883" y="1306"/>
                    </a:lnTo>
                    <a:lnTo>
                      <a:pt x="898" y="1394"/>
                    </a:lnTo>
                    <a:lnTo>
                      <a:pt x="909" y="1484"/>
                    </a:lnTo>
                    <a:lnTo>
                      <a:pt x="912" y="1574"/>
                    </a:lnTo>
                    <a:lnTo>
                      <a:pt x="912" y="1940"/>
                    </a:lnTo>
                    <a:lnTo>
                      <a:pt x="1180" y="1853"/>
                    </a:lnTo>
                    <a:lnTo>
                      <a:pt x="1190" y="1850"/>
                    </a:lnTo>
                    <a:lnTo>
                      <a:pt x="1199" y="1846"/>
                    </a:lnTo>
                    <a:lnTo>
                      <a:pt x="1209" y="1846"/>
                    </a:lnTo>
                    <a:lnTo>
                      <a:pt x="1229" y="1848"/>
                    </a:lnTo>
                    <a:lnTo>
                      <a:pt x="1247" y="1852"/>
                    </a:lnTo>
                    <a:lnTo>
                      <a:pt x="1262" y="1859"/>
                    </a:lnTo>
                    <a:lnTo>
                      <a:pt x="1277" y="1871"/>
                    </a:lnTo>
                    <a:lnTo>
                      <a:pt x="1290" y="1885"/>
                    </a:lnTo>
                    <a:lnTo>
                      <a:pt x="1298" y="1902"/>
                    </a:lnTo>
                    <a:lnTo>
                      <a:pt x="1303" y="1919"/>
                    </a:lnTo>
                    <a:lnTo>
                      <a:pt x="1305" y="1938"/>
                    </a:lnTo>
                    <a:lnTo>
                      <a:pt x="1304" y="1955"/>
                    </a:lnTo>
                    <a:lnTo>
                      <a:pt x="1299" y="1973"/>
                    </a:lnTo>
                    <a:lnTo>
                      <a:pt x="1294" y="1984"/>
                    </a:lnTo>
                    <a:lnTo>
                      <a:pt x="1288" y="1992"/>
                    </a:lnTo>
                    <a:lnTo>
                      <a:pt x="1280" y="2001"/>
                    </a:lnTo>
                    <a:lnTo>
                      <a:pt x="679" y="2855"/>
                    </a:lnTo>
                    <a:lnTo>
                      <a:pt x="92" y="2004"/>
                    </a:lnTo>
                    <a:lnTo>
                      <a:pt x="87" y="1996"/>
                    </a:lnTo>
                    <a:lnTo>
                      <a:pt x="79" y="1987"/>
                    </a:lnTo>
                    <a:lnTo>
                      <a:pt x="73" y="1977"/>
                    </a:lnTo>
                    <a:lnTo>
                      <a:pt x="69" y="1967"/>
                    </a:lnTo>
                    <a:lnTo>
                      <a:pt x="66" y="1953"/>
                    </a:lnTo>
                    <a:lnTo>
                      <a:pt x="65" y="1940"/>
                    </a:lnTo>
                    <a:lnTo>
                      <a:pt x="67" y="1918"/>
                    </a:lnTo>
                    <a:lnTo>
                      <a:pt x="75" y="1897"/>
                    </a:lnTo>
                    <a:lnTo>
                      <a:pt x="88" y="1879"/>
                    </a:lnTo>
                    <a:lnTo>
                      <a:pt x="104" y="1864"/>
                    </a:lnTo>
                    <a:lnTo>
                      <a:pt x="123" y="1854"/>
                    </a:lnTo>
                    <a:lnTo>
                      <a:pt x="138" y="1849"/>
                    </a:lnTo>
                    <a:lnTo>
                      <a:pt x="153" y="1846"/>
                    </a:lnTo>
                    <a:lnTo>
                      <a:pt x="167" y="1848"/>
                    </a:lnTo>
                    <a:lnTo>
                      <a:pt x="178" y="1850"/>
                    </a:lnTo>
                    <a:lnTo>
                      <a:pt x="188" y="1853"/>
                    </a:lnTo>
                    <a:lnTo>
                      <a:pt x="455" y="1940"/>
                    </a:lnTo>
                    <a:lnTo>
                      <a:pt x="453" y="1576"/>
                    </a:lnTo>
                    <a:lnTo>
                      <a:pt x="451" y="1512"/>
                    </a:lnTo>
                    <a:lnTo>
                      <a:pt x="446" y="1449"/>
                    </a:lnTo>
                    <a:lnTo>
                      <a:pt x="435" y="1386"/>
                    </a:lnTo>
                    <a:lnTo>
                      <a:pt x="419" y="1324"/>
                    </a:lnTo>
                    <a:lnTo>
                      <a:pt x="407" y="1285"/>
                    </a:lnTo>
                    <a:lnTo>
                      <a:pt x="393" y="1247"/>
                    </a:lnTo>
                    <a:lnTo>
                      <a:pt x="375" y="1211"/>
                    </a:lnTo>
                    <a:lnTo>
                      <a:pt x="357" y="1175"/>
                    </a:lnTo>
                    <a:lnTo>
                      <a:pt x="334" y="1142"/>
                    </a:lnTo>
                    <a:lnTo>
                      <a:pt x="278" y="1071"/>
                    </a:lnTo>
                    <a:lnTo>
                      <a:pt x="222" y="1002"/>
                    </a:lnTo>
                    <a:lnTo>
                      <a:pt x="191" y="960"/>
                    </a:lnTo>
                    <a:lnTo>
                      <a:pt x="164" y="918"/>
                    </a:lnTo>
                    <a:lnTo>
                      <a:pt x="140" y="874"/>
                    </a:lnTo>
                    <a:lnTo>
                      <a:pt x="108" y="804"/>
                    </a:lnTo>
                    <a:lnTo>
                      <a:pt x="79" y="734"/>
                    </a:lnTo>
                    <a:lnTo>
                      <a:pt x="55" y="662"/>
                    </a:lnTo>
                    <a:lnTo>
                      <a:pt x="36" y="588"/>
                    </a:lnTo>
                    <a:lnTo>
                      <a:pt x="20" y="513"/>
                    </a:lnTo>
                    <a:lnTo>
                      <a:pt x="9" y="438"/>
                    </a:lnTo>
                    <a:lnTo>
                      <a:pt x="3" y="361"/>
                    </a:lnTo>
                    <a:lnTo>
                      <a:pt x="0" y="286"/>
                    </a:lnTo>
                    <a:lnTo>
                      <a:pt x="0" y="0"/>
                    </a:lnTo>
                    <a:close/>
                  </a:path>
                </a:pathLst>
              </a:custGeom>
              <a:grpFill/>
              <a:ln w="9525">
                <a:noFill/>
                <a:round/>
                <a:headEnd/>
                <a:tailEnd/>
              </a:ln>
            </p:spPr>
            <p:txBody>
              <a:bodyPr wrap="none" anchor="ctr"/>
              <a:lstStyle/>
              <a:p>
                <a:endParaRPr lang="en-GB" sz="2400"/>
              </a:p>
            </p:txBody>
          </p:sp>
          <p:sp>
            <p:nvSpPr>
              <p:cNvPr id="19" name="Freeform 14">
                <a:extLst>
                  <a:ext uri="{FF2B5EF4-FFF2-40B4-BE49-F238E27FC236}">
                    <a16:creationId xmlns:a16="http://schemas.microsoft.com/office/drawing/2014/main" id="{40BF70EB-3D99-431E-AB36-BCAF7C1CDFFF}"/>
                  </a:ext>
                </a:extLst>
              </p:cNvPr>
              <p:cNvSpPr>
                <a:spLocks noChangeArrowheads="1"/>
              </p:cNvSpPr>
              <p:nvPr/>
            </p:nvSpPr>
            <p:spPr bwMode="auto">
              <a:xfrm>
                <a:off x="2751" y="647"/>
                <a:ext cx="98" cy="153"/>
              </a:xfrm>
              <a:custGeom>
                <a:avLst/>
                <a:gdLst>
                  <a:gd name="T0" fmla="*/ 0 w 885"/>
                  <a:gd name="T1" fmla="*/ 0 h 1382"/>
                  <a:gd name="T2" fmla="*/ 0 w 885"/>
                  <a:gd name="T3" fmla="*/ 0 h 1382"/>
                  <a:gd name="T4" fmla="*/ 0 w 885"/>
                  <a:gd name="T5" fmla="*/ 0 h 1382"/>
                  <a:gd name="T6" fmla="*/ 0 w 885"/>
                  <a:gd name="T7" fmla="*/ 0 h 1382"/>
                  <a:gd name="T8" fmla="*/ 0 w 885"/>
                  <a:gd name="T9" fmla="*/ 0 h 1382"/>
                  <a:gd name="T10" fmla="*/ 0 w 885"/>
                  <a:gd name="T11" fmla="*/ 0 h 1382"/>
                  <a:gd name="T12" fmla="*/ 0 w 885"/>
                  <a:gd name="T13" fmla="*/ 0 h 1382"/>
                  <a:gd name="T14" fmla="*/ 0 w 885"/>
                  <a:gd name="T15" fmla="*/ 0 h 1382"/>
                  <a:gd name="T16" fmla="*/ 0 w 885"/>
                  <a:gd name="T17" fmla="*/ 0 h 1382"/>
                  <a:gd name="T18" fmla="*/ 0 w 885"/>
                  <a:gd name="T19" fmla="*/ 0 h 1382"/>
                  <a:gd name="T20" fmla="*/ 0 w 885"/>
                  <a:gd name="T21" fmla="*/ 0 h 1382"/>
                  <a:gd name="T22" fmla="*/ 0 w 885"/>
                  <a:gd name="T23" fmla="*/ 0 h 1382"/>
                  <a:gd name="T24" fmla="*/ 0 w 885"/>
                  <a:gd name="T25" fmla="*/ 0 h 1382"/>
                  <a:gd name="T26" fmla="*/ 0 w 885"/>
                  <a:gd name="T27" fmla="*/ 0 h 1382"/>
                  <a:gd name="T28" fmla="*/ 0 w 885"/>
                  <a:gd name="T29" fmla="*/ 0 h 1382"/>
                  <a:gd name="T30" fmla="*/ 0 w 885"/>
                  <a:gd name="T31" fmla="*/ 0 h 1382"/>
                  <a:gd name="T32" fmla="*/ 0 w 885"/>
                  <a:gd name="T33" fmla="*/ 0 h 1382"/>
                  <a:gd name="T34" fmla="*/ 0 w 885"/>
                  <a:gd name="T35" fmla="*/ 0 h 1382"/>
                  <a:gd name="T36" fmla="*/ 0 w 885"/>
                  <a:gd name="T37" fmla="*/ 0 h 1382"/>
                  <a:gd name="T38" fmla="*/ 0 w 885"/>
                  <a:gd name="T39" fmla="*/ 0 h 1382"/>
                  <a:gd name="T40" fmla="*/ 0 w 885"/>
                  <a:gd name="T41" fmla="*/ 0 h 1382"/>
                  <a:gd name="T42" fmla="*/ 0 w 885"/>
                  <a:gd name="T43" fmla="*/ 0 h 1382"/>
                  <a:gd name="T44" fmla="*/ 0 w 885"/>
                  <a:gd name="T45" fmla="*/ 0 h 1382"/>
                  <a:gd name="T46" fmla="*/ 0 w 885"/>
                  <a:gd name="T47" fmla="*/ 0 h 1382"/>
                  <a:gd name="T48" fmla="*/ 0 w 885"/>
                  <a:gd name="T49" fmla="*/ 0 h 1382"/>
                  <a:gd name="T50" fmla="*/ 0 w 885"/>
                  <a:gd name="T51" fmla="*/ 0 h 1382"/>
                  <a:gd name="T52" fmla="*/ 0 w 885"/>
                  <a:gd name="T53" fmla="*/ 0 h 1382"/>
                  <a:gd name="T54" fmla="*/ 0 w 885"/>
                  <a:gd name="T55" fmla="*/ 0 h 1382"/>
                  <a:gd name="T56" fmla="*/ 0 w 885"/>
                  <a:gd name="T57" fmla="*/ 0 h 1382"/>
                  <a:gd name="T58" fmla="*/ 0 w 885"/>
                  <a:gd name="T59" fmla="*/ 0 h 1382"/>
                  <a:gd name="T60" fmla="*/ 0 w 885"/>
                  <a:gd name="T61" fmla="*/ 0 h 1382"/>
                  <a:gd name="T62" fmla="*/ 0 w 885"/>
                  <a:gd name="T63" fmla="*/ 0 h 1382"/>
                  <a:gd name="T64" fmla="*/ 0 w 885"/>
                  <a:gd name="T65" fmla="*/ 0 h 1382"/>
                  <a:gd name="T66" fmla="*/ 0 w 885"/>
                  <a:gd name="T67" fmla="*/ 0 h 1382"/>
                  <a:gd name="T68" fmla="*/ 0 w 885"/>
                  <a:gd name="T69" fmla="*/ 0 h 1382"/>
                  <a:gd name="T70" fmla="*/ 0 w 885"/>
                  <a:gd name="T71" fmla="*/ 0 h 1382"/>
                  <a:gd name="T72" fmla="*/ 0 w 885"/>
                  <a:gd name="T73" fmla="*/ 0 h 1382"/>
                  <a:gd name="T74" fmla="*/ 0 w 885"/>
                  <a:gd name="T75" fmla="*/ 0 h 1382"/>
                  <a:gd name="T76" fmla="*/ 0 w 885"/>
                  <a:gd name="T77" fmla="*/ 0 h 1382"/>
                  <a:gd name="T78" fmla="*/ 0 w 885"/>
                  <a:gd name="T79" fmla="*/ 0 h 1382"/>
                  <a:gd name="T80" fmla="*/ 0 w 885"/>
                  <a:gd name="T81" fmla="*/ 0 h 1382"/>
                  <a:gd name="T82" fmla="*/ 0 w 885"/>
                  <a:gd name="T83" fmla="*/ 0 h 13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85"/>
                  <a:gd name="T127" fmla="*/ 0 h 1382"/>
                  <a:gd name="T128" fmla="*/ 885 w 885"/>
                  <a:gd name="T129" fmla="*/ 1382 h 13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85" h="1382">
                    <a:moveTo>
                      <a:pt x="0" y="0"/>
                    </a:moveTo>
                    <a:lnTo>
                      <a:pt x="885" y="0"/>
                    </a:lnTo>
                    <a:lnTo>
                      <a:pt x="882" y="131"/>
                    </a:lnTo>
                    <a:lnTo>
                      <a:pt x="874" y="262"/>
                    </a:lnTo>
                    <a:lnTo>
                      <a:pt x="863" y="401"/>
                    </a:lnTo>
                    <a:lnTo>
                      <a:pt x="844" y="539"/>
                    </a:lnTo>
                    <a:lnTo>
                      <a:pt x="819" y="677"/>
                    </a:lnTo>
                    <a:lnTo>
                      <a:pt x="788" y="812"/>
                    </a:lnTo>
                    <a:lnTo>
                      <a:pt x="769" y="885"/>
                    </a:lnTo>
                    <a:lnTo>
                      <a:pt x="749" y="958"/>
                    </a:lnTo>
                    <a:lnTo>
                      <a:pt x="728" y="1031"/>
                    </a:lnTo>
                    <a:lnTo>
                      <a:pt x="704" y="1103"/>
                    </a:lnTo>
                    <a:lnTo>
                      <a:pt x="678" y="1174"/>
                    </a:lnTo>
                    <a:lnTo>
                      <a:pt x="647" y="1243"/>
                    </a:lnTo>
                    <a:lnTo>
                      <a:pt x="637" y="1263"/>
                    </a:lnTo>
                    <a:lnTo>
                      <a:pt x="625" y="1282"/>
                    </a:lnTo>
                    <a:lnTo>
                      <a:pt x="603" y="1311"/>
                    </a:lnTo>
                    <a:lnTo>
                      <a:pt x="577" y="1334"/>
                    </a:lnTo>
                    <a:lnTo>
                      <a:pt x="549" y="1354"/>
                    </a:lnTo>
                    <a:lnTo>
                      <a:pt x="518" y="1369"/>
                    </a:lnTo>
                    <a:lnTo>
                      <a:pt x="482" y="1378"/>
                    </a:lnTo>
                    <a:lnTo>
                      <a:pt x="447" y="1382"/>
                    </a:lnTo>
                    <a:lnTo>
                      <a:pt x="411" y="1380"/>
                    </a:lnTo>
                    <a:lnTo>
                      <a:pt x="375" y="1372"/>
                    </a:lnTo>
                    <a:lnTo>
                      <a:pt x="342" y="1358"/>
                    </a:lnTo>
                    <a:lnTo>
                      <a:pt x="311" y="1339"/>
                    </a:lnTo>
                    <a:lnTo>
                      <a:pt x="291" y="1324"/>
                    </a:lnTo>
                    <a:lnTo>
                      <a:pt x="274" y="1305"/>
                    </a:lnTo>
                    <a:lnTo>
                      <a:pt x="259" y="1284"/>
                    </a:lnTo>
                    <a:lnTo>
                      <a:pt x="246" y="1262"/>
                    </a:lnTo>
                    <a:lnTo>
                      <a:pt x="235" y="1239"/>
                    </a:lnTo>
                    <a:lnTo>
                      <a:pt x="200" y="1146"/>
                    </a:lnTo>
                    <a:lnTo>
                      <a:pt x="168" y="1053"/>
                    </a:lnTo>
                    <a:lnTo>
                      <a:pt x="141" y="957"/>
                    </a:lnTo>
                    <a:lnTo>
                      <a:pt x="115" y="861"/>
                    </a:lnTo>
                    <a:lnTo>
                      <a:pt x="87" y="741"/>
                    </a:lnTo>
                    <a:lnTo>
                      <a:pt x="62" y="622"/>
                    </a:lnTo>
                    <a:lnTo>
                      <a:pt x="40" y="502"/>
                    </a:lnTo>
                    <a:lnTo>
                      <a:pt x="23" y="380"/>
                    </a:lnTo>
                    <a:lnTo>
                      <a:pt x="10" y="259"/>
                    </a:lnTo>
                    <a:lnTo>
                      <a:pt x="4" y="129"/>
                    </a:lnTo>
                    <a:lnTo>
                      <a:pt x="0" y="0"/>
                    </a:lnTo>
                    <a:close/>
                  </a:path>
                </a:pathLst>
              </a:custGeom>
              <a:grpFill/>
              <a:ln w="9525">
                <a:noFill/>
                <a:round/>
                <a:headEnd/>
                <a:tailEnd/>
              </a:ln>
            </p:spPr>
            <p:txBody>
              <a:bodyPr wrap="none" anchor="ctr"/>
              <a:lstStyle/>
              <a:p>
                <a:endParaRPr lang="en-GB" sz="2400"/>
              </a:p>
            </p:txBody>
          </p:sp>
        </p:grpSp>
      </p:grpSp>
      <p:grpSp>
        <p:nvGrpSpPr>
          <p:cNvPr id="28" name="Group 27"/>
          <p:cNvGrpSpPr/>
          <p:nvPr/>
        </p:nvGrpSpPr>
        <p:grpSpPr>
          <a:xfrm>
            <a:off x="6413365" y="3290098"/>
            <a:ext cx="4203687" cy="1391915"/>
            <a:chOff x="6413365" y="3290098"/>
            <a:chExt cx="4203687" cy="1391915"/>
          </a:xfrm>
        </p:grpSpPr>
        <p:sp>
          <p:nvSpPr>
            <p:cNvPr id="4" name="TextBox 3">
              <a:extLst>
                <a:ext uri="{FF2B5EF4-FFF2-40B4-BE49-F238E27FC236}">
                  <a16:creationId xmlns:a16="http://schemas.microsoft.com/office/drawing/2014/main" id="{907F2690-0BF8-4E24-928B-E816514D3F8D}"/>
                </a:ext>
              </a:extLst>
            </p:cNvPr>
            <p:cNvSpPr txBox="1"/>
            <p:nvPr/>
          </p:nvSpPr>
          <p:spPr>
            <a:xfrm>
              <a:off x="7193025" y="3481684"/>
              <a:ext cx="3424027" cy="1200329"/>
            </a:xfrm>
            <a:prstGeom prst="rect">
              <a:avLst/>
            </a:prstGeom>
            <a:noFill/>
          </p:spPr>
          <p:txBody>
            <a:bodyPr wrap="square" rtlCol="0">
              <a:spAutoFit/>
            </a:bodyPr>
            <a:lstStyle/>
            <a:p>
              <a:r>
                <a:rPr lang="en-GB" sz="2400" b="1" dirty="0">
                  <a:latin typeface="+mj-lt"/>
                  <a:ea typeface="Segoe UI" panose="020B0502040204020203" pitchFamily="34" charset="0"/>
                  <a:cs typeface="Segoe UI" panose="020B0502040204020203" pitchFamily="34" charset="0"/>
                </a:rPr>
                <a:t>Social activism: </a:t>
              </a:r>
              <a:r>
                <a:rPr lang="en-GB" sz="2400" dirty="0">
                  <a:latin typeface="+mj-lt"/>
                  <a:ea typeface="Segoe UI" panose="020B0502040204020203" pitchFamily="34" charset="0"/>
                  <a:cs typeface="Segoe UI" panose="020B0502040204020203" pitchFamily="34" charset="0"/>
                </a:rPr>
                <a:t>taking a stance on current socio-political issues. </a:t>
              </a:r>
            </a:p>
          </p:txBody>
        </p:sp>
        <p:grpSp>
          <p:nvGrpSpPr>
            <p:cNvPr id="20" name="Group 358">
              <a:extLst>
                <a:ext uri="{FF2B5EF4-FFF2-40B4-BE49-F238E27FC236}">
                  <a16:creationId xmlns:a16="http://schemas.microsoft.com/office/drawing/2014/main" id="{A94E2B87-D324-4443-974E-C83507AC2A2E}"/>
                </a:ext>
              </a:extLst>
            </p:cNvPr>
            <p:cNvGrpSpPr>
              <a:grpSpLocks/>
            </p:cNvGrpSpPr>
            <p:nvPr/>
          </p:nvGrpSpPr>
          <p:grpSpPr bwMode="auto">
            <a:xfrm>
              <a:off x="6413365" y="3290098"/>
              <a:ext cx="637896" cy="708961"/>
              <a:chOff x="1638" y="2430"/>
              <a:chExt cx="305" cy="357"/>
            </a:xfrm>
            <a:solidFill>
              <a:srgbClr val="4472C4"/>
            </a:solidFill>
          </p:grpSpPr>
          <p:sp>
            <p:nvSpPr>
              <p:cNvPr id="21" name="Freeform 359">
                <a:extLst>
                  <a:ext uri="{FF2B5EF4-FFF2-40B4-BE49-F238E27FC236}">
                    <a16:creationId xmlns:a16="http://schemas.microsoft.com/office/drawing/2014/main" id="{E680C44F-7E51-4714-AED1-83050E2A8F60}"/>
                  </a:ext>
                </a:extLst>
              </p:cNvPr>
              <p:cNvSpPr>
                <a:spLocks noChangeArrowheads="1"/>
              </p:cNvSpPr>
              <p:nvPr/>
            </p:nvSpPr>
            <p:spPr bwMode="auto">
              <a:xfrm>
                <a:off x="1800" y="2430"/>
                <a:ext cx="143" cy="87"/>
              </a:xfrm>
              <a:custGeom>
                <a:avLst/>
                <a:gdLst>
                  <a:gd name="T0" fmla="*/ 0 w 1441"/>
                  <a:gd name="T1" fmla="*/ 0 h 880"/>
                  <a:gd name="T2" fmla="*/ 0 w 1441"/>
                  <a:gd name="T3" fmla="*/ 0 h 880"/>
                  <a:gd name="T4" fmla="*/ 0 w 1441"/>
                  <a:gd name="T5" fmla="*/ 0 h 880"/>
                  <a:gd name="T6" fmla="*/ 0 w 1441"/>
                  <a:gd name="T7" fmla="*/ 0 h 880"/>
                  <a:gd name="T8" fmla="*/ 0 w 1441"/>
                  <a:gd name="T9" fmla="*/ 0 h 880"/>
                  <a:gd name="T10" fmla="*/ 0 w 1441"/>
                  <a:gd name="T11" fmla="*/ 0 h 880"/>
                  <a:gd name="T12" fmla="*/ 0 w 1441"/>
                  <a:gd name="T13" fmla="*/ 0 h 880"/>
                  <a:gd name="T14" fmla="*/ 0 w 1441"/>
                  <a:gd name="T15" fmla="*/ 0 h 880"/>
                  <a:gd name="T16" fmla="*/ 0 w 1441"/>
                  <a:gd name="T17" fmla="*/ 0 h 880"/>
                  <a:gd name="T18" fmla="*/ 0 w 1441"/>
                  <a:gd name="T19" fmla="*/ 0 h 880"/>
                  <a:gd name="T20" fmla="*/ 0 w 1441"/>
                  <a:gd name="T21" fmla="*/ 0 h 880"/>
                  <a:gd name="T22" fmla="*/ 0 w 1441"/>
                  <a:gd name="T23" fmla="*/ 0 h 880"/>
                  <a:gd name="T24" fmla="*/ 0 w 1441"/>
                  <a:gd name="T25" fmla="*/ 0 h 880"/>
                  <a:gd name="T26" fmla="*/ 0 w 1441"/>
                  <a:gd name="T27" fmla="*/ 0 h 880"/>
                  <a:gd name="T28" fmla="*/ 0 w 1441"/>
                  <a:gd name="T29" fmla="*/ 0 h 880"/>
                  <a:gd name="T30" fmla="*/ 0 w 1441"/>
                  <a:gd name="T31" fmla="*/ 0 h 880"/>
                  <a:gd name="T32" fmla="*/ 0 w 1441"/>
                  <a:gd name="T33" fmla="*/ 0 h 880"/>
                  <a:gd name="T34" fmla="*/ 0 w 1441"/>
                  <a:gd name="T35" fmla="*/ 0 h 880"/>
                  <a:gd name="T36" fmla="*/ 0 w 1441"/>
                  <a:gd name="T37" fmla="*/ 0 h 880"/>
                  <a:gd name="T38" fmla="*/ 0 w 1441"/>
                  <a:gd name="T39" fmla="*/ 0 h 880"/>
                  <a:gd name="T40" fmla="*/ 0 w 1441"/>
                  <a:gd name="T41" fmla="*/ 0 h 880"/>
                  <a:gd name="T42" fmla="*/ 0 w 1441"/>
                  <a:gd name="T43" fmla="*/ 0 h 880"/>
                  <a:gd name="T44" fmla="*/ 0 w 1441"/>
                  <a:gd name="T45" fmla="*/ 0 h 880"/>
                  <a:gd name="T46" fmla="*/ 0 w 1441"/>
                  <a:gd name="T47" fmla="*/ 0 h 880"/>
                  <a:gd name="T48" fmla="*/ 0 w 1441"/>
                  <a:gd name="T49" fmla="*/ 0 h 880"/>
                  <a:gd name="T50" fmla="*/ 0 w 1441"/>
                  <a:gd name="T51" fmla="*/ 0 h 880"/>
                  <a:gd name="T52" fmla="*/ 0 w 1441"/>
                  <a:gd name="T53" fmla="*/ 0 h 880"/>
                  <a:gd name="T54" fmla="*/ 0 w 1441"/>
                  <a:gd name="T55" fmla="*/ 0 h 880"/>
                  <a:gd name="T56" fmla="*/ 0 w 1441"/>
                  <a:gd name="T57" fmla="*/ 0 h 880"/>
                  <a:gd name="T58" fmla="*/ 0 w 1441"/>
                  <a:gd name="T59" fmla="*/ 0 h 880"/>
                  <a:gd name="T60" fmla="*/ 0 w 1441"/>
                  <a:gd name="T61" fmla="*/ 0 h 880"/>
                  <a:gd name="T62" fmla="*/ 0 w 1441"/>
                  <a:gd name="T63" fmla="*/ 0 h 880"/>
                  <a:gd name="T64" fmla="*/ 0 w 1441"/>
                  <a:gd name="T65" fmla="*/ 0 h 880"/>
                  <a:gd name="T66" fmla="*/ 0 w 1441"/>
                  <a:gd name="T67" fmla="*/ 0 h 880"/>
                  <a:gd name="T68" fmla="*/ 0 w 1441"/>
                  <a:gd name="T69" fmla="*/ 0 h 880"/>
                  <a:gd name="T70" fmla="*/ 0 w 1441"/>
                  <a:gd name="T71" fmla="*/ 0 h 880"/>
                  <a:gd name="T72" fmla="*/ 0 w 1441"/>
                  <a:gd name="T73" fmla="*/ 0 h 880"/>
                  <a:gd name="T74" fmla="*/ 0 w 1441"/>
                  <a:gd name="T75" fmla="*/ 0 h 880"/>
                  <a:gd name="T76" fmla="*/ 0 w 1441"/>
                  <a:gd name="T77" fmla="*/ 0 h 880"/>
                  <a:gd name="T78" fmla="*/ 0 w 1441"/>
                  <a:gd name="T79" fmla="*/ 0 h 880"/>
                  <a:gd name="T80" fmla="*/ 0 w 1441"/>
                  <a:gd name="T81" fmla="*/ 0 h 880"/>
                  <a:gd name="T82" fmla="*/ 0 w 1441"/>
                  <a:gd name="T83" fmla="*/ 0 h 880"/>
                  <a:gd name="T84" fmla="*/ 0 w 1441"/>
                  <a:gd name="T85" fmla="*/ 0 h 880"/>
                  <a:gd name="T86" fmla="*/ 0 w 1441"/>
                  <a:gd name="T87" fmla="*/ 0 h 880"/>
                  <a:gd name="T88" fmla="*/ 0 w 1441"/>
                  <a:gd name="T89" fmla="*/ 0 h 880"/>
                  <a:gd name="T90" fmla="*/ 0 w 1441"/>
                  <a:gd name="T91" fmla="*/ 0 h 880"/>
                  <a:gd name="T92" fmla="*/ 0 w 1441"/>
                  <a:gd name="T93" fmla="*/ 0 h 8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1"/>
                  <a:gd name="T142" fmla="*/ 0 h 880"/>
                  <a:gd name="T143" fmla="*/ 1441 w 1441"/>
                  <a:gd name="T144" fmla="*/ 880 h 8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1" h="880">
                    <a:moveTo>
                      <a:pt x="1100" y="72"/>
                    </a:moveTo>
                    <a:lnTo>
                      <a:pt x="1081" y="76"/>
                    </a:lnTo>
                    <a:lnTo>
                      <a:pt x="1064" y="85"/>
                    </a:lnTo>
                    <a:lnTo>
                      <a:pt x="1051" y="100"/>
                    </a:lnTo>
                    <a:lnTo>
                      <a:pt x="1040" y="120"/>
                    </a:lnTo>
                    <a:lnTo>
                      <a:pt x="1032" y="144"/>
                    </a:lnTo>
                    <a:lnTo>
                      <a:pt x="1027" y="172"/>
                    </a:lnTo>
                    <a:lnTo>
                      <a:pt x="1024" y="204"/>
                    </a:lnTo>
                    <a:lnTo>
                      <a:pt x="1024" y="239"/>
                    </a:lnTo>
                    <a:lnTo>
                      <a:pt x="1028" y="277"/>
                    </a:lnTo>
                    <a:lnTo>
                      <a:pt x="1034" y="317"/>
                    </a:lnTo>
                    <a:lnTo>
                      <a:pt x="1043" y="359"/>
                    </a:lnTo>
                    <a:lnTo>
                      <a:pt x="1055" y="403"/>
                    </a:lnTo>
                    <a:lnTo>
                      <a:pt x="1070" y="447"/>
                    </a:lnTo>
                    <a:lnTo>
                      <a:pt x="1087" y="491"/>
                    </a:lnTo>
                    <a:lnTo>
                      <a:pt x="1106" y="532"/>
                    </a:lnTo>
                    <a:lnTo>
                      <a:pt x="1126" y="569"/>
                    </a:lnTo>
                    <a:lnTo>
                      <a:pt x="1147" y="605"/>
                    </a:lnTo>
                    <a:lnTo>
                      <a:pt x="1169" y="636"/>
                    </a:lnTo>
                    <a:lnTo>
                      <a:pt x="1191" y="662"/>
                    </a:lnTo>
                    <a:lnTo>
                      <a:pt x="1213" y="685"/>
                    </a:lnTo>
                    <a:lnTo>
                      <a:pt x="1237" y="704"/>
                    </a:lnTo>
                    <a:lnTo>
                      <a:pt x="1258" y="717"/>
                    </a:lnTo>
                    <a:lnTo>
                      <a:pt x="1279" y="725"/>
                    </a:lnTo>
                    <a:lnTo>
                      <a:pt x="1298" y="727"/>
                    </a:lnTo>
                    <a:lnTo>
                      <a:pt x="1317" y="724"/>
                    </a:lnTo>
                    <a:lnTo>
                      <a:pt x="1334" y="715"/>
                    </a:lnTo>
                    <a:lnTo>
                      <a:pt x="1347" y="700"/>
                    </a:lnTo>
                    <a:lnTo>
                      <a:pt x="1358" y="680"/>
                    </a:lnTo>
                    <a:lnTo>
                      <a:pt x="1366" y="657"/>
                    </a:lnTo>
                    <a:lnTo>
                      <a:pt x="1371" y="628"/>
                    </a:lnTo>
                    <a:lnTo>
                      <a:pt x="1374" y="596"/>
                    </a:lnTo>
                    <a:lnTo>
                      <a:pt x="1374" y="560"/>
                    </a:lnTo>
                    <a:lnTo>
                      <a:pt x="1370" y="523"/>
                    </a:lnTo>
                    <a:lnTo>
                      <a:pt x="1364" y="483"/>
                    </a:lnTo>
                    <a:lnTo>
                      <a:pt x="1355" y="441"/>
                    </a:lnTo>
                    <a:lnTo>
                      <a:pt x="1343" y="398"/>
                    </a:lnTo>
                    <a:lnTo>
                      <a:pt x="1328" y="352"/>
                    </a:lnTo>
                    <a:lnTo>
                      <a:pt x="1311" y="309"/>
                    </a:lnTo>
                    <a:lnTo>
                      <a:pt x="1292" y="268"/>
                    </a:lnTo>
                    <a:lnTo>
                      <a:pt x="1272" y="231"/>
                    </a:lnTo>
                    <a:lnTo>
                      <a:pt x="1251" y="195"/>
                    </a:lnTo>
                    <a:lnTo>
                      <a:pt x="1229" y="164"/>
                    </a:lnTo>
                    <a:lnTo>
                      <a:pt x="1207" y="138"/>
                    </a:lnTo>
                    <a:lnTo>
                      <a:pt x="1185" y="114"/>
                    </a:lnTo>
                    <a:lnTo>
                      <a:pt x="1163" y="96"/>
                    </a:lnTo>
                    <a:lnTo>
                      <a:pt x="1140" y="82"/>
                    </a:lnTo>
                    <a:lnTo>
                      <a:pt x="1119" y="75"/>
                    </a:lnTo>
                    <a:lnTo>
                      <a:pt x="1100" y="72"/>
                    </a:lnTo>
                    <a:close/>
                    <a:moveTo>
                      <a:pt x="1091" y="0"/>
                    </a:moveTo>
                    <a:lnTo>
                      <a:pt x="1116" y="0"/>
                    </a:lnTo>
                    <a:lnTo>
                      <a:pt x="1143" y="7"/>
                    </a:lnTo>
                    <a:lnTo>
                      <a:pt x="1169" y="19"/>
                    </a:lnTo>
                    <a:lnTo>
                      <a:pt x="1197" y="37"/>
                    </a:lnTo>
                    <a:lnTo>
                      <a:pt x="1224" y="60"/>
                    </a:lnTo>
                    <a:lnTo>
                      <a:pt x="1251" y="87"/>
                    </a:lnTo>
                    <a:lnTo>
                      <a:pt x="1277" y="118"/>
                    </a:lnTo>
                    <a:lnTo>
                      <a:pt x="1303" y="153"/>
                    </a:lnTo>
                    <a:lnTo>
                      <a:pt x="1328" y="193"/>
                    </a:lnTo>
                    <a:lnTo>
                      <a:pt x="1352" y="235"/>
                    </a:lnTo>
                    <a:lnTo>
                      <a:pt x="1373" y="280"/>
                    </a:lnTo>
                    <a:lnTo>
                      <a:pt x="1391" y="329"/>
                    </a:lnTo>
                    <a:lnTo>
                      <a:pt x="1407" y="376"/>
                    </a:lnTo>
                    <a:lnTo>
                      <a:pt x="1420" y="421"/>
                    </a:lnTo>
                    <a:lnTo>
                      <a:pt x="1429" y="465"/>
                    </a:lnTo>
                    <a:lnTo>
                      <a:pt x="1436" y="508"/>
                    </a:lnTo>
                    <a:lnTo>
                      <a:pt x="1440" y="549"/>
                    </a:lnTo>
                    <a:lnTo>
                      <a:pt x="1441" y="588"/>
                    </a:lnTo>
                    <a:lnTo>
                      <a:pt x="1439" y="626"/>
                    </a:lnTo>
                    <a:lnTo>
                      <a:pt x="1434" y="659"/>
                    </a:lnTo>
                    <a:lnTo>
                      <a:pt x="1428" y="690"/>
                    </a:lnTo>
                    <a:lnTo>
                      <a:pt x="1418" y="717"/>
                    </a:lnTo>
                    <a:lnTo>
                      <a:pt x="1406" y="742"/>
                    </a:lnTo>
                    <a:lnTo>
                      <a:pt x="1390" y="762"/>
                    </a:lnTo>
                    <a:lnTo>
                      <a:pt x="1373" y="776"/>
                    </a:lnTo>
                    <a:lnTo>
                      <a:pt x="1353" y="787"/>
                    </a:lnTo>
                    <a:lnTo>
                      <a:pt x="1337" y="790"/>
                    </a:lnTo>
                    <a:lnTo>
                      <a:pt x="1321" y="793"/>
                    </a:lnTo>
                    <a:lnTo>
                      <a:pt x="70" y="880"/>
                    </a:lnTo>
                    <a:lnTo>
                      <a:pt x="69" y="879"/>
                    </a:lnTo>
                    <a:lnTo>
                      <a:pt x="52" y="878"/>
                    </a:lnTo>
                    <a:lnTo>
                      <a:pt x="36" y="873"/>
                    </a:lnTo>
                    <a:lnTo>
                      <a:pt x="23" y="865"/>
                    </a:lnTo>
                    <a:lnTo>
                      <a:pt x="12" y="852"/>
                    </a:lnTo>
                    <a:lnTo>
                      <a:pt x="4" y="837"/>
                    </a:lnTo>
                    <a:lnTo>
                      <a:pt x="0" y="820"/>
                    </a:lnTo>
                    <a:lnTo>
                      <a:pt x="1" y="804"/>
                    </a:lnTo>
                    <a:lnTo>
                      <a:pt x="6" y="788"/>
                    </a:lnTo>
                    <a:lnTo>
                      <a:pt x="14" y="775"/>
                    </a:lnTo>
                    <a:lnTo>
                      <a:pt x="27" y="764"/>
                    </a:lnTo>
                    <a:lnTo>
                      <a:pt x="1044" y="17"/>
                    </a:lnTo>
                    <a:lnTo>
                      <a:pt x="1055" y="10"/>
                    </a:lnTo>
                    <a:lnTo>
                      <a:pt x="1068" y="5"/>
                    </a:lnTo>
                    <a:lnTo>
                      <a:pt x="1091" y="0"/>
                    </a:lnTo>
                    <a:close/>
                  </a:path>
                </a:pathLst>
              </a:custGeom>
              <a:grpFill/>
              <a:ln w="9525">
                <a:noFill/>
                <a:round/>
                <a:headEnd/>
                <a:tailEnd/>
              </a:ln>
            </p:spPr>
            <p:txBody>
              <a:bodyPr wrap="none" anchor="ctr"/>
              <a:lstStyle/>
              <a:p>
                <a:endParaRPr lang="en-GB" sz="2400"/>
              </a:p>
            </p:txBody>
          </p:sp>
          <p:sp>
            <p:nvSpPr>
              <p:cNvPr id="22" name="Freeform 360">
                <a:extLst>
                  <a:ext uri="{FF2B5EF4-FFF2-40B4-BE49-F238E27FC236}">
                    <a16:creationId xmlns:a16="http://schemas.microsoft.com/office/drawing/2014/main" id="{7EAAB9A6-CC02-4D1D-B176-559277298C8F}"/>
                  </a:ext>
                </a:extLst>
              </p:cNvPr>
              <p:cNvSpPr>
                <a:spLocks noChangeArrowheads="1"/>
              </p:cNvSpPr>
              <p:nvPr/>
            </p:nvSpPr>
            <p:spPr bwMode="auto">
              <a:xfrm>
                <a:off x="1638" y="2522"/>
                <a:ext cx="215" cy="265"/>
              </a:xfrm>
              <a:custGeom>
                <a:avLst/>
                <a:gdLst>
                  <a:gd name="T0" fmla="*/ 0 w 2157"/>
                  <a:gd name="T1" fmla="*/ 0 h 2658"/>
                  <a:gd name="T2" fmla="*/ 0 w 2157"/>
                  <a:gd name="T3" fmla="*/ 0 h 2658"/>
                  <a:gd name="T4" fmla="*/ 0 w 2157"/>
                  <a:gd name="T5" fmla="*/ 0 h 2658"/>
                  <a:gd name="T6" fmla="*/ 0 w 2157"/>
                  <a:gd name="T7" fmla="*/ 0 h 2658"/>
                  <a:gd name="T8" fmla="*/ 0 w 2157"/>
                  <a:gd name="T9" fmla="*/ 0 h 2658"/>
                  <a:gd name="T10" fmla="*/ 0 w 2157"/>
                  <a:gd name="T11" fmla="*/ 0 h 2658"/>
                  <a:gd name="T12" fmla="*/ 0 w 2157"/>
                  <a:gd name="T13" fmla="*/ 0 h 2658"/>
                  <a:gd name="T14" fmla="*/ 0 w 2157"/>
                  <a:gd name="T15" fmla="*/ 0 h 2658"/>
                  <a:gd name="T16" fmla="*/ 0 w 2157"/>
                  <a:gd name="T17" fmla="*/ 0 h 2658"/>
                  <a:gd name="T18" fmla="*/ 0 w 2157"/>
                  <a:gd name="T19" fmla="*/ 0 h 2658"/>
                  <a:gd name="T20" fmla="*/ 0 w 2157"/>
                  <a:gd name="T21" fmla="*/ 0 h 2658"/>
                  <a:gd name="T22" fmla="*/ 0 w 2157"/>
                  <a:gd name="T23" fmla="*/ 0 h 2658"/>
                  <a:gd name="T24" fmla="*/ 0 w 2157"/>
                  <a:gd name="T25" fmla="*/ 0 h 2658"/>
                  <a:gd name="T26" fmla="*/ 0 w 2157"/>
                  <a:gd name="T27" fmla="*/ 0 h 2658"/>
                  <a:gd name="T28" fmla="*/ 0 w 2157"/>
                  <a:gd name="T29" fmla="*/ 0 h 2658"/>
                  <a:gd name="T30" fmla="*/ 0 w 2157"/>
                  <a:gd name="T31" fmla="*/ 0 h 2658"/>
                  <a:gd name="T32" fmla="*/ 0 w 2157"/>
                  <a:gd name="T33" fmla="*/ 0 h 2658"/>
                  <a:gd name="T34" fmla="*/ 0 w 2157"/>
                  <a:gd name="T35" fmla="*/ 0 h 2658"/>
                  <a:gd name="T36" fmla="*/ 0 w 2157"/>
                  <a:gd name="T37" fmla="*/ 0 h 2658"/>
                  <a:gd name="T38" fmla="*/ 0 w 2157"/>
                  <a:gd name="T39" fmla="*/ 0 h 2658"/>
                  <a:gd name="T40" fmla="*/ 0 w 2157"/>
                  <a:gd name="T41" fmla="*/ 0 h 2658"/>
                  <a:gd name="T42" fmla="*/ 0 w 2157"/>
                  <a:gd name="T43" fmla="*/ 0 h 2658"/>
                  <a:gd name="T44" fmla="*/ 0 w 2157"/>
                  <a:gd name="T45" fmla="*/ 0 h 2658"/>
                  <a:gd name="T46" fmla="*/ 0 w 2157"/>
                  <a:gd name="T47" fmla="*/ 0 h 2658"/>
                  <a:gd name="T48" fmla="*/ 0 w 2157"/>
                  <a:gd name="T49" fmla="*/ 0 h 2658"/>
                  <a:gd name="T50" fmla="*/ 0 w 2157"/>
                  <a:gd name="T51" fmla="*/ 0 h 2658"/>
                  <a:gd name="T52" fmla="*/ 0 w 2157"/>
                  <a:gd name="T53" fmla="*/ 0 h 2658"/>
                  <a:gd name="T54" fmla="*/ 0 w 2157"/>
                  <a:gd name="T55" fmla="*/ 0 h 2658"/>
                  <a:gd name="T56" fmla="*/ 0 w 2157"/>
                  <a:gd name="T57" fmla="*/ 0 h 2658"/>
                  <a:gd name="T58" fmla="*/ 0 w 2157"/>
                  <a:gd name="T59" fmla="*/ 0 h 2658"/>
                  <a:gd name="T60" fmla="*/ 0 w 2157"/>
                  <a:gd name="T61" fmla="*/ 0 h 2658"/>
                  <a:gd name="T62" fmla="*/ 0 w 2157"/>
                  <a:gd name="T63" fmla="*/ 0 h 2658"/>
                  <a:gd name="T64" fmla="*/ 0 w 2157"/>
                  <a:gd name="T65" fmla="*/ 0 h 2658"/>
                  <a:gd name="T66" fmla="*/ 0 w 2157"/>
                  <a:gd name="T67" fmla="*/ 0 h 2658"/>
                  <a:gd name="T68" fmla="*/ 0 w 2157"/>
                  <a:gd name="T69" fmla="*/ 0 h 2658"/>
                  <a:gd name="T70" fmla="*/ 0 w 2157"/>
                  <a:gd name="T71" fmla="*/ 0 h 2658"/>
                  <a:gd name="T72" fmla="*/ 0 w 2157"/>
                  <a:gd name="T73" fmla="*/ 0 h 2658"/>
                  <a:gd name="T74" fmla="*/ 0 w 2157"/>
                  <a:gd name="T75" fmla="*/ 0 h 2658"/>
                  <a:gd name="T76" fmla="*/ 0 w 2157"/>
                  <a:gd name="T77" fmla="*/ 0 h 2658"/>
                  <a:gd name="T78" fmla="*/ 0 w 2157"/>
                  <a:gd name="T79" fmla="*/ 0 h 2658"/>
                  <a:gd name="T80" fmla="*/ 0 w 2157"/>
                  <a:gd name="T81" fmla="*/ 0 h 2658"/>
                  <a:gd name="T82" fmla="*/ 0 w 2157"/>
                  <a:gd name="T83" fmla="*/ 0 h 2658"/>
                  <a:gd name="T84" fmla="*/ 0 w 2157"/>
                  <a:gd name="T85" fmla="*/ 0 h 2658"/>
                  <a:gd name="T86" fmla="*/ 0 w 2157"/>
                  <a:gd name="T87" fmla="*/ 0 h 2658"/>
                  <a:gd name="T88" fmla="*/ 0 w 2157"/>
                  <a:gd name="T89" fmla="*/ 0 h 2658"/>
                  <a:gd name="T90" fmla="*/ 0 w 2157"/>
                  <a:gd name="T91" fmla="*/ 0 h 2658"/>
                  <a:gd name="T92" fmla="*/ 0 w 2157"/>
                  <a:gd name="T93" fmla="*/ 0 h 2658"/>
                  <a:gd name="T94" fmla="*/ 0 w 2157"/>
                  <a:gd name="T95" fmla="*/ 0 h 2658"/>
                  <a:gd name="T96" fmla="*/ 0 w 2157"/>
                  <a:gd name="T97" fmla="*/ 0 h 2658"/>
                  <a:gd name="T98" fmla="*/ 0 w 2157"/>
                  <a:gd name="T99" fmla="*/ 0 h 2658"/>
                  <a:gd name="T100" fmla="*/ 0 w 2157"/>
                  <a:gd name="T101" fmla="*/ 0 h 26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57"/>
                  <a:gd name="T154" fmla="*/ 0 h 2658"/>
                  <a:gd name="T155" fmla="*/ 2157 w 2157"/>
                  <a:gd name="T156" fmla="*/ 2658 h 26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57" h="2658">
                    <a:moveTo>
                      <a:pt x="2088" y="0"/>
                    </a:moveTo>
                    <a:lnTo>
                      <a:pt x="2106" y="2"/>
                    </a:lnTo>
                    <a:lnTo>
                      <a:pt x="2123" y="7"/>
                    </a:lnTo>
                    <a:lnTo>
                      <a:pt x="2137" y="16"/>
                    </a:lnTo>
                    <a:lnTo>
                      <a:pt x="2147" y="27"/>
                    </a:lnTo>
                    <a:lnTo>
                      <a:pt x="2155" y="41"/>
                    </a:lnTo>
                    <a:lnTo>
                      <a:pt x="2157" y="56"/>
                    </a:lnTo>
                    <a:lnTo>
                      <a:pt x="2157" y="57"/>
                    </a:lnTo>
                    <a:lnTo>
                      <a:pt x="2157" y="67"/>
                    </a:lnTo>
                    <a:lnTo>
                      <a:pt x="2157" y="84"/>
                    </a:lnTo>
                    <a:lnTo>
                      <a:pt x="2157" y="107"/>
                    </a:lnTo>
                    <a:lnTo>
                      <a:pt x="2157" y="135"/>
                    </a:lnTo>
                    <a:lnTo>
                      <a:pt x="2157" y="167"/>
                    </a:lnTo>
                    <a:lnTo>
                      <a:pt x="2157" y="202"/>
                    </a:lnTo>
                    <a:lnTo>
                      <a:pt x="2156" y="241"/>
                    </a:lnTo>
                    <a:lnTo>
                      <a:pt x="2155" y="281"/>
                    </a:lnTo>
                    <a:lnTo>
                      <a:pt x="2154" y="321"/>
                    </a:lnTo>
                    <a:lnTo>
                      <a:pt x="2153" y="361"/>
                    </a:lnTo>
                    <a:lnTo>
                      <a:pt x="2151" y="401"/>
                    </a:lnTo>
                    <a:lnTo>
                      <a:pt x="2148" y="438"/>
                    </a:lnTo>
                    <a:lnTo>
                      <a:pt x="2146" y="472"/>
                    </a:lnTo>
                    <a:lnTo>
                      <a:pt x="2143" y="503"/>
                    </a:lnTo>
                    <a:lnTo>
                      <a:pt x="2138" y="530"/>
                    </a:lnTo>
                    <a:lnTo>
                      <a:pt x="2134" y="551"/>
                    </a:lnTo>
                    <a:lnTo>
                      <a:pt x="2130" y="565"/>
                    </a:lnTo>
                    <a:lnTo>
                      <a:pt x="2117" y="583"/>
                    </a:lnTo>
                    <a:lnTo>
                      <a:pt x="2104" y="595"/>
                    </a:lnTo>
                    <a:lnTo>
                      <a:pt x="2092" y="603"/>
                    </a:lnTo>
                    <a:lnTo>
                      <a:pt x="2079" y="606"/>
                    </a:lnTo>
                    <a:lnTo>
                      <a:pt x="2067" y="607"/>
                    </a:lnTo>
                    <a:lnTo>
                      <a:pt x="2056" y="607"/>
                    </a:lnTo>
                    <a:lnTo>
                      <a:pt x="2048" y="605"/>
                    </a:lnTo>
                    <a:lnTo>
                      <a:pt x="2042" y="604"/>
                    </a:lnTo>
                    <a:lnTo>
                      <a:pt x="2040" y="603"/>
                    </a:lnTo>
                    <a:lnTo>
                      <a:pt x="1702" y="492"/>
                    </a:lnTo>
                    <a:lnTo>
                      <a:pt x="1600" y="1075"/>
                    </a:lnTo>
                    <a:lnTo>
                      <a:pt x="1912" y="2594"/>
                    </a:lnTo>
                    <a:lnTo>
                      <a:pt x="1912" y="2596"/>
                    </a:lnTo>
                    <a:lnTo>
                      <a:pt x="1913" y="2600"/>
                    </a:lnTo>
                    <a:lnTo>
                      <a:pt x="1914" y="2606"/>
                    </a:lnTo>
                    <a:lnTo>
                      <a:pt x="1914" y="2614"/>
                    </a:lnTo>
                    <a:lnTo>
                      <a:pt x="1912" y="2622"/>
                    </a:lnTo>
                    <a:lnTo>
                      <a:pt x="1909" y="2631"/>
                    </a:lnTo>
                    <a:lnTo>
                      <a:pt x="1903" y="2640"/>
                    </a:lnTo>
                    <a:lnTo>
                      <a:pt x="1894" y="2647"/>
                    </a:lnTo>
                    <a:lnTo>
                      <a:pt x="1882" y="2653"/>
                    </a:lnTo>
                    <a:lnTo>
                      <a:pt x="1865" y="2657"/>
                    </a:lnTo>
                    <a:lnTo>
                      <a:pt x="1846" y="2658"/>
                    </a:lnTo>
                    <a:lnTo>
                      <a:pt x="1830" y="2656"/>
                    </a:lnTo>
                    <a:lnTo>
                      <a:pt x="1817" y="2649"/>
                    </a:lnTo>
                    <a:lnTo>
                      <a:pt x="1806" y="2642"/>
                    </a:lnTo>
                    <a:lnTo>
                      <a:pt x="1798" y="2634"/>
                    </a:lnTo>
                    <a:lnTo>
                      <a:pt x="1794" y="2627"/>
                    </a:lnTo>
                    <a:lnTo>
                      <a:pt x="1790" y="2622"/>
                    </a:lnTo>
                    <a:lnTo>
                      <a:pt x="1789" y="2620"/>
                    </a:lnTo>
                    <a:lnTo>
                      <a:pt x="1294" y="1479"/>
                    </a:lnTo>
                    <a:lnTo>
                      <a:pt x="799" y="2620"/>
                    </a:lnTo>
                    <a:lnTo>
                      <a:pt x="799" y="2622"/>
                    </a:lnTo>
                    <a:lnTo>
                      <a:pt x="796" y="2627"/>
                    </a:lnTo>
                    <a:lnTo>
                      <a:pt x="790" y="2634"/>
                    </a:lnTo>
                    <a:lnTo>
                      <a:pt x="782" y="2642"/>
                    </a:lnTo>
                    <a:lnTo>
                      <a:pt x="772" y="2649"/>
                    </a:lnTo>
                    <a:lnTo>
                      <a:pt x="759" y="2656"/>
                    </a:lnTo>
                    <a:lnTo>
                      <a:pt x="744" y="2658"/>
                    </a:lnTo>
                    <a:lnTo>
                      <a:pt x="724" y="2657"/>
                    </a:lnTo>
                    <a:lnTo>
                      <a:pt x="707" y="2653"/>
                    </a:lnTo>
                    <a:lnTo>
                      <a:pt x="695" y="2647"/>
                    </a:lnTo>
                    <a:lnTo>
                      <a:pt x="686" y="2640"/>
                    </a:lnTo>
                    <a:lnTo>
                      <a:pt x="680" y="2631"/>
                    </a:lnTo>
                    <a:lnTo>
                      <a:pt x="676" y="2622"/>
                    </a:lnTo>
                    <a:lnTo>
                      <a:pt x="675" y="2614"/>
                    </a:lnTo>
                    <a:lnTo>
                      <a:pt x="675" y="2606"/>
                    </a:lnTo>
                    <a:lnTo>
                      <a:pt x="676" y="2600"/>
                    </a:lnTo>
                    <a:lnTo>
                      <a:pt x="676" y="2596"/>
                    </a:lnTo>
                    <a:lnTo>
                      <a:pt x="677" y="2594"/>
                    </a:lnTo>
                    <a:lnTo>
                      <a:pt x="988" y="1075"/>
                    </a:lnTo>
                    <a:lnTo>
                      <a:pt x="887" y="561"/>
                    </a:lnTo>
                    <a:lnTo>
                      <a:pt x="117" y="1156"/>
                    </a:lnTo>
                    <a:lnTo>
                      <a:pt x="104" y="1165"/>
                    </a:lnTo>
                    <a:lnTo>
                      <a:pt x="87" y="1170"/>
                    </a:lnTo>
                    <a:lnTo>
                      <a:pt x="69" y="1172"/>
                    </a:lnTo>
                    <a:lnTo>
                      <a:pt x="51" y="1170"/>
                    </a:lnTo>
                    <a:lnTo>
                      <a:pt x="34" y="1165"/>
                    </a:lnTo>
                    <a:lnTo>
                      <a:pt x="20" y="1156"/>
                    </a:lnTo>
                    <a:lnTo>
                      <a:pt x="9" y="1144"/>
                    </a:lnTo>
                    <a:lnTo>
                      <a:pt x="2" y="1130"/>
                    </a:lnTo>
                    <a:lnTo>
                      <a:pt x="0" y="1116"/>
                    </a:lnTo>
                    <a:lnTo>
                      <a:pt x="1" y="1103"/>
                    </a:lnTo>
                    <a:lnTo>
                      <a:pt x="7" y="1091"/>
                    </a:lnTo>
                    <a:lnTo>
                      <a:pt x="14" y="1081"/>
                    </a:lnTo>
                    <a:lnTo>
                      <a:pt x="14" y="1079"/>
                    </a:lnTo>
                    <a:lnTo>
                      <a:pt x="887" y="209"/>
                    </a:lnTo>
                    <a:lnTo>
                      <a:pt x="1578" y="162"/>
                    </a:lnTo>
                    <a:lnTo>
                      <a:pt x="1956" y="318"/>
                    </a:lnTo>
                    <a:lnTo>
                      <a:pt x="2019" y="47"/>
                    </a:lnTo>
                    <a:lnTo>
                      <a:pt x="2026" y="32"/>
                    </a:lnTo>
                    <a:lnTo>
                      <a:pt x="2036" y="18"/>
                    </a:lnTo>
                    <a:lnTo>
                      <a:pt x="2050" y="9"/>
                    </a:lnTo>
                    <a:lnTo>
                      <a:pt x="2068" y="2"/>
                    </a:lnTo>
                    <a:lnTo>
                      <a:pt x="2088" y="0"/>
                    </a:lnTo>
                    <a:close/>
                  </a:path>
                </a:pathLst>
              </a:custGeom>
              <a:grpFill/>
              <a:ln w="9525">
                <a:noFill/>
                <a:round/>
                <a:headEnd/>
                <a:tailEnd/>
              </a:ln>
            </p:spPr>
            <p:txBody>
              <a:bodyPr wrap="none" anchor="ctr"/>
              <a:lstStyle/>
              <a:p>
                <a:endParaRPr lang="en-GB" sz="2400"/>
              </a:p>
            </p:txBody>
          </p:sp>
          <p:sp>
            <p:nvSpPr>
              <p:cNvPr id="23" name="Freeform 361">
                <a:extLst>
                  <a:ext uri="{FF2B5EF4-FFF2-40B4-BE49-F238E27FC236}">
                    <a16:creationId xmlns:a16="http://schemas.microsoft.com/office/drawing/2014/main" id="{DFE6A1F3-2A98-4F93-A7DC-201A8C16A320}"/>
                  </a:ext>
                </a:extLst>
              </p:cNvPr>
              <p:cNvSpPr>
                <a:spLocks noChangeArrowheads="1"/>
              </p:cNvSpPr>
              <p:nvPr/>
            </p:nvSpPr>
            <p:spPr bwMode="auto">
              <a:xfrm>
                <a:off x="1736" y="2481"/>
                <a:ext cx="51" cy="51"/>
              </a:xfrm>
              <a:custGeom>
                <a:avLst/>
                <a:gdLst>
                  <a:gd name="T0" fmla="*/ 0 w 518"/>
                  <a:gd name="T1" fmla="*/ 0 h 519"/>
                  <a:gd name="T2" fmla="*/ 0 w 518"/>
                  <a:gd name="T3" fmla="*/ 0 h 519"/>
                  <a:gd name="T4" fmla="*/ 0 w 518"/>
                  <a:gd name="T5" fmla="*/ 0 h 519"/>
                  <a:gd name="T6" fmla="*/ 0 w 518"/>
                  <a:gd name="T7" fmla="*/ 0 h 519"/>
                  <a:gd name="T8" fmla="*/ 0 w 518"/>
                  <a:gd name="T9" fmla="*/ 0 h 519"/>
                  <a:gd name="T10" fmla="*/ 0 w 518"/>
                  <a:gd name="T11" fmla="*/ 0 h 519"/>
                  <a:gd name="T12" fmla="*/ 0 w 518"/>
                  <a:gd name="T13" fmla="*/ 0 h 519"/>
                  <a:gd name="T14" fmla="*/ 0 w 518"/>
                  <a:gd name="T15" fmla="*/ 0 h 519"/>
                  <a:gd name="T16" fmla="*/ 0 w 518"/>
                  <a:gd name="T17" fmla="*/ 0 h 519"/>
                  <a:gd name="T18" fmla="*/ 0 w 518"/>
                  <a:gd name="T19" fmla="*/ 0 h 519"/>
                  <a:gd name="T20" fmla="*/ 0 w 518"/>
                  <a:gd name="T21" fmla="*/ 0 h 519"/>
                  <a:gd name="T22" fmla="*/ 0 w 518"/>
                  <a:gd name="T23" fmla="*/ 0 h 519"/>
                  <a:gd name="T24" fmla="*/ 0 w 518"/>
                  <a:gd name="T25" fmla="*/ 0 h 519"/>
                  <a:gd name="T26" fmla="*/ 0 w 518"/>
                  <a:gd name="T27" fmla="*/ 0 h 519"/>
                  <a:gd name="T28" fmla="*/ 0 w 518"/>
                  <a:gd name="T29" fmla="*/ 0 h 519"/>
                  <a:gd name="T30" fmla="*/ 0 w 518"/>
                  <a:gd name="T31" fmla="*/ 0 h 519"/>
                  <a:gd name="T32" fmla="*/ 0 w 518"/>
                  <a:gd name="T33" fmla="*/ 0 h 519"/>
                  <a:gd name="T34" fmla="*/ 0 w 518"/>
                  <a:gd name="T35" fmla="*/ 0 h 519"/>
                  <a:gd name="T36" fmla="*/ 0 w 518"/>
                  <a:gd name="T37" fmla="*/ 0 h 519"/>
                  <a:gd name="T38" fmla="*/ 0 w 518"/>
                  <a:gd name="T39" fmla="*/ 0 h 519"/>
                  <a:gd name="T40" fmla="*/ 0 w 518"/>
                  <a:gd name="T41" fmla="*/ 0 h 519"/>
                  <a:gd name="T42" fmla="*/ 0 w 518"/>
                  <a:gd name="T43" fmla="*/ 0 h 519"/>
                  <a:gd name="T44" fmla="*/ 0 w 518"/>
                  <a:gd name="T45" fmla="*/ 0 h 519"/>
                  <a:gd name="T46" fmla="*/ 0 w 518"/>
                  <a:gd name="T47" fmla="*/ 0 h 519"/>
                  <a:gd name="T48" fmla="*/ 0 w 518"/>
                  <a:gd name="T49" fmla="*/ 0 h 519"/>
                  <a:gd name="T50" fmla="*/ 0 w 518"/>
                  <a:gd name="T51" fmla="*/ 0 h 519"/>
                  <a:gd name="T52" fmla="*/ 0 w 518"/>
                  <a:gd name="T53" fmla="*/ 0 h 519"/>
                  <a:gd name="T54" fmla="*/ 0 w 518"/>
                  <a:gd name="T55" fmla="*/ 0 h 519"/>
                  <a:gd name="T56" fmla="*/ 0 w 518"/>
                  <a:gd name="T57" fmla="*/ 0 h 519"/>
                  <a:gd name="T58" fmla="*/ 0 w 518"/>
                  <a:gd name="T59" fmla="*/ 0 h 519"/>
                  <a:gd name="T60" fmla="*/ 0 w 518"/>
                  <a:gd name="T61" fmla="*/ 0 h 519"/>
                  <a:gd name="T62" fmla="*/ 0 w 518"/>
                  <a:gd name="T63" fmla="*/ 0 h 519"/>
                  <a:gd name="T64" fmla="*/ 0 w 518"/>
                  <a:gd name="T65" fmla="*/ 0 h 5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8"/>
                  <a:gd name="T100" fmla="*/ 0 h 519"/>
                  <a:gd name="T101" fmla="*/ 518 w 518"/>
                  <a:gd name="T102" fmla="*/ 519 h 5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8" h="519">
                    <a:moveTo>
                      <a:pt x="422" y="316"/>
                    </a:moveTo>
                    <a:lnTo>
                      <a:pt x="408" y="318"/>
                    </a:lnTo>
                    <a:lnTo>
                      <a:pt x="391" y="323"/>
                    </a:lnTo>
                    <a:lnTo>
                      <a:pt x="376" y="332"/>
                    </a:lnTo>
                    <a:lnTo>
                      <a:pt x="361" y="343"/>
                    </a:lnTo>
                    <a:lnTo>
                      <a:pt x="349" y="357"/>
                    </a:lnTo>
                    <a:lnTo>
                      <a:pt x="341" y="369"/>
                    </a:lnTo>
                    <a:lnTo>
                      <a:pt x="336" y="382"/>
                    </a:lnTo>
                    <a:lnTo>
                      <a:pt x="336" y="393"/>
                    </a:lnTo>
                    <a:lnTo>
                      <a:pt x="339" y="404"/>
                    </a:lnTo>
                    <a:lnTo>
                      <a:pt x="348" y="412"/>
                    </a:lnTo>
                    <a:lnTo>
                      <a:pt x="359" y="416"/>
                    </a:lnTo>
                    <a:lnTo>
                      <a:pt x="372" y="416"/>
                    </a:lnTo>
                    <a:lnTo>
                      <a:pt x="387" y="414"/>
                    </a:lnTo>
                    <a:lnTo>
                      <a:pt x="403" y="409"/>
                    </a:lnTo>
                    <a:lnTo>
                      <a:pt x="419" y="401"/>
                    </a:lnTo>
                    <a:lnTo>
                      <a:pt x="433" y="389"/>
                    </a:lnTo>
                    <a:lnTo>
                      <a:pt x="445" y="377"/>
                    </a:lnTo>
                    <a:lnTo>
                      <a:pt x="453" y="364"/>
                    </a:lnTo>
                    <a:lnTo>
                      <a:pt x="457" y="351"/>
                    </a:lnTo>
                    <a:lnTo>
                      <a:pt x="459" y="339"/>
                    </a:lnTo>
                    <a:lnTo>
                      <a:pt x="455" y="329"/>
                    </a:lnTo>
                    <a:lnTo>
                      <a:pt x="446" y="321"/>
                    </a:lnTo>
                    <a:lnTo>
                      <a:pt x="435" y="317"/>
                    </a:lnTo>
                    <a:lnTo>
                      <a:pt x="422" y="316"/>
                    </a:lnTo>
                    <a:close/>
                    <a:moveTo>
                      <a:pt x="260" y="0"/>
                    </a:moveTo>
                    <a:lnTo>
                      <a:pt x="302" y="4"/>
                    </a:lnTo>
                    <a:lnTo>
                      <a:pt x="341" y="14"/>
                    </a:lnTo>
                    <a:lnTo>
                      <a:pt x="379" y="29"/>
                    </a:lnTo>
                    <a:lnTo>
                      <a:pt x="413" y="51"/>
                    </a:lnTo>
                    <a:lnTo>
                      <a:pt x="443" y="77"/>
                    </a:lnTo>
                    <a:lnTo>
                      <a:pt x="468" y="108"/>
                    </a:lnTo>
                    <a:lnTo>
                      <a:pt x="489" y="141"/>
                    </a:lnTo>
                    <a:lnTo>
                      <a:pt x="505" y="179"/>
                    </a:lnTo>
                    <a:lnTo>
                      <a:pt x="515" y="218"/>
                    </a:lnTo>
                    <a:lnTo>
                      <a:pt x="518" y="260"/>
                    </a:lnTo>
                    <a:lnTo>
                      <a:pt x="515" y="302"/>
                    </a:lnTo>
                    <a:lnTo>
                      <a:pt x="505" y="342"/>
                    </a:lnTo>
                    <a:lnTo>
                      <a:pt x="488" y="380"/>
                    </a:lnTo>
                    <a:lnTo>
                      <a:pt x="467" y="414"/>
                    </a:lnTo>
                    <a:lnTo>
                      <a:pt x="442" y="444"/>
                    </a:lnTo>
                    <a:lnTo>
                      <a:pt x="411" y="470"/>
                    </a:lnTo>
                    <a:lnTo>
                      <a:pt x="377" y="491"/>
                    </a:lnTo>
                    <a:lnTo>
                      <a:pt x="340" y="507"/>
                    </a:lnTo>
                    <a:lnTo>
                      <a:pt x="301" y="516"/>
                    </a:lnTo>
                    <a:lnTo>
                      <a:pt x="257" y="519"/>
                    </a:lnTo>
                    <a:lnTo>
                      <a:pt x="215" y="516"/>
                    </a:lnTo>
                    <a:lnTo>
                      <a:pt x="176" y="506"/>
                    </a:lnTo>
                    <a:lnTo>
                      <a:pt x="139" y="491"/>
                    </a:lnTo>
                    <a:lnTo>
                      <a:pt x="105" y="470"/>
                    </a:lnTo>
                    <a:lnTo>
                      <a:pt x="75" y="443"/>
                    </a:lnTo>
                    <a:lnTo>
                      <a:pt x="49" y="413"/>
                    </a:lnTo>
                    <a:lnTo>
                      <a:pt x="28" y="379"/>
                    </a:lnTo>
                    <a:lnTo>
                      <a:pt x="12" y="341"/>
                    </a:lnTo>
                    <a:lnTo>
                      <a:pt x="2" y="301"/>
                    </a:lnTo>
                    <a:lnTo>
                      <a:pt x="0" y="259"/>
                    </a:lnTo>
                    <a:lnTo>
                      <a:pt x="3" y="217"/>
                    </a:lnTo>
                    <a:lnTo>
                      <a:pt x="13" y="177"/>
                    </a:lnTo>
                    <a:lnTo>
                      <a:pt x="29" y="140"/>
                    </a:lnTo>
                    <a:lnTo>
                      <a:pt x="50" y="105"/>
                    </a:lnTo>
                    <a:lnTo>
                      <a:pt x="76" y="76"/>
                    </a:lnTo>
                    <a:lnTo>
                      <a:pt x="106" y="50"/>
                    </a:lnTo>
                    <a:lnTo>
                      <a:pt x="140" y="29"/>
                    </a:lnTo>
                    <a:lnTo>
                      <a:pt x="178" y="14"/>
                    </a:lnTo>
                    <a:lnTo>
                      <a:pt x="218" y="4"/>
                    </a:lnTo>
                    <a:lnTo>
                      <a:pt x="260" y="0"/>
                    </a:lnTo>
                    <a:close/>
                  </a:path>
                </a:pathLst>
              </a:custGeom>
              <a:grpFill/>
              <a:ln w="9525">
                <a:noFill/>
                <a:round/>
                <a:headEnd/>
                <a:tailEnd/>
              </a:ln>
            </p:spPr>
            <p:txBody>
              <a:bodyPr wrap="none" anchor="ctr"/>
              <a:lstStyle/>
              <a:p>
                <a:endParaRPr lang="en-GB" sz="2400"/>
              </a:p>
            </p:txBody>
          </p:sp>
        </p:grpSp>
      </p:grpSp>
      <p:grpSp>
        <p:nvGrpSpPr>
          <p:cNvPr id="27" name="Group 26"/>
          <p:cNvGrpSpPr/>
          <p:nvPr/>
        </p:nvGrpSpPr>
        <p:grpSpPr>
          <a:xfrm>
            <a:off x="6455558" y="1787340"/>
            <a:ext cx="4161494" cy="1342859"/>
            <a:chOff x="6455558" y="1787340"/>
            <a:chExt cx="4161494" cy="1342859"/>
          </a:xfrm>
        </p:grpSpPr>
        <p:sp>
          <p:nvSpPr>
            <p:cNvPr id="8" name="TextBox 7">
              <a:extLst>
                <a:ext uri="{FF2B5EF4-FFF2-40B4-BE49-F238E27FC236}">
                  <a16:creationId xmlns:a16="http://schemas.microsoft.com/office/drawing/2014/main" id="{D3AAE9D7-4B4A-494F-81D4-C0BC616B6405}"/>
                </a:ext>
              </a:extLst>
            </p:cNvPr>
            <p:cNvSpPr txBox="1"/>
            <p:nvPr/>
          </p:nvSpPr>
          <p:spPr>
            <a:xfrm>
              <a:off x="7058110" y="1929870"/>
              <a:ext cx="3558942" cy="1200329"/>
            </a:xfrm>
            <a:prstGeom prst="rect">
              <a:avLst/>
            </a:prstGeom>
            <a:noFill/>
          </p:spPr>
          <p:txBody>
            <a:bodyPr wrap="square" rtlCol="0">
              <a:spAutoFit/>
            </a:bodyPr>
            <a:lstStyle/>
            <a:p>
              <a:r>
                <a:rPr lang="en-GB" sz="2400" b="1" dirty="0">
                  <a:latin typeface="+mj-lt"/>
                  <a:ea typeface="Segoe UI" panose="020B0502040204020203" pitchFamily="34" charset="0"/>
                  <a:cs typeface="Segoe UI" panose="020B0502040204020203" pitchFamily="34" charset="0"/>
                </a:rPr>
                <a:t>Safety:</a:t>
              </a:r>
              <a:r>
                <a:rPr lang="en-GB" sz="2400" dirty="0">
                  <a:latin typeface="+mj-lt"/>
                  <a:ea typeface="Segoe UI" panose="020B0502040204020203" pitchFamily="34" charset="0"/>
                  <a:cs typeface="Segoe UI" panose="020B0502040204020203" pitchFamily="34" charset="0"/>
                </a:rPr>
                <a:t> consumer’ money and health is not at risk</a:t>
              </a:r>
            </a:p>
          </p:txBody>
        </p:sp>
        <p:sp>
          <p:nvSpPr>
            <p:cNvPr id="24" name="Freeform 13">
              <a:extLst>
                <a:ext uri="{FF2B5EF4-FFF2-40B4-BE49-F238E27FC236}">
                  <a16:creationId xmlns:a16="http://schemas.microsoft.com/office/drawing/2014/main" id="{32E5BCE9-1A80-4F53-B3BF-2C6506C8ADA0}"/>
                </a:ext>
              </a:extLst>
            </p:cNvPr>
            <p:cNvSpPr>
              <a:spLocks noChangeArrowheads="1"/>
            </p:cNvSpPr>
            <p:nvPr/>
          </p:nvSpPr>
          <p:spPr bwMode="auto">
            <a:xfrm>
              <a:off x="6455558" y="1787340"/>
              <a:ext cx="531813" cy="609600"/>
            </a:xfrm>
            <a:custGeom>
              <a:avLst/>
              <a:gdLst>
                <a:gd name="T0" fmla="*/ 2147483647 w 3015"/>
                <a:gd name="T1" fmla="*/ 2147483647 h 3456"/>
                <a:gd name="T2" fmla="*/ 2147483647 w 3015"/>
                <a:gd name="T3" fmla="*/ 2147483647 h 3456"/>
                <a:gd name="T4" fmla="*/ 2147483647 w 3015"/>
                <a:gd name="T5" fmla="*/ 2147483647 h 3456"/>
                <a:gd name="T6" fmla="*/ 2147483647 w 3015"/>
                <a:gd name="T7" fmla="*/ 2147483647 h 3456"/>
                <a:gd name="T8" fmla="*/ 2147483647 w 3015"/>
                <a:gd name="T9" fmla="*/ 2147483647 h 3456"/>
                <a:gd name="T10" fmla="*/ 2147483647 w 3015"/>
                <a:gd name="T11" fmla="*/ 2147483647 h 3456"/>
                <a:gd name="T12" fmla="*/ 2147483647 w 3015"/>
                <a:gd name="T13" fmla="*/ 2147483647 h 3456"/>
                <a:gd name="T14" fmla="*/ 2147483647 w 3015"/>
                <a:gd name="T15" fmla="*/ 2147483647 h 3456"/>
                <a:gd name="T16" fmla="*/ 2147483647 w 3015"/>
                <a:gd name="T17" fmla="*/ 2147483647 h 3456"/>
                <a:gd name="T18" fmla="*/ 2147483647 w 3015"/>
                <a:gd name="T19" fmla="*/ 2147483647 h 3456"/>
                <a:gd name="T20" fmla="*/ 2147483647 w 3015"/>
                <a:gd name="T21" fmla="*/ 2147483647 h 3456"/>
                <a:gd name="T22" fmla="*/ 2147483647 w 3015"/>
                <a:gd name="T23" fmla="*/ 2147483647 h 3456"/>
                <a:gd name="T24" fmla="*/ 2147483647 w 3015"/>
                <a:gd name="T25" fmla="*/ 2147483647 h 3456"/>
                <a:gd name="T26" fmla="*/ 2147483647 w 3015"/>
                <a:gd name="T27" fmla="*/ 2147483647 h 3456"/>
                <a:gd name="T28" fmla="*/ 2147483647 w 3015"/>
                <a:gd name="T29" fmla="*/ 2147483647 h 3456"/>
                <a:gd name="T30" fmla="*/ 2147483647 w 3015"/>
                <a:gd name="T31" fmla="*/ 2147483647 h 3456"/>
                <a:gd name="T32" fmla="*/ 2147483647 w 3015"/>
                <a:gd name="T33" fmla="*/ 2147483647 h 3456"/>
                <a:gd name="T34" fmla="*/ 2147483647 w 3015"/>
                <a:gd name="T35" fmla="*/ 2147483647 h 3456"/>
                <a:gd name="T36" fmla="*/ 2147483647 w 3015"/>
                <a:gd name="T37" fmla="*/ 2147483647 h 3456"/>
                <a:gd name="T38" fmla="*/ 2147483647 w 3015"/>
                <a:gd name="T39" fmla="*/ 2147483647 h 3456"/>
                <a:gd name="T40" fmla="*/ 2147483647 w 3015"/>
                <a:gd name="T41" fmla="*/ 2147483647 h 3456"/>
                <a:gd name="T42" fmla="*/ 2147483647 w 3015"/>
                <a:gd name="T43" fmla="*/ 2147483647 h 3456"/>
                <a:gd name="T44" fmla="*/ 2147483647 w 3015"/>
                <a:gd name="T45" fmla="*/ 2147483647 h 3456"/>
                <a:gd name="T46" fmla="*/ 2147483647 w 3015"/>
                <a:gd name="T47" fmla="*/ 2147483647 h 3456"/>
                <a:gd name="T48" fmla="*/ 2147483647 w 3015"/>
                <a:gd name="T49" fmla="*/ 2147483647 h 3456"/>
                <a:gd name="T50" fmla="*/ 2147483647 w 3015"/>
                <a:gd name="T51" fmla="*/ 2147483647 h 3456"/>
                <a:gd name="T52" fmla="*/ 2147483647 w 3015"/>
                <a:gd name="T53" fmla="*/ 2147483647 h 3456"/>
                <a:gd name="T54" fmla="*/ 2147483647 w 3015"/>
                <a:gd name="T55" fmla="*/ 2147483647 h 3456"/>
                <a:gd name="T56" fmla="*/ 2147483647 w 3015"/>
                <a:gd name="T57" fmla="*/ 2147483647 h 3456"/>
                <a:gd name="T58" fmla="*/ 2147483647 w 3015"/>
                <a:gd name="T59" fmla="*/ 2147483647 h 3456"/>
                <a:gd name="T60" fmla="*/ 2147483647 w 3015"/>
                <a:gd name="T61" fmla="*/ 2147483647 h 3456"/>
                <a:gd name="T62" fmla="*/ 2147483647 w 3015"/>
                <a:gd name="T63" fmla="*/ 2147483647 h 3456"/>
                <a:gd name="T64" fmla="*/ 2147483647 w 3015"/>
                <a:gd name="T65" fmla="*/ 2147483647 h 3456"/>
                <a:gd name="T66" fmla="*/ 2147483647 w 3015"/>
                <a:gd name="T67" fmla="*/ 2147483647 h 3456"/>
                <a:gd name="T68" fmla="*/ 2147483647 w 3015"/>
                <a:gd name="T69" fmla="*/ 2147483647 h 3456"/>
                <a:gd name="T70" fmla="*/ 2147483647 w 3015"/>
                <a:gd name="T71" fmla="*/ 2147483647 h 3456"/>
                <a:gd name="T72" fmla="*/ 2147483647 w 3015"/>
                <a:gd name="T73" fmla="*/ 2147483647 h 3456"/>
                <a:gd name="T74" fmla="*/ 2147483647 w 3015"/>
                <a:gd name="T75" fmla="*/ 2147483647 h 3456"/>
                <a:gd name="T76" fmla="*/ 2147483647 w 3015"/>
                <a:gd name="T77" fmla="*/ 2147483647 h 3456"/>
                <a:gd name="T78" fmla="*/ 2147483647 w 3015"/>
                <a:gd name="T79" fmla="*/ 2147483647 h 3456"/>
                <a:gd name="T80" fmla="*/ 2147483647 w 3015"/>
                <a:gd name="T81" fmla="*/ 2147483647 h 3456"/>
                <a:gd name="T82" fmla="*/ 2147483647 w 3015"/>
                <a:gd name="T83" fmla="*/ 2147483647 h 3456"/>
                <a:gd name="T84" fmla="*/ 2147483647 w 3015"/>
                <a:gd name="T85" fmla="*/ 2147483647 h 3456"/>
                <a:gd name="T86" fmla="*/ 2147483647 w 3015"/>
                <a:gd name="T87" fmla="*/ 2147483647 h 3456"/>
                <a:gd name="T88" fmla="*/ 2147483647 w 3015"/>
                <a:gd name="T89" fmla="*/ 2147483647 h 3456"/>
                <a:gd name="T90" fmla="*/ 2147483647 w 3015"/>
                <a:gd name="T91" fmla="*/ 2147483647 h 3456"/>
                <a:gd name="T92" fmla="*/ 2147483647 w 3015"/>
                <a:gd name="T93" fmla="*/ 2147483647 h 3456"/>
                <a:gd name="T94" fmla="*/ 2147483647 w 3015"/>
                <a:gd name="T95" fmla="*/ 2147483647 h 3456"/>
                <a:gd name="T96" fmla="*/ 2147483647 w 3015"/>
                <a:gd name="T97" fmla="*/ 2147483647 h 3456"/>
                <a:gd name="T98" fmla="*/ 2147483647 w 3015"/>
                <a:gd name="T99" fmla="*/ 2147483647 h 3456"/>
                <a:gd name="T100" fmla="*/ 2147483647 w 3015"/>
                <a:gd name="T101" fmla="*/ 2147483647 h 3456"/>
                <a:gd name="T102" fmla="*/ 2147483647 w 3015"/>
                <a:gd name="T103" fmla="*/ 2147483647 h 3456"/>
                <a:gd name="T104" fmla="*/ 2147483647 w 3015"/>
                <a:gd name="T105" fmla="*/ 2147483647 h 3456"/>
                <a:gd name="T106" fmla="*/ 2147483647 w 3015"/>
                <a:gd name="T107" fmla="*/ 2147483647 h 3456"/>
                <a:gd name="T108" fmla="*/ 2147483647 w 3015"/>
                <a:gd name="T109" fmla="*/ 2147483647 h 3456"/>
                <a:gd name="T110" fmla="*/ 2147483647 w 3015"/>
                <a:gd name="T111" fmla="*/ 2147483647 h 3456"/>
                <a:gd name="T112" fmla="*/ 2147483647 w 3015"/>
                <a:gd name="T113" fmla="*/ 2147483647 h 3456"/>
                <a:gd name="T114" fmla="*/ 2147483647 w 3015"/>
                <a:gd name="T115" fmla="*/ 0 h 34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15"/>
                <a:gd name="T175" fmla="*/ 0 h 3456"/>
                <a:gd name="T176" fmla="*/ 3015 w 3015"/>
                <a:gd name="T177" fmla="*/ 3456 h 34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15" h="3456">
                  <a:moveTo>
                    <a:pt x="1507" y="481"/>
                  </a:moveTo>
                  <a:lnTo>
                    <a:pt x="1507" y="1728"/>
                  </a:lnTo>
                  <a:lnTo>
                    <a:pt x="475" y="1728"/>
                  </a:lnTo>
                  <a:lnTo>
                    <a:pt x="480" y="1749"/>
                  </a:lnTo>
                  <a:lnTo>
                    <a:pt x="480" y="1751"/>
                  </a:lnTo>
                  <a:lnTo>
                    <a:pt x="480" y="1753"/>
                  </a:lnTo>
                  <a:lnTo>
                    <a:pt x="488" y="1807"/>
                  </a:lnTo>
                  <a:lnTo>
                    <a:pt x="497" y="1868"/>
                  </a:lnTo>
                  <a:lnTo>
                    <a:pt x="508" y="1931"/>
                  </a:lnTo>
                  <a:lnTo>
                    <a:pt x="518" y="1993"/>
                  </a:lnTo>
                  <a:lnTo>
                    <a:pt x="531" y="2056"/>
                  </a:lnTo>
                  <a:lnTo>
                    <a:pt x="544" y="2118"/>
                  </a:lnTo>
                  <a:lnTo>
                    <a:pt x="558" y="2178"/>
                  </a:lnTo>
                  <a:lnTo>
                    <a:pt x="575" y="2237"/>
                  </a:lnTo>
                  <a:lnTo>
                    <a:pt x="593" y="2294"/>
                  </a:lnTo>
                  <a:lnTo>
                    <a:pt x="614" y="2346"/>
                  </a:lnTo>
                  <a:lnTo>
                    <a:pt x="636" y="2396"/>
                  </a:lnTo>
                  <a:lnTo>
                    <a:pt x="662" y="2441"/>
                  </a:lnTo>
                  <a:lnTo>
                    <a:pt x="665" y="2447"/>
                  </a:lnTo>
                  <a:lnTo>
                    <a:pt x="669" y="2454"/>
                  </a:lnTo>
                  <a:lnTo>
                    <a:pt x="711" y="2520"/>
                  </a:lnTo>
                  <a:lnTo>
                    <a:pt x="760" y="2586"/>
                  </a:lnTo>
                  <a:lnTo>
                    <a:pt x="816" y="2650"/>
                  </a:lnTo>
                  <a:lnTo>
                    <a:pt x="879" y="2712"/>
                  </a:lnTo>
                  <a:lnTo>
                    <a:pt x="948" y="2774"/>
                  </a:lnTo>
                  <a:lnTo>
                    <a:pt x="1023" y="2833"/>
                  </a:lnTo>
                  <a:lnTo>
                    <a:pt x="1104" y="2890"/>
                  </a:lnTo>
                  <a:lnTo>
                    <a:pt x="1181" y="2940"/>
                  </a:lnTo>
                  <a:lnTo>
                    <a:pt x="1260" y="2985"/>
                  </a:lnTo>
                  <a:lnTo>
                    <a:pt x="1341" y="3027"/>
                  </a:lnTo>
                  <a:lnTo>
                    <a:pt x="1423" y="3064"/>
                  </a:lnTo>
                  <a:lnTo>
                    <a:pt x="1507" y="3099"/>
                  </a:lnTo>
                  <a:lnTo>
                    <a:pt x="1507" y="1728"/>
                  </a:lnTo>
                  <a:lnTo>
                    <a:pt x="2546" y="1728"/>
                  </a:lnTo>
                  <a:lnTo>
                    <a:pt x="2563" y="1596"/>
                  </a:lnTo>
                  <a:lnTo>
                    <a:pt x="2578" y="1463"/>
                  </a:lnTo>
                  <a:lnTo>
                    <a:pt x="2592" y="1331"/>
                  </a:lnTo>
                  <a:lnTo>
                    <a:pt x="2601" y="1242"/>
                  </a:lnTo>
                  <a:lnTo>
                    <a:pt x="2618" y="1085"/>
                  </a:lnTo>
                  <a:lnTo>
                    <a:pt x="2631" y="930"/>
                  </a:lnTo>
                  <a:lnTo>
                    <a:pt x="2643" y="777"/>
                  </a:lnTo>
                  <a:lnTo>
                    <a:pt x="2557" y="783"/>
                  </a:lnTo>
                  <a:lnTo>
                    <a:pt x="2469" y="785"/>
                  </a:lnTo>
                  <a:lnTo>
                    <a:pt x="2371" y="782"/>
                  </a:lnTo>
                  <a:lnTo>
                    <a:pt x="2275" y="775"/>
                  </a:lnTo>
                  <a:lnTo>
                    <a:pt x="2181" y="761"/>
                  </a:lnTo>
                  <a:lnTo>
                    <a:pt x="2088" y="743"/>
                  </a:lnTo>
                  <a:lnTo>
                    <a:pt x="1996" y="719"/>
                  </a:lnTo>
                  <a:lnTo>
                    <a:pt x="1908" y="691"/>
                  </a:lnTo>
                  <a:lnTo>
                    <a:pt x="1823" y="658"/>
                  </a:lnTo>
                  <a:lnTo>
                    <a:pt x="1739" y="620"/>
                  </a:lnTo>
                  <a:lnTo>
                    <a:pt x="1658" y="578"/>
                  </a:lnTo>
                  <a:lnTo>
                    <a:pt x="1582" y="531"/>
                  </a:lnTo>
                  <a:lnTo>
                    <a:pt x="1507" y="481"/>
                  </a:lnTo>
                  <a:close/>
                  <a:moveTo>
                    <a:pt x="1507" y="0"/>
                  </a:moveTo>
                  <a:lnTo>
                    <a:pt x="1553" y="57"/>
                  </a:lnTo>
                  <a:lnTo>
                    <a:pt x="1604" y="110"/>
                  </a:lnTo>
                  <a:lnTo>
                    <a:pt x="1657" y="158"/>
                  </a:lnTo>
                  <a:lnTo>
                    <a:pt x="1714" y="203"/>
                  </a:lnTo>
                  <a:lnTo>
                    <a:pt x="1773" y="244"/>
                  </a:lnTo>
                  <a:lnTo>
                    <a:pt x="1835" y="282"/>
                  </a:lnTo>
                  <a:lnTo>
                    <a:pt x="1900" y="315"/>
                  </a:lnTo>
                  <a:lnTo>
                    <a:pt x="1966" y="345"/>
                  </a:lnTo>
                  <a:lnTo>
                    <a:pt x="2035" y="370"/>
                  </a:lnTo>
                  <a:lnTo>
                    <a:pt x="2105" y="391"/>
                  </a:lnTo>
                  <a:lnTo>
                    <a:pt x="2177" y="408"/>
                  </a:lnTo>
                  <a:lnTo>
                    <a:pt x="2249" y="422"/>
                  </a:lnTo>
                  <a:lnTo>
                    <a:pt x="2321" y="433"/>
                  </a:lnTo>
                  <a:lnTo>
                    <a:pt x="2395" y="438"/>
                  </a:lnTo>
                  <a:lnTo>
                    <a:pt x="2469" y="440"/>
                  </a:lnTo>
                  <a:lnTo>
                    <a:pt x="2551" y="438"/>
                  </a:lnTo>
                  <a:lnTo>
                    <a:pt x="2631" y="430"/>
                  </a:lnTo>
                  <a:lnTo>
                    <a:pt x="2711" y="418"/>
                  </a:lnTo>
                  <a:lnTo>
                    <a:pt x="2790" y="401"/>
                  </a:lnTo>
                  <a:lnTo>
                    <a:pt x="2867" y="380"/>
                  </a:lnTo>
                  <a:lnTo>
                    <a:pt x="2942" y="353"/>
                  </a:lnTo>
                  <a:lnTo>
                    <a:pt x="3015" y="322"/>
                  </a:lnTo>
                  <a:lnTo>
                    <a:pt x="2999" y="641"/>
                  </a:lnTo>
                  <a:lnTo>
                    <a:pt x="2976" y="960"/>
                  </a:lnTo>
                  <a:lnTo>
                    <a:pt x="2945" y="1278"/>
                  </a:lnTo>
                  <a:lnTo>
                    <a:pt x="2935" y="1374"/>
                  </a:lnTo>
                  <a:lnTo>
                    <a:pt x="2925" y="1470"/>
                  </a:lnTo>
                  <a:lnTo>
                    <a:pt x="2914" y="1569"/>
                  </a:lnTo>
                  <a:lnTo>
                    <a:pt x="2902" y="1667"/>
                  </a:lnTo>
                  <a:lnTo>
                    <a:pt x="2890" y="1766"/>
                  </a:lnTo>
                  <a:lnTo>
                    <a:pt x="2875" y="1865"/>
                  </a:lnTo>
                  <a:lnTo>
                    <a:pt x="2860" y="1964"/>
                  </a:lnTo>
                  <a:lnTo>
                    <a:pt x="2840" y="2061"/>
                  </a:lnTo>
                  <a:lnTo>
                    <a:pt x="2819" y="2157"/>
                  </a:lnTo>
                  <a:lnTo>
                    <a:pt x="2794" y="2254"/>
                  </a:lnTo>
                  <a:lnTo>
                    <a:pt x="2765" y="2347"/>
                  </a:lnTo>
                  <a:lnTo>
                    <a:pt x="2733" y="2439"/>
                  </a:lnTo>
                  <a:lnTo>
                    <a:pt x="2696" y="2529"/>
                  </a:lnTo>
                  <a:lnTo>
                    <a:pt x="2660" y="2604"/>
                  </a:lnTo>
                  <a:lnTo>
                    <a:pt x="2620" y="2676"/>
                  </a:lnTo>
                  <a:lnTo>
                    <a:pt x="2574" y="2745"/>
                  </a:lnTo>
                  <a:lnTo>
                    <a:pt x="2523" y="2811"/>
                  </a:lnTo>
                  <a:lnTo>
                    <a:pt x="2469" y="2875"/>
                  </a:lnTo>
                  <a:lnTo>
                    <a:pt x="2410" y="2936"/>
                  </a:lnTo>
                  <a:lnTo>
                    <a:pt x="2349" y="2994"/>
                  </a:lnTo>
                  <a:lnTo>
                    <a:pt x="2284" y="3050"/>
                  </a:lnTo>
                  <a:lnTo>
                    <a:pt x="2217" y="3102"/>
                  </a:lnTo>
                  <a:lnTo>
                    <a:pt x="2148" y="3152"/>
                  </a:lnTo>
                  <a:lnTo>
                    <a:pt x="2076" y="3199"/>
                  </a:lnTo>
                  <a:lnTo>
                    <a:pt x="2004" y="3243"/>
                  </a:lnTo>
                  <a:lnTo>
                    <a:pt x="1929" y="3284"/>
                  </a:lnTo>
                  <a:lnTo>
                    <a:pt x="1855" y="3323"/>
                  </a:lnTo>
                  <a:lnTo>
                    <a:pt x="1780" y="3360"/>
                  </a:lnTo>
                  <a:lnTo>
                    <a:pt x="1704" y="3392"/>
                  </a:lnTo>
                  <a:lnTo>
                    <a:pt x="1629" y="3422"/>
                  </a:lnTo>
                  <a:lnTo>
                    <a:pt x="1599" y="3434"/>
                  </a:lnTo>
                  <a:lnTo>
                    <a:pt x="1574" y="3442"/>
                  </a:lnTo>
                  <a:lnTo>
                    <a:pt x="1552" y="3450"/>
                  </a:lnTo>
                  <a:lnTo>
                    <a:pt x="1531" y="3454"/>
                  </a:lnTo>
                  <a:lnTo>
                    <a:pt x="1509" y="3456"/>
                  </a:lnTo>
                  <a:lnTo>
                    <a:pt x="1494" y="3455"/>
                  </a:lnTo>
                  <a:lnTo>
                    <a:pt x="1477" y="3453"/>
                  </a:lnTo>
                  <a:lnTo>
                    <a:pt x="1458" y="3448"/>
                  </a:lnTo>
                  <a:lnTo>
                    <a:pt x="1437" y="3441"/>
                  </a:lnTo>
                  <a:lnTo>
                    <a:pt x="1327" y="3398"/>
                  </a:lnTo>
                  <a:lnTo>
                    <a:pt x="1219" y="3351"/>
                  </a:lnTo>
                  <a:lnTo>
                    <a:pt x="1114" y="3299"/>
                  </a:lnTo>
                  <a:lnTo>
                    <a:pt x="1012" y="3240"/>
                  </a:lnTo>
                  <a:lnTo>
                    <a:pt x="912" y="3177"/>
                  </a:lnTo>
                  <a:lnTo>
                    <a:pt x="841" y="3128"/>
                  </a:lnTo>
                  <a:lnTo>
                    <a:pt x="772" y="3077"/>
                  </a:lnTo>
                  <a:lnTo>
                    <a:pt x="705" y="3021"/>
                  </a:lnTo>
                  <a:lnTo>
                    <a:pt x="640" y="2963"/>
                  </a:lnTo>
                  <a:lnTo>
                    <a:pt x="578" y="2901"/>
                  </a:lnTo>
                  <a:lnTo>
                    <a:pt x="519" y="2837"/>
                  </a:lnTo>
                  <a:lnTo>
                    <a:pt x="465" y="2769"/>
                  </a:lnTo>
                  <a:lnTo>
                    <a:pt x="415" y="2699"/>
                  </a:lnTo>
                  <a:lnTo>
                    <a:pt x="369" y="2624"/>
                  </a:lnTo>
                  <a:lnTo>
                    <a:pt x="334" y="2565"/>
                  </a:lnTo>
                  <a:lnTo>
                    <a:pt x="304" y="2502"/>
                  </a:lnTo>
                  <a:lnTo>
                    <a:pt x="276" y="2436"/>
                  </a:lnTo>
                  <a:lnTo>
                    <a:pt x="253" y="2368"/>
                  </a:lnTo>
                  <a:lnTo>
                    <a:pt x="232" y="2299"/>
                  </a:lnTo>
                  <a:lnTo>
                    <a:pt x="215" y="2229"/>
                  </a:lnTo>
                  <a:lnTo>
                    <a:pt x="199" y="2157"/>
                  </a:lnTo>
                  <a:lnTo>
                    <a:pt x="184" y="2086"/>
                  </a:lnTo>
                  <a:lnTo>
                    <a:pt x="172" y="2015"/>
                  </a:lnTo>
                  <a:lnTo>
                    <a:pt x="160" y="1944"/>
                  </a:lnTo>
                  <a:lnTo>
                    <a:pt x="149" y="1875"/>
                  </a:lnTo>
                  <a:lnTo>
                    <a:pt x="138" y="1807"/>
                  </a:lnTo>
                  <a:lnTo>
                    <a:pt x="106" y="1597"/>
                  </a:lnTo>
                  <a:lnTo>
                    <a:pt x="79" y="1386"/>
                  </a:lnTo>
                  <a:lnTo>
                    <a:pt x="55" y="1173"/>
                  </a:lnTo>
                  <a:lnTo>
                    <a:pt x="37" y="960"/>
                  </a:lnTo>
                  <a:lnTo>
                    <a:pt x="21" y="748"/>
                  </a:lnTo>
                  <a:lnTo>
                    <a:pt x="9" y="534"/>
                  </a:lnTo>
                  <a:lnTo>
                    <a:pt x="0" y="322"/>
                  </a:lnTo>
                  <a:lnTo>
                    <a:pt x="73" y="353"/>
                  </a:lnTo>
                  <a:lnTo>
                    <a:pt x="148" y="380"/>
                  </a:lnTo>
                  <a:lnTo>
                    <a:pt x="225" y="401"/>
                  </a:lnTo>
                  <a:lnTo>
                    <a:pt x="304" y="418"/>
                  </a:lnTo>
                  <a:lnTo>
                    <a:pt x="384" y="430"/>
                  </a:lnTo>
                  <a:lnTo>
                    <a:pt x="465" y="438"/>
                  </a:lnTo>
                  <a:lnTo>
                    <a:pt x="547" y="440"/>
                  </a:lnTo>
                  <a:lnTo>
                    <a:pt x="620" y="438"/>
                  </a:lnTo>
                  <a:lnTo>
                    <a:pt x="693" y="431"/>
                  </a:lnTo>
                  <a:lnTo>
                    <a:pt x="767" y="422"/>
                  </a:lnTo>
                  <a:lnTo>
                    <a:pt x="839" y="408"/>
                  </a:lnTo>
                  <a:lnTo>
                    <a:pt x="910" y="391"/>
                  </a:lnTo>
                  <a:lnTo>
                    <a:pt x="980" y="370"/>
                  </a:lnTo>
                  <a:lnTo>
                    <a:pt x="1048" y="344"/>
                  </a:lnTo>
                  <a:lnTo>
                    <a:pt x="1115" y="314"/>
                  </a:lnTo>
                  <a:lnTo>
                    <a:pt x="1180" y="282"/>
                  </a:lnTo>
                  <a:lnTo>
                    <a:pt x="1242" y="244"/>
                  </a:lnTo>
                  <a:lnTo>
                    <a:pt x="1302" y="203"/>
                  </a:lnTo>
                  <a:lnTo>
                    <a:pt x="1359" y="158"/>
                  </a:lnTo>
                  <a:lnTo>
                    <a:pt x="1412" y="109"/>
                  </a:lnTo>
                  <a:lnTo>
                    <a:pt x="1461" y="57"/>
                  </a:lnTo>
                  <a:lnTo>
                    <a:pt x="1507" y="0"/>
                  </a:lnTo>
                  <a:close/>
                </a:path>
              </a:pathLst>
            </a:custGeom>
            <a:solidFill>
              <a:srgbClr val="4472C4"/>
            </a:solidFill>
            <a:ln w="9525">
              <a:noFill/>
              <a:round/>
              <a:headEnd/>
              <a:tailEnd/>
            </a:ln>
          </p:spPr>
          <p:txBody>
            <a:bodyPr wrap="none" anchor="ctr"/>
            <a:lstStyle/>
            <a:p>
              <a:endParaRPr lang="en-GB" sz="2400"/>
            </a:p>
          </p:txBody>
        </p:sp>
      </p:grpSp>
      <p:grpSp>
        <p:nvGrpSpPr>
          <p:cNvPr id="29" name="Group 28"/>
          <p:cNvGrpSpPr/>
          <p:nvPr/>
        </p:nvGrpSpPr>
        <p:grpSpPr>
          <a:xfrm>
            <a:off x="6436897" y="5097927"/>
            <a:ext cx="4553530" cy="1200329"/>
            <a:chOff x="6436897" y="5097927"/>
            <a:chExt cx="4553530" cy="1200329"/>
          </a:xfrm>
        </p:grpSpPr>
        <p:sp>
          <p:nvSpPr>
            <p:cNvPr id="5" name="TextBox 4">
              <a:extLst>
                <a:ext uri="{FF2B5EF4-FFF2-40B4-BE49-F238E27FC236}">
                  <a16:creationId xmlns:a16="http://schemas.microsoft.com/office/drawing/2014/main" id="{9EE7CB50-9E16-41E2-AAA6-DF95AEC1583F}"/>
                </a:ext>
              </a:extLst>
            </p:cNvPr>
            <p:cNvSpPr txBox="1"/>
            <p:nvPr/>
          </p:nvSpPr>
          <p:spPr>
            <a:xfrm>
              <a:off x="7267669" y="5097927"/>
              <a:ext cx="3722758" cy="1200329"/>
            </a:xfrm>
            <a:prstGeom prst="rect">
              <a:avLst/>
            </a:prstGeom>
            <a:noFill/>
          </p:spPr>
          <p:txBody>
            <a:bodyPr wrap="square" rtlCol="0">
              <a:spAutoFit/>
            </a:bodyPr>
            <a:lstStyle/>
            <a:p>
              <a:r>
                <a:rPr lang="en-GB" sz="2400" b="1" dirty="0">
                  <a:latin typeface="+mj-lt"/>
                  <a:ea typeface="Segoe UI" panose="020B0502040204020203" pitchFamily="34" charset="0"/>
                  <a:cs typeface="Segoe UI" panose="020B0502040204020203" pitchFamily="34" charset="0"/>
                </a:rPr>
                <a:t>Authenticity: </a:t>
              </a:r>
              <a:r>
                <a:rPr lang="en-GB" sz="2400" dirty="0">
                  <a:latin typeface="+mj-lt"/>
                  <a:ea typeface="Segoe UI" panose="020B0502040204020203" pitchFamily="34" charset="0"/>
                  <a:cs typeface="Segoe UI" panose="020B0502040204020203" pitchFamily="34" charset="0"/>
                </a:rPr>
                <a:t>the back office matches the front office</a:t>
              </a:r>
            </a:p>
          </p:txBody>
        </p:sp>
        <p:sp>
          <p:nvSpPr>
            <p:cNvPr id="25" name="Freeform 98">
              <a:extLst>
                <a:ext uri="{FF2B5EF4-FFF2-40B4-BE49-F238E27FC236}">
                  <a16:creationId xmlns:a16="http://schemas.microsoft.com/office/drawing/2014/main" id="{19A50199-5923-4D5D-8502-9D123B42366B}"/>
                </a:ext>
              </a:extLst>
            </p:cNvPr>
            <p:cNvSpPr>
              <a:spLocks noChangeArrowheads="1"/>
            </p:cNvSpPr>
            <p:nvPr/>
          </p:nvSpPr>
          <p:spPr bwMode="auto">
            <a:xfrm>
              <a:off x="6436897" y="5097927"/>
              <a:ext cx="668229" cy="475571"/>
            </a:xfrm>
            <a:custGeom>
              <a:avLst/>
              <a:gdLst>
                <a:gd name="T0" fmla="*/ 2147483647 w 3345"/>
                <a:gd name="T1" fmla="*/ 2147483647 h 2259"/>
                <a:gd name="T2" fmla="*/ 2147483647 w 3345"/>
                <a:gd name="T3" fmla="*/ 2147483647 h 2259"/>
                <a:gd name="T4" fmla="*/ 2147483647 w 3345"/>
                <a:gd name="T5" fmla="*/ 2147483647 h 2259"/>
                <a:gd name="T6" fmla="*/ 2147483647 w 3345"/>
                <a:gd name="T7" fmla="*/ 2147483647 h 2259"/>
                <a:gd name="T8" fmla="*/ 2147483647 w 3345"/>
                <a:gd name="T9" fmla="*/ 2147483647 h 2259"/>
                <a:gd name="T10" fmla="*/ 2147483647 w 3345"/>
                <a:gd name="T11" fmla="*/ 2147483647 h 2259"/>
                <a:gd name="T12" fmla="*/ 2147483647 w 3345"/>
                <a:gd name="T13" fmla="*/ 2147483647 h 2259"/>
                <a:gd name="T14" fmla="*/ 2147483647 w 3345"/>
                <a:gd name="T15" fmla="*/ 2147483647 h 2259"/>
                <a:gd name="T16" fmla="*/ 2147483647 w 3345"/>
                <a:gd name="T17" fmla="*/ 2147483647 h 2259"/>
                <a:gd name="T18" fmla="*/ 2147483647 w 3345"/>
                <a:gd name="T19" fmla="*/ 2147483647 h 2259"/>
                <a:gd name="T20" fmla="*/ 2147483647 w 3345"/>
                <a:gd name="T21" fmla="*/ 2147483647 h 2259"/>
                <a:gd name="T22" fmla="*/ 2147483647 w 3345"/>
                <a:gd name="T23" fmla="*/ 2147483647 h 2259"/>
                <a:gd name="T24" fmla="*/ 2147483647 w 3345"/>
                <a:gd name="T25" fmla="*/ 2147483647 h 2259"/>
                <a:gd name="T26" fmla="*/ 2147483647 w 3345"/>
                <a:gd name="T27" fmla="*/ 2147483647 h 2259"/>
                <a:gd name="T28" fmla="*/ 2147483647 w 3345"/>
                <a:gd name="T29" fmla="*/ 2147483647 h 2259"/>
                <a:gd name="T30" fmla="*/ 2147483647 w 3345"/>
                <a:gd name="T31" fmla="*/ 2147483647 h 2259"/>
                <a:gd name="T32" fmla="*/ 2147483647 w 3345"/>
                <a:gd name="T33" fmla="*/ 2147483647 h 2259"/>
                <a:gd name="T34" fmla="*/ 2147483647 w 3345"/>
                <a:gd name="T35" fmla="*/ 2147483647 h 2259"/>
                <a:gd name="T36" fmla="*/ 2147483647 w 3345"/>
                <a:gd name="T37" fmla="*/ 2147483647 h 2259"/>
                <a:gd name="T38" fmla="*/ 2147483647 w 3345"/>
                <a:gd name="T39" fmla="*/ 2147483647 h 2259"/>
                <a:gd name="T40" fmla="*/ 2147483647 w 3345"/>
                <a:gd name="T41" fmla="*/ 2147483647 h 2259"/>
                <a:gd name="T42" fmla="*/ 2147483647 w 3345"/>
                <a:gd name="T43" fmla="*/ 2147483647 h 2259"/>
                <a:gd name="T44" fmla="*/ 2147483647 w 3345"/>
                <a:gd name="T45" fmla="*/ 2147483647 h 2259"/>
                <a:gd name="T46" fmla="*/ 2147483647 w 3345"/>
                <a:gd name="T47" fmla="*/ 2147483647 h 2259"/>
                <a:gd name="T48" fmla="*/ 2147483647 w 3345"/>
                <a:gd name="T49" fmla="*/ 2147483647 h 2259"/>
                <a:gd name="T50" fmla="*/ 2147483647 w 3345"/>
                <a:gd name="T51" fmla="*/ 2147483647 h 2259"/>
                <a:gd name="T52" fmla="*/ 2147483647 w 3345"/>
                <a:gd name="T53" fmla="*/ 2147483647 h 2259"/>
                <a:gd name="T54" fmla="*/ 2147483647 w 3345"/>
                <a:gd name="T55" fmla="*/ 2147483647 h 2259"/>
                <a:gd name="T56" fmla="*/ 2147483647 w 3345"/>
                <a:gd name="T57" fmla="*/ 2147483647 h 2259"/>
                <a:gd name="T58" fmla="*/ 2147483647 w 3345"/>
                <a:gd name="T59" fmla="*/ 2147483647 h 2259"/>
                <a:gd name="T60" fmla="*/ 2147483647 w 3345"/>
                <a:gd name="T61" fmla="*/ 2147483647 h 2259"/>
                <a:gd name="T62" fmla="*/ 2147483647 w 3345"/>
                <a:gd name="T63" fmla="*/ 2147483647 h 2259"/>
                <a:gd name="T64" fmla="*/ 2147483647 w 3345"/>
                <a:gd name="T65" fmla="*/ 2147483647 h 2259"/>
                <a:gd name="T66" fmla="*/ 2147483647 w 3345"/>
                <a:gd name="T67" fmla="*/ 2147483647 h 2259"/>
                <a:gd name="T68" fmla="*/ 2147483647 w 3345"/>
                <a:gd name="T69" fmla="*/ 2147483647 h 2259"/>
                <a:gd name="T70" fmla="*/ 2147483647 w 3345"/>
                <a:gd name="T71" fmla="*/ 2147483647 h 2259"/>
                <a:gd name="T72" fmla="*/ 2147483647 w 3345"/>
                <a:gd name="T73" fmla="*/ 2147483647 h 2259"/>
                <a:gd name="T74" fmla="*/ 2147483647 w 3345"/>
                <a:gd name="T75" fmla="*/ 2147483647 h 2259"/>
                <a:gd name="T76" fmla="*/ 2147483647 w 3345"/>
                <a:gd name="T77" fmla="*/ 2147483647 h 2259"/>
                <a:gd name="T78" fmla="*/ 2147483647 w 3345"/>
                <a:gd name="T79" fmla="*/ 2147483647 h 2259"/>
                <a:gd name="T80" fmla="*/ 2147483647 w 3345"/>
                <a:gd name="T81" fmla="*/ 2147483647 h 2259"/>
                <a:gd name="T82" fmla="*/ 2147483647 w 3345"/>
                <a:gd name="T83" fmla="*/ 2147483647 h 2259"/>
                <a:gd name="T84" fmla="*/ 2147483647 w 3345"/>
                <a:gd name="T85" fmla="*/ 2147483647 h 2259"/>
                <a:gd name="T86" fmla="*/ 2147483647 w 3345"/>
                <a:gd name="T87" fmla="*/ 2147483647 h 2259"/>
                <a:gd name="T88" fmla="*/ 2147483647 w 3345"/>
                <a:gd name="T89" fmla="*/ 2147483647 h 2259"/>
                <a:gd name="T90" fmla="*/ 2147483647 w 3345"/>
                <a:gd name="T91" fmla="*/ 2147483647 h 2259"/>
                <a:gd name="T92" fmla="*/ 2147483647 w 3345"/>
                <a:gd name="T93" fmla="*/ 2147483647 h 2259"/>
                <a:gd name="T94" fmla="*/ 2147483647 w 3345"/>
                <a:gd name="T95" fmla="*/ 2147483647 h 2259"/>
                <a:gd name="T96" fmla="*/ 2147483647 w 3345"/>
                <a:gd name="T97" fmla="*/ 2147483647 h 2259"/>
                <a:gd name="T98" fmla="*/ 2147483647 w 3345"/>
                <a:gd name="T99" fmla="*/ 2147483647 h 2259"/>
                <a:gd name="T100" fmla="*/ 2147483647 w 3345"/>
                <a:gd name="T101" fmla="*/ 2147483647 h 2259"/>
                <a:gd name="T102" fmla="*/ 2147483647 w 3345"/>
                <a:gd name="T103" fmla="*/ 2147483647 h 2259"/>
                <a:gd name="T104" fmla="*/ 2147483647 w 3345"/>
                <a:gd name="T105" fmla="*/ 2147483647 h 2259"/>
                <a:gd name="T106" fmla="*/ 2147483647 w 3345"/>
                <a:gd name="T107" fmla="*/ 2147483647 h 2259"/>
                <a:gd name="T108" fmla="*/ 2147483647 w 3345"/>
                <a:gd name="T109" fmla="*/ 2147483647 h 2259"/>
                <a:gd name="T110" fmla="*/ 2147483647 w 3345"/>
                <a:gd name="T111" fmla="*/ 2147483647 h 2259"/>
                <a:gd name="T112" fmla="*/ 2147483647 w 3345"/>
                <a:gd name="T113" fmla="*/ 2147483647 h 2259"/>
                <a:gd name="T114" fmla="*/ 2147483647 w 3345"/>
                <a:gd name="T115" fmla="*/ 2147483647 h 2259"/>
                <a:gd name="T116" fmla="*/ 2147483647 w 3345"/>
                <a:gd name="T117" fmla="*/ 2147483647 h 2259"/>
                <a:gd name="T118" fmla="*/ 2147483647 w 3345"/>
                <a:gd name="T119" fmla="*/ 2147483647 h 2259"/>
                <a:gd name="T120" fmla="*/ 2147483647 w 3345"/>
                <a:gd name="T121" fmla="*/ 2147483647 h 2259"/>
                <a:gd name="T122" fmla="*/ 2147483647 w 3345"/>
                <a:gd name="T123" fmla="*/ 2147483647 h 22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45"/>
                <a:gd name="T187" fmla="*/ 0 h 2259"/>
                <a:gd name="T188" fmla="*/ 3345 w 3345"/>
                <a:gd name="T189" fmla="*/ 2259 h 22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45" h="2259">
                  <a:moveTo>
                    <a:pt x="1073" y="1150"/>
                  </a:moveTo>
                  <a:lnTo>
                    <a:pt x="1047" y="1153"/>
                  </a:lnTo>
                  <a:lnTo>
                    <a:pt x="1023" y="1158"/>
                  </a:lnTo>
                  <a:lnTo>
                    <a:pt x="1002" y="1165"/>
                  </a:lnTo>
                  <a:lnTo>
                    <a:pt x="981" y="1173"/>
                  </a:lnTo>
                  <a:lnTo>
                    <a:pt x="962" y="1183"/>
                  </a:lnTo>
                  <a:lnTo>
                    <a:pt x="944" y="1195"/>
                  </a:lnTo>
                  <a:lnTo>
                    <a:pt x="928" y="1207"/>
                  </a:lnTo>
                  <a:lnTo>
                    <a:pt x="915" y="1220"/>
                  </a:lnTo>
                  <a:lnTo>
                    <a:pt x="903" y="1234"/>
                  </a:lnTo>
                  <a:lnTo>
                    <a:pt x="895" y="1249"/>
                  </a:lnTo>
                  <a:lnTo>
                    <a:pt x="888" y="1263"/>
                  </a:lnTo>
                  <a:lnTo>
                    <a:pt x="884" y="1277"/>
                  </a:lnTo>
                  <a:lnTo>
                    <a:pt x="884" y="1292"/>
                  </a:lnTo>
                  <a:lnTo>
                    <a:pt x="887" y="1305"/>
                  </a:lnTo>
                  <a:lnTo>
                    <a:pt x="894" y="1318"/>
                  </a:lnTo>
                  <a:lnTo>
                    <a:pt x="904" y="1330"/>
                  </a:lnTo>
                  <a:lnTo>
                    <a:pt x="918" y="1342"/>
                  </a:lnTo>
                  <a:lnTo>
                    <a:pt x="936" y="1352"/>
                  </a:lnTo>
                  <a:lnTo>
                    <a:pt x="960" y="1360"/>
                  </a:lnTo>
                  <a:lnTo>
                    <a:pt x="986" y="1367"/>
                  </a:lnTo>
                  <a:lnTo>
                    <a:pt x="1019" y="1372"/>
                  </a:lnTo>
                  <a:lnTo>
                    <a:pt x="1056" y="1375"/>
                  </a:lnTo>
                  <a:lnTo>
                    <a:pt x="1059" y="1375"/>
                  </a:lnTo>
                  <a:lnTo>
                    <a:pt x="1066" y="1375"/>
                  </a:lnTo>
                  <a:lnTo>
                    <a:pt x="1077" y="1376"/>
                  </a:lnTo>
                  <a:lnTo>
                    <a:pt x="1091" y="1376"/>
                  </a:lnTo>
                  <a:lnTo>
                    <a:pt x="1110" y="1376"/>
                  </a:lnTo>
                  <a:lnTo>
                    <a:pt x="1130" y="1376"/>
                  </a:lnTo>
                  <a:lnTo>
                    <a:pt x="1153" y="1376"/>
                  </a:lnTo>
                  <a:lnTo>
                    <a:pt x="1176" y="1375"/>
                  </a:lnTo>
                  <a:lnTo>
                    <a:pt x="1201" y="1373"/>
                  </a:lnTo>
                  <a:lnTo>
                    <a:pt x="1226" y="1370"/>
                  </a:lnTo>
                  <a:lnTo>
                    <a:pt x="1251" y="1367"/>
                  </a:lnTo>
                  <a:lnTo>
                    <a:pt x="1275" y="1362"/>
                  </a:lnTo>
                  <a:lnTo>
                    <a:pt x="1297" y="1357"/>
                  </a:lnTo>
                  <a:lnTo>
                    <a:pt x="1319" y="1350"/>
                  </a:lnTo>
                  <a:lnTo>
                    <a:pt x="1338" y="1341"/>
                  </a:lnTo>
                  <a:lnTo>
                    <a:pt x="1354" y="1330"/>
                  </a:lnTo>
                  <a:lnTo>
                    <a:pt x="1366" y="1318"/>
                  </a:lnTo>
                  <a:lnTo>
                    <a:pt x="1375" y="1305"/>
                  </a:lnTo>
                  <a:lnTo>
                    <a:pt x="1379" y="1290"/>
                  </a:lnTo>
                  <a:lnTo>
                    <a:pt x="1378" y="1271"/>
                  </a:lnTo>
                  <a:lnTo>
                    <a:pt x="1376" y="1269"/>
                  </a:lnTo>
                  <a:lnTo>
                    <a:pt x="1369" y="1264"/>
                  </a:lnTo>
                  <a:lnTo>
                    <a:pt x="1359" y="1257"/>
                  </a:lnTo>
                  <a:lnTo>
                    <a:pt x="1345" y="1248"/>
                  </a:lnTo>
                  <a:lnTo>
                    <a:pt x="1328" y="1238"/>
                  </a:lnTo>
                  <a:lnTo>
                    <a:pt x="1309" y="1225"/>
                  </a:lnTo>
                  <a:lnTo>
                    <a:pt x="1287" y="1213"/>
                  </a:lnTo>
                  <a:lnTo>
                    <a:pt x="1264" y="1201"/>
                  </a:lnTo>
                  <a:lnTo>
                    <a:pt x="1238" y="1190"/>
                  </a:lnTo>
                  <a:lnTo>
                    <a:pt x="1212" y="1178"/>
                  </a:lnTo>
                  <a:lnTo>
                    <a:pt x="1184" y="1168"/>
                  </a:lnTo>
                  <a:lnTo>
                    <a:pt x="1156" y="1160"/>
                  </a:lnTo>
                  <a:lnTo>
                    <a:pt x="1128" y="1154"/>
                  </a:lnTo>
                  <a:lnTo>
                    <a:pt x="1101" y="1151"/>
                  </a:lnTo>
                  <a:lnTo>
                    <a:pt x="1073" y="1150"/>
                  </a:lnTo>
                  <a:close/>
                  <a:moveTo>
                    <a:pt x="2291" y="1150"/>
                  </a:moveTo>
                  <a:lnTo>
                    <a:pt x="2263" y="1151"/>
                  </a:lnTo>
                  <a:lnTo>
                    <a:pt x="2235" y="1154"/>
                  </a:lnTo>
                  <a:lnTo>
                    <a:pt x="2207" y="1160"/>
                  </a:lnTo>
                  <a:lnTo>
                    <a:pt x="2179" y="1168"/>
                  </a:lnTo>
                  <a:lnTo>
                    <a:pt x="2151" y="1178"/>
                  </a:lnTo>
                  <a:lnTo>
                    <a:pt x="2125" y="1190"/>
                  </a:lnTo>
                  <a:lnTo>
                    <a:pt x="2100" y="1201"/>
                  </a:lnTo>
                  <a:lnTo>
                    <a:pt x="2076" y="1213"/>
                  </a:lnTo>
                  <a:lnTo>
                    <a:pt x="2054" y="1225"/>
                  </a:lnTo>
                  <a:lnTo>
                    <a:pt x="2035" y="1237"/>
                  </a:lnTo>
                  <a:lnTo>
                    <a:pt x="2018" y="1248"/>
                  </a:lnTo>
                  <a:lnTo>
                    <a:pt x="2004" y="1257"/>
                  </a:lnTo>
                  <a:lnTo>
                    <a:pt x="1994" y="1264"/>
                  </a:lnTo>
                  <a:lnTo>
                    <a:pt x="1988" y="1269"/>
                  </a:lnTo>
                  <a:lnTo>
                    <a:pt x="1985" y="1271"/>
                  </a:lnTo>
                  <a:lnTo>
                    <a:pt x="1984" y="1290"/>
                  </a:lnTo>
                  <a:lnTo>
                    <a:pt x="1989" y="1305"/>
                  </a:lnTo>
                  <a:lnTo>
                    <a:pt x="1997" y="1318"/>
                  </a:lnTo>
                  <a:lnTo>
                    <a:pt x="2009" y="1330"/>
                  </a:lnTo>
                  <a:lnTo>
                    <a:pt x="2026" y="1341"/>
                  </a:lnTo>
                  <a:lnTo>
                    <a:pt x="2044" y="1350"/>
                  </a:lnTo>
                  <a:lnTo>
                    <a:pt x="2066" y="1357"/>
                  </a:lnTo>
                  <a:lnTo>
                    <a:pt x="2088" y="1362"/>
                  </a:lnTo>
                  <a:lnTo>
                    <a:pt x="2112" y="1367"/>
                  </a:lnTo>
                  <a:lnTo>
                    <a:pt x="2138" y="1370"/>
                  </a:lnTo>
                  <a:lnTo>
                    <a:pt x="2162" y="1373"/>
                  </a:lnTo>
                  <a:lnTo>
                    <a:pt x="2187" y="1375"/>
                  </a:lnTo>
                  <a:lnTo>
                    <a:pt x="2211" y="1376"/>
                  </a:lnTo>
                  <a:lnTo>
                    <a:pt x="2234" y="1376"/>
                  </a:lnTo>
                  <a:lnTo>
                    <a:pt x="2254" y="1376"/>
                  </a:lnTo>
                  <a:lnTo>
                    <a:pt x="2272" y="1376"/>
                  </a:lnTo>
                  <a:lnTo>
                    <a:pt x="2287" y="1376"/>
                  </a:lnTo>
                  <a:lnTo>
                    <a:pt x="2298" y="1375"/>
                  </a:lnTo>
                  <a:lnTo>
                    <a:pt x="2305" y="1375"/>
                  </a:lnTo>
                  <a:lnTo>
                    <a:pt x="2307" y="1375"/>
                  </a:lnTo>
                  <a:lnTo>
                    <a:pt x="2346" y="1374"/>
                  </a:lnTo>
                  <a:lnTo>
                    <a:pt x="2379" y="1371"/>
                  </a:lnTo>
                  <a:lnTo>
                    <a:pt x="2407" y="1366"/>
                  </a:lnTo>
                  <a:lnTo>
                    <a:pt x="2431" y="1359"/>
                  </a:lnTo>
                  <a:lnTo>
                    <a:pt x="2450" y="1351"/>
                  </a:lnTo>
                  <a:lnTo>
                    <a:pt x="2465" y="1341"/>
                  </a:lnTo>
                  <a:lnTo>
                    <a:pt x="2477" y="1329"/>
                  </a:lnTo>
                  <a:lnTo>
                    <a:pt x="2484" y="1317"/>
                  </a:lnTo>
                  <a:lnTo>
                    <a:pt x="2488" y="1304"/>
                  </a:lnTo>
                  <a:lnTo>
                    <a:pt x="2488" y="1290"/>
                  </a:lnTo>
                  <a:lnTo>
                    <a:pt x="2486" y="1276"/>
                  </a:lnTo>
                  <a:lnTo>
                    <a:pt x="2481" y="1262"/>
                  </a:lnTo>
                  <a:lnTo>
                    <a:pt x="2472" y="1248"/>
                  </a:lnTo>
                  <a:lnTo>
                    <a:pt x="2462" y="1233"/>
                  </a:lnTo>
                  <a:lnTo>
                    <a:pt x="2449" y="1219"/>
                  </a:lnTo>
                  <a:lnTo>
                    <a:pt x="2435" y="1207"/>
                  </a:lnTo>
                  <a:lnTo>
                    <a:pt x="2418" y="1195"/>
                  </a:lnTo>
                  <a:lnTo>
                    <a:pt x="2400" y="1183"/>
                  </a:lnTo>
                  <a:lnTo>
                    <a:pt x="2381" y="1173"/>
                  </a:lnTo>
                  <a:lnTo>
                    <a:pt x="2360" y="1164"/>
                  </a:lnTo>
                  <a:lnTo>
                    <a:pt x="2339" y="1158"/>
                  </a:lnTo>
                  <a:lnTo>
                    <a:pt x="2317" y="1153"/>
                  </a:lnTo>
                  <a:lnTo>
                    <a:pt x="2291" y="1150"/>
                  </a:lnTo>
                  <a:close/>
                  <a:moveTo>
                    <a:pt x="1667" y="0"/>
                  </a:moveTo>
                  <a:lnTo>
                    <a:pt x="1678" y="0"/>
                  </a:lnTo>
                  <a:lnTo>
                    <a:pt x="1803" y="663"/>
                  </a:lnTo>
                  <a:lnTo>
                    <a:pt x="2005" y="143"/>
                  </a:lnTo>
                  <a:lnTo>
                    <a:pt x="1924" y="722"/>
                  </a:lnTo>
                  <a:lnTo>
                    <a:pt x="2255" y="406"/>
                  </a:lnTo>
                  <a:lnTo>
                    <a:pt x="2034" y="797"/>
                  </a:lnTo>
                  <a:lnTo>
                    <a:pt x="2303" y="672"/>
                  </a:lnTo>
                  <a:lnTo>
                    <a:pt x="2305" y="672"/>
                  </a:lnTo>
                  <a:lnTo>
                    <a:pt x="2310" y="670"/>
                  </a:lnTo>
                  <a:lnTo>
                    <a:pt x="2318" y="667"/>
                  </a:lnTo>
                  <a:lnTo>
                    <a:pt x="2330" y="662"/>
                  </a:lnTo>
                  <a:lnTo>
                    <a:pt x="2343" y="657"/>
                  </a:lnTo>
                  <a:lnTo>
                    <a:pt x="2357" y="651"/>
                  </a:lnTo>
                  <a:lnTo>
                    <a:pt x="2374" y="643"/>
                  </a:lnTo>
                  <a:lnTo>
                    <a:pt x="2392" y="634"/>
                  </a:lnTo>
                  <a:lnTo>
                    <a:pt x="2410" y="626"/>
                  </a:lnTo>
                  <a:lnTo>
                    <a:pt x="2429" y="616"/>
                  </a:lnTo>
                  <a:lnTo>
                    <a:pt x="2447" y="606"/>
                  </a:lnTo>
                  <a:lnTo>
                    <a:pt x="2465" y="596"/>
                  </a:lnTo>
                  <a:lnTo>
                    <a:pt x="2483" y="584"/>
                  </a:lnTo>
                  <a:lnTo>
                    <a:pt x="2499" y="573"/>
                  </a:lnTo>
                  <a:lnTo>
                    <a:pt x="2513" y="561"/>
                  </a:lnTo>
                  <a:lnTo>
                    <a:pt x="2526" y="550"/>
                  </a:lnTo>
                  <a:lnTo>
                    <a:pt x="2536" y="537"/>
                  </a:lnTo>
                  <a:lnTo>
                    <a:pt x="2543" y="526"/>
                  </a:lnTo>
                  <a:lnTo>
                    <a:pt x="2547" y="514"/>
                  </a:lnTo>
                  <a:lnTo>
                    <a:pt x="2548" y="503"/>
                  </a:lnTo>
                  <a:lnTo>
                    <a:pt x="2545" y="490"/>
                  </a:lnTo>
                  <a:lnTo>
                    <a:pt x="2537" y="480"/>
                  </a:lnTo>
                  <a:lnTo>
                    <a:pt x="2525" y="469"/>
                  </a:lnTo>
                  <a:lnTo>
                    <a:pt x="2507" y="459"/>
                  </a:lnTo>
                  <a:lnTo>
                    <a:pt x="2485" y="450"/>
                  </a:lnTo>
                  <a:lnTo>
                    <a:pt x="2456" y="440"/>
                  </a:lnTo>
                  <a:lnTo>
                    <a:pt x="2421" y="432"/>
                  </a:lnTo>
                  <a:lnTo>
                    <a:pt x="2381" y="425"/>
                  </a:lnTo>
                  <a:lnTo>
                    <a:pt x="2383" y="424"/>
                  </a:lnTo>
                  <a:lnTo>
                    <a:pt x="2390" y="421"/>
                  </a:lnTo>
                  <a:lnTo>
                    <a:pt x="2400" y="417"/>
                  </a:lnTo>
                  <a:lnTo>
                    <a:pt x="2415" y="411"/>
                  </a:lnTo>
                  <a:lnTo>
                    <a:pt x="2433" y="405"/>
                  </a:lnTo>
                  <a:lnTo>
                    <a:pt x="2454" y="399"/>
                  </a:lnTo>
                  <a:lnTo>
                    <a:pt x="2478" y="392"/>
                  </a:lnTo>
                  <a:lnTo>
                    <a:pt x="2503" y="387"/>
                  </a:lnTo>
                  <a:lnTo>
                    <a:pt x="2530" y="383"/>
                  </a:lnTo>
                  <a:lnTo>
                    <a:pt x="2558" y="380"/>
                  </a:lnTo>
                  <a:lnTo>
                    <a:pt x="2588" y="379"/>
                  </a:lnTo>
                  <a:lnTo>
                    <a:pt x="2617" y="380"/>
                  </a:lnTo>
                  <a:lnTo>
                    <a:pt x="2647" y="384"/>
                  </a:lnTo>
                  <a:lnTo>
                    <a:pt x="2676" y="391"/>
                  </a:lnTo>
                  <a:lnTo>
                    <a:pt x="2706" y="403"/>
                  </a:lnTo>
                  <a:lnTo>
                    <a:pt x="2734" y="417"/>
                  </a:lnTo>
                  <a:lnTo>
                    <a:pt x="2760" y="436"/>
                  </a:lnTo>
                  <a:lnTo>
                    <a:pt x="2784" y="460"/>
                  </a:lnTo>
                  <a:lnTo>
                    <a:pt x="2786" y="459"/>
                  </a:lnTo>
                  <a:lnTo>
                    <a:pt x="2789" y="455"/>
                  </a:lnTo>
                  <a:lnTo>
                    <a:pt x="2795" y="448"/>
                  </a:lnTo>
                  <a:lnTo>
                    <a:pt x="2801" y="438"/>
                  </a:lnTo>
                  <a:lnTo>
                    <a:pt x="2809" y="427"/>
                  </a:lnTo>
                  <a:lnTo>
                    <a:pt x="2817" y="414"/>
                  </a:lnTo>
                  <a:lnTo>
                    <a:pt x="2825" y="400"/>
                  </a:lnTo>
                  <a:lnTo>
                    <a:pt x="2834" y="382"/>
                  </a:lnTo>
                  <a:lnTo>
                    <a:pt x="2841" y="365"/>
                  </a:lnTo>
                  <a:lnTo>
                    <a:pt x="2846" y="346"/>
                  </a:lnTo>
                  <a:lnTo>
                    <a:pt x="2849" y="325"/>
                  </a:lnTo>
                  <a:lnTo>
                    <a:pt x="2851" y="304"/>
                  </a:lnTo>
                  <a:lnTo>
                    <a:pt x="2849" y="282"/>
                  </a:lnTo>
                  <a:lnTo>
                    <a:pt x="2844" y="260"/>
                  </a:lnTo>
                  <a:lnTo>
                    <a:pt x="2835" y="236"/>
                  </a:lnTo>
                  <a:lnTo>
                    <a:pt x="2821" y="214"/>
                  </a:lnTo>
                  <a:lnTo>
                    <a:pt x="2804" y="190"/>
                  </a:lnTo>
                  <a:lnTo>
                    <a:pt x="2781" y="168"/>
                  </a:lnTo>
                  <a:lnTo>
                    <a:pt x="2752" y="146"/>
                  </a:lnTo>
                  <a:lnTo>
                    <a:pt x="2716" y="123"/>
                  </a:lnTo>
                  <a:lnTo>
                    <a:pt x="2718" y="123"/>
                  </a:lnTo>
                  <a:lnTo>
                    <a:pt x="2724" y="122"/>
                  </a:lnTo>
                  <a:lnTo>
                    <a:pt x="2735" y="121"/>
                  </a:lnTo>
                  <a:lnTo>
                    <a:pt x="2748" y="120"/>
                  </a:lnTo>
                  <a:lnTo>
                    <a:pt x="2763" y="118"/>
                  </a:lnTo>
                  <a:lnTo>
                    <a:pt x="2783" y="117"/>
                  </a:lnTo>
                  <a:lnTo>
                    <a:pt x="2804" y="116"/>
                  </a:lnTo>
                  <a:lnTo>
                    <a:pt x="2827" y="115"/>
                  </a:lnTo>
                  <a:lnTo>
                    <a:pt x="2854" y="116"/>
                  </a:lnTo>
                  <a:lnTo>
                    <a:pt x="2880" y="117"/>
                  </a:lnTo>
                  <a:lnTo>
                    <a:pt x="2910" y="119"/>
                  </a:lnTo>
                  <a:lnTo>
                    <a:pt x="2940" y="122"/>
                  </a:lnTo>
                  <a:lnTo>
                    <a:pt x="2970" y="126"/>
                  </a:lnTo>
                  <a:lnTo>
                    <a:pt x="3002" y="132"/>
                  </a:lnTo>
                  <a:lnTo>
                    <a:pt x="3033" y="140"/>
                  </a:lnTo>
                  <a:lnTo>
                    <a:pt x="3064" y="151"/>
                  </a:lnTo>
                  <a:lnTo>
                    <a:pt x="3096" y="162"/>
                  </a:lnTo>
                  <a:lnTo>
                    <a:pt x="3126" y="176"/>
                  </a:lnTo>
                  <a:lnTo>
                    <a:pt x="3156" y="193"/>
                  </a:lnTo>
                  <a:lnTo>
                    <a:pt x="3184" y="212"/>
                  </a:lnTo>
                  <a:lnTo>
                    <a:pt x="3212" y="234"/>
                  </a:lnTo>
                  <a:lnTo>
                    <a:pt x="3237" y="259"/>
                  </a:lnTo>
                  <a:lnTo>
                    <a:pt x="3260" y="287"/>
                  </a:lnTo>
                  <a:lnTo>
                    <a:pt x="3281" y="318"/>
                  </a:lnTo>
                  <a:lnTo>
                    <a:pt x="3300" y="353"/>
                  </a:lnTo>
                  <a:lnTo>
                    <a:pt x="3315" y="391"/>
                  </a:lnTo>
                  <a:lnTo>
                    <a:pt x="3328" y="433"/>
                  </a:lnTo>
                  <a:lnTo>
                    <a:pt x="3337" y="479"/>
                  </a:lnTo>
                  <a:lnTo>
                    <a:pt x="3343" y="534"/>
                  </a:lnTo>
                  <a:lnTo>
                    <a:pt x="3345" y="586"/>
                  </a:lnTo>
                  <a:lnTo>
                    <a:pt x="3343" y="634"/>
                  </a:lnTo>
                  <a:lnTo>
                    <a:pt x="3335" y="680"/>
                  </a:lnTo>
                  <a:lnTo>
                    <a:pt x="3326" y="723"/>
                  </a:lnTo>
                  <a:lnTo>
                    <a:pt x="3314" y="763"/>
                  </a:lnTo>
                  <a:lnTo>
                    <a:pt x="3299" y="801"/>
                  </a:lnTo>
                  <a:lnTo>
                    <a:pt x="3281" y="835"/>
                  </a:lnTo>
                  <a:lnTo>
                    <a:pt x="3262" y="867"/>
                  </a:lnTo>
                  <a:lnTo>
                    <a:pt x="3241" y="897"/>
                  </a:lnTo>
                  <a:lnTo>
                    <a:pt x="3219" y="923"/>
                  </a:lnTo>
                  <a:lnTo>
                    <a:pt x="3197" y="948"/>
                  </a:lnTo>
                  <a:lnTo>
                    <a:pt x="3173" y="970"/>
                  </a:lnTo>
                  <a:lnTo>
                    <a:pt x="3151" y="990"/>
                  </a:lnTo>
                  <a:lnTo>
                    <a:pt x="3128" y="1008"/>
                  </a:lnTo>
                  <a:lnTo>
                    <a:pt x="3106" y="1023"/>
                  </a:lnTo>
                  <a:lnTo>
                    <a:pt x="3086" y="1036"/>
                  </a:lnTo>
                  <a:lnTo>
                    <a:pt x="3066" y="1048"/>
                  </a:lnTo>
                  <a:lnTo>
                    <a:pt x="3050" y="1058"/>
                  </a:lnTo>
                  <a:lnTo>
                    <a:pt x="3035" y="1065"/>
                  </a:lnTo>
                  <a:lnTo>
                    <a:pt x="3022" y="1071"/>
                  </a:lnTo>
                  <a:lnTo>
                    <a:pt x="3013" y="1075"/>
                  </a:lnTo>
                  <a:lnTo>
                    <a:pt x="3007" y="1077"/>
                  </a:lnTo>
                  <a:lnTo>
                    <a:pt x="3005" y="1078"/>
                  </a:lnTo>
                  <a:lnTo>
                    <a:pt x="3007" y="1078"/>
                  </a:lnTo>
                  <a:lnTo>
                    <a:pt x="3011" y="1077"/>
                  </a:lnTo>
                  <a:lnTo>
                    <a:pt x="3017" y="1076"/>
                  </a:lnTo>
                  <a:lnTo>
                    <a:pt x="3025" y="1075"/>
                  </a:lnTo>
                  <a:lnTo>
                    <a:pt x="3037" y="1075"/>
                  </a:lnTo>
                  <a:lnTo>
                    <a:pt x="3049" y="1076"/>
                  </a:lnTo>
                  <a:lnTo>
                    <a:pt x="3062" y="1078"/>
                  </a:lnTo>
                  <a:lnTo>
                    <a:pt x="3077" y="1081"/>
                  </a:lnTo>
                  <a:lnTo>
                    <a:pt x="3093" y="1086"/>
                  </a:lnTo>
                  <a:lnTo>
                    <a:pt x="3109" y="1094"/>
                  </a:lnTo>
                  <a:lnTo>
                    <a:pt x="3126" y="1103"/>
                  </a:lnTo>
                  <a:lnTo>
                    <a:pt x="3144" y="1115"/>
                  </a:lnTo>
                  <a:lnTo>
                    <a:pt x="3161" y="1130"/>
                  </a:lnTo>
                  <a:lnTo>
                    <a:pt x="3177" y="1150"/>
                  </a:lnTo>
                  <a:lnTo>
                    <a:pt x="3194" y="1171"/>
                  </a:lnTo>
                  <a:lnTo>
                    <a:pt x="3210" y="1198"/>
                  </a:lnTo>
                  <a:lnTo>
                    <a:pt x="3224" y="1228"/>
                  </a:lnTo>
                  <a:lnTo>
                    <a:pt x="3239" y="1264"/>
                  </a:lnTo>
                  <a:lnTo>
                    <a:pt x="3251" y="1304"/>
                  </a:lnTo>
                  <a:lnTo>
                    <a:pt x="3261" y="1349"/>
                  </a:lnTo>
                  <a:lnTo>
                    <a:pt x="3269" y="1400"/>
                  </a:lnTo>
                  <a:lnTo>
                    <a:pt x="3268" y="1399"/>
                  </a:lnTo>
                  <a:lnTo>
                    <a:pt x="3264" y="1397"/>
                  </a:lnTo>
                  <a:lnTo>
                    <a:pt x="3258" y="1394"/>
                  </a:lnTo>
                  <a:lnTo>
                    <a:pt x="3250" y="1391"/>
                  </a:lnTo>
                  <a:lnTo>
                    <a:pt x="3241" y="1386"/>
                  </a:lnTo>
                  <a:lnTo>
                    <a:pt x="3228" y="1380"/>
                  </a:lnTo>
                  <a:lnTo>
                    <a:pt x="3216" y="1376"/>
                  </a:lnTo>
                  <a:lnTo>
                    <a:pt x="3203" y="1371"/>
                  </a:lnTo>
                  <a:lnTo>
                    <a:pt x="3190" y="1366"/>
                  </a:lnTo>
                  <a:lnTo>
                    <a:pt x="3175" y="1362"/>
                  </a:lnTo>
                  <a:lnTo>
                    <a:pt x="3160" y="1358"/>
                  </a:lnTo>
                  <a:lnTo>
                    <a:pt x="3147" y="1356"/>
                  </a:lnTo>
                  <a:lnTo>
                    <a:pt x="3132" y="1354"/>
                  </a:lnTo>
                  <a:lnTo>
                    <a:pt x="3120" y="1354"/>
                  </a:lnTo>
                  <a:lnTo>
                    <a:pt x="3108" y="1355"/>
                  </a:lnTo>
                  <a:lnTo>
                    <a:pt x="3098" y="1358"/>
                  </a:lnTo>
                  <a:lnTo>
                    <a:pt x="3090" y="1364"/>
                  </a:lnTo>
                  <a:lnTo>
                    <a:pt x="3082" y="1371"/>
                  </a:lnTo>
                  <a:lnTo>
                    <a:pt x="3077" y="1380"/>
                  </a:lnTo>
                  <a:lnTo>
                    <a:pt x="3075" y="1394"/>
                  </a:lnTo>
                  <a:lnTo>
                    <a:pt x="3076" y="1409"/>
                  </a:lnTo>
                  <a:lnTo>
                    <a:pt x="3079" y="1427"/>
                  </a:lnTo>
                  <a:lnTo>
                    <a:pt x="3087" y="1449"/>
                  </a:lnTo>
                  <a:lnTo>
                    <a:pt x="3097" y="1474"/>
                  </a:lnTo>
                  <a:lnTo>
                    <a:pt x="3111" y="1504"/>
                  </a:lnTo>
                  <a:lnTo>
                    <a:pt x="3112" y="1506"/>
                  </a:lnTo>
                  <a:lnTo>
                    <a:pt x="3116" y="1511"/>
                  </a:lnTo>
                  <a:lnTo>
                    <a:pt x="3122" y="1520"/>
                  </a:lnTo>
                  <a:lnTo>
                    <a:pt x="3131" y="1532"/>
                  </a:lnTo>
                  <a:lnTo>
                    <a:pt x="3144" y="1549"/>
                  </a:lnTo>
                  <a:lnTo>
                    <a:pt x="3159" y="1567"/>
                  </a:lnTo>
                  <a:lnTo>
                    <a:pt x="3178" y="1590"/>
                  </a:lnTo>
                  <a:lnTo>
                    <a:pt x="3201" y="1614"/>
                  </a:lnTo>
                  <a:lnTo>
                    <a:pt x="3228" y="1642"/>
                  </a:lnTo>
                  <a:lnTo>
                    <a:pt x="3260" y="1672"/>
                  </a:lnTo>
                  <a:lnTo>
                    <a:pt x="3267" y="1680"/>
                  </a:lnTo>
                  <a:lnTo>
                    <a:pt x="3275" y="1694"/>
                  </a:lnTo>
                  <a:lnTo>
                    <a:pt x="3282" y="1711"/>
                  </a:lnTo>
                  <a:lnTo>
                    <a:pt x="3290" y="1731"/>
                  </a:lnTo>
                  <a:lnTo>
                    <a:pt x="3296" y="1755"/>
                  </a:lnTo>
                  <a:lnTo>
                    <a:pt x="3301" y="1782"/>
                  </a:lnTo>
                  <a:lnTo>
                    <a:pt x="3304" y="1811"/>
                  </a:lnTo>
                  <a:lnTo>
                    <a:pt x="3306" y="1842"/>
                  </a:lnTo>
                  <a:lnTo>
                    <a:pt x="3305" y="1874"/>
                  </a:lnTo>
                  <a:lnTo>
                    <a:pt x="3302" y="1908"/>
                  </a:lnTo>
                  <a:lnTo>
                    <a:pt x="3296" y="1943"/>
                  </a:lnTo>
                  <a:lnTo>
                    <a:pt x="3286" y="1977"/>
                  </a:lnTo>
                  <a:lnTo>
                    <a:pt x="3274" y="2013"/>
                  </a:lnTo>
                  <a:lnTo>
                    <a:pt x="3257" y="2048"/>
                  </a:lnTo>
                  <a:lnTo>
                    <a:pt x="3236" y="2082"/>
                  </a:lnTo>
                  <a:lnTo>
                    <a:pt x="3211" y="2115"/>
                  </a:lnTo>
                  <a:lnTo>
                    <a:pt x="3180" y="2147"/>
                  </a:lnTo>
                  <a:lnTo>
                    <a:pt x="3145" y="2176"/>
                  </a:lnTo>
                  <a:lnTo>
                    <a:pt x="3105" y="2204"/>
                  </a:lnTo>
                  <a:lnTo>
                    <a:pt x="3066" y="2225"/>
                  </a:lnTo>
                  <a:lnTo>
                    <a:pt x="3030" y="2241"/>
                  </a:lnTo>
                  <a:lnTo>
                    <a:pt x="2996" y="2252"/>
                  </a:lnTo>
                  <a:lnTo>
                    <a:pt x="2962" y="2257"/>
                  </a:lnTo>
                  <a:lnTo>
                    <a:pt x="2931" y="2259"/>
                  </a:lnTo>
                  <a:lnTo>
                    <a:pt x="2903" y="2257"/>
                  </a:lnTo>
                  <a:lnTo>
                    <a:pt x="2876" y="2251"/>
                  </a:lnTo>
                  <a:lnTo>
                    <a:pt x="2851" y="2243"/>
                  </a:lnTo>
                  <a:lnTo>
                    <a:pt x="2828" y="2231"/>
                  </a:lnTo>
                  <a:lnTo>
                    <a:pt x="2808" y="2217"/>
                  </a:lnTo>
                  <a:lnTo>
                    <a:pt x="2790" y="2203"/>
                  </a:lnTo>
                  <a:lnTo>
                    <a:pt x="2774" y="2187"/>
                  </a:lnTo>
                  <a:lnTo>
                    <a:pt x="2761" y="2169"/>
                  </a:lnTo>
                  <a:lnTo>
                    <a:pt x="2750" y="2152"/>
                  </a:lnTo>
                  <a:lnTo>
                    <a:pt x="2742" y="2135"/>
                  </a:lnTo>
                  <a:lnTo>
                    <a:pt x="2736" y="2117"/>
                  </a:lnTo>
                  <a:lnTo>
                    <a:pt x="2730" y="2091"/>
                  </a:lnTo>
                  <a:lnTo>
                    <a:pt x="2724" y="2066"/>
                  </a:lnTo>
                  <a:lnTo>
                    <a:pt x="2721" y="2043"/>
                  </a:lnTo>
                  <a:lnTo>
                    <a:pt x="2720" y="2020"/>
                  </a:lnTo>
                  <a:lnTo>
                    <a:pt x="2719" y="2001"/>
                  </a:lnTo>
                  <a:lnTo>
                    <a:pt x="2719" y="1983"/>
                  </a:lnTo>
                  <a:lnTo>
                    <a:pt x="2719" y="1967"/>
                  </a:lnTo>
                  <a:lnTo>
                    <a:pt x="2719" y="1953"/>
                  </a:lnTo>
                  <a:lnTo>
                    <a:pt x="2720" y="1942"/>
                  </a:lnTo>
                  <a:lnTo>
                    <a:pt x="2719" y="1933"/>
                  </a:lnTo>
                  <a:lnTo>
                    <a:pt x="2719" y="1926"/>
                  </a:lnTo>
                  <a:lnTo>
                    <a:pt x="2717" y="1922"/>
                  </a:lnTo>
                  <a:lnTo>
                    <a:pt x="2714" y="1921"/>
                  </a:lnTo>
                  <a:lnTo>
                    <a:pt x="2709" y="1923"/>
                  </a:lnTo>
                  <a:lnTo>
                    <a:pt x="2703" y="1928"/>
                  </a:lnTo>
                  <a:lnTo>
                    <a:pt x="2694" y="1937"/>
                  </a:lnTo>
                  <a:lnTo>
                    <a:pt x="2683" y="1948"/>
                  </a:lnTo>
                  <a:lnTo>
                    <a:pt x="2669" y="1962"/>
                  </a:lnTo>
                  <a:lnTo>
                    <a:pt x="2653" y="1981"/>
                  </a:lnTo>
                  <a:lnTo>
                    <a:pt x="2633" y="2003"/>
                  </a:lnTo>
                  <a:lnTo>
                    <a:pt x="2609" y="2028"/>
                  </a:lnTo>
                  <a:lnTo>
                    <a:pt x="2582" y="2058"/>
                  </a:lnTo>
                  <a:lnTo>
                    <a:pt x="2581" y="2056"/>
                  </a:lnTo>
                  <a:lnTo>
                    <a:pt x="2578" y="2049"/>
                  </a:lnTo>
                  <a:lnTo>
                    <a:pt x="2572" y="2038"/>
                  </a:lnTo>
                  <a:lnTo>
                    <a:pt x="2565" y="2024"/>
                  </a:lnTo>
                  <a:lnTo>
                    <a:pt x="2556" y="2007"/>
                  </a:lnTo>
                  <a:lnTo>
                    <a:pt x="2543" y="1989"/>
                  </a:lnTo>
                  <a:lnTo>
                    <a:pt x="2529" y="1968"/>
                  </a:lnTo>
                  <a:lnTo>
                    <a:pt x="2511" y="1946"/>
                  </a:lnTo>
                  <a:lnTo>
                    <a:pt x="2491" y="1924"/>
                  </a:lnTo>
                  <a:lnTo>
                    <a:pt x="2467" y="1903"/>
                  </a:lnTo>
                  <a:lnTo>
                    <a:pt x="2441" y="1882"/>
                  </a:lnTo>
                  <a:lnTo>
                    <a:pt x="2411" y="1862"/>
                  </a:lnTo>
                  <a:lnTo>
                    <a:pt x="2379" y="1844"/>
                  </a:lnTo>
                  <a:lnTo>
                    <a:pt x="2343" y="1828"/>
                  </a:lnTo>
                  <a:lnTo>
                    <a:pt x="2303" y="1815"/>
                  </a:lnTo>
                  <a:lnTo>
                    <a:pt x="2267" y="1807"/>
                  </a:lnTo>
                  <a:lnTo>
                    <a:pt x="2232" y="1799"/>
                  </a:lnTo>
                  <a:lnTo>
                    <a:pt x="2197" y="1791"/>
                  </a:lnTo>
                  <a:lnTo>
                    <a:pt x="2162" y="1784"/>
                  </a:lnTo>
                  <a:lnTo>
                    <a:pt x="2129" y="1774"/>
                  </a:lnTo>
                  <a:lnTo>
                    <a:pt x="2096" y="1765"/>
                  </a:lnTo>
                  <a:lnTo>
                    <a:pt x="2063" y="1754"/>
                  </a:lnTo>
                  <a:lnTo>
                    <a:pt x="2031" y="1740"/>
                  </a:lnTo>
                  <a:lnTo>
                    <a:pt x="1999" y="1723"/>
                  </a:lnTo>
                  <a:lnTo>
                    <a:pt x="1968" y="1704"/>
                  </a:lnTo>
                  <a:lnTo>
                    <a:pt x="1936" y="1680"/>
                  </a:lnTo>
                  <a:lnTo>
                    <a:pt x="1904" y="1653"/>
                  </a:lnTo>
                  <a:lnTo>
                    <a:pt x="1873" y="1620"/>
                  </a:lnTo>
                  <a:lnTo>
                    <a:pt x="1842" y="1581"/>
                  </a:lnTo>
                  <a:lnTo>
                    <a:pt x="1811" y="1538"/>
                  </a:lnTo>
                  <a:lnTo>
                    <a:pt x="1780" y="1488"/>
                  </a:lnTo>
                  <a:lnTo>
                    <a:pt x="1748" y="1429"/>
                  </a:lnTo>
                  <a:lnTo>
                    <a:pt x="1747" y="1428"/>
                  </a:lnTo>
                  <a:lnTo>
                    <a:pt x="1746" y="1423"/>
                  </a:lnTo>
                  <a:lnTo>
                    <a:pt x="1743" y="1416"/>
                  </a:lnTo>
                  <a:lnTo>
                    <a:pt x="1740" y="1408"/>
                  </a:lnTo>
                  <a:lnTo>
                    <a:pt x="1735" y="1398"/>
                  </a:lnTo>
                  <a:lnTo>
                    <a:pt x="1730" y="1388"/>
                  </a:lnTo>
                  <a:lnTo>
                    <a:pt x="1724" y="1377"/>
                  </a:lnTo>
                  <a:lnTo>
                    <a:pt x="1717" y="1368"/>
                  </a:lnTo>
                  <a:lnTo>
                    <a:pt x="1709" y="1360"/>
                  </a:lnTo>
                  <a:lnTo>
                    <a:pt x="1699" y="1354"/>
                  </a:lnTo>
                  <a:lnTo>
                    <a:pt x="1689" y="1350"/>
                  </a:lnTo>
                  <a:lnTo>
                    <a:pt x="1679" y="1350"/>
                  </a:lnTo>
                  <a:lnTo>
                    <a:pt x="1667" y="1353"/>
                  </a:lnTo>
                  <a:lnTo>
                    <a:pt x="1654" y="1361"/>
                  </a:lnTo>
                  <a:lnTo>
                    <a:pt x="1642" y="1374"/>
                  </a:lnTo>
                  <a:lnTo>
                    <a:pt x="1628" y="1393"/>
                  </a:lnTo>
                  <a:lnTo>
                    <a:pt x="1614" y="1417"/>
                  </a:lnTo>
                  <a:lnTo>
                    <a:pt x="1599" y="1449"/>
                  </a:lnTo>
                  <a:lnTo>
                    <a:pt x="1575" y="1503"/>
                  </a:lnTo>
                  <a:lnTo>
                    <a:pt x="1549" y="1550"/>
                  </a:lnTo>
                  <a:lnTo>
                    <a:pt x="1523" y="1591"/>
                  </a:lnTo>
                  <a:lnTo>
                    <a:pt x="1496" y="1626"/>
                  </a:lnTo>
                  <a:lnTo>
                    <a:pt x="1470" y="1657"/>
                  </a:lnTo>
                  <a:lnTo>
                    <a:pt x="1441" y="1684"/>
                  </a:lnTo>
                  <a:lnTo>
                    <a:pt x="1414" y="1706"/>
                  </a:lnTo>
                  <a:lnTo>
                    <a:pt x="1384" y="1724"/>
                  </a:lnTo>
                  <a:lnTo>
                    <a:pt x="1355" y="1740"/>
                  </a:lnTo>
                  <a:lnTo>
                    <a:pt x="1325" y="1752"/>
                  </a:lnTo>
                  <a:lnTo>
                    <a:pt x="1295" y="1763"/>
                  </a:lnTo>
                  <a:lnTo>
                    <a:pt x="1265" y="1771"/>
                  </a:lnTo>
                  <a:lnTo>
                    <a:pt x="1233" y="1778"/>
                  </a:lnTo>
                  <a:lnTo>
                    <a:pt x="1203" y="1785"/>
                  </a:lnTo>
                  <a:lnTo>
                    <a:pt x="1171" y="1790"/>
                  </a:lnTo>
                  <a:lnTo>
                    <a:pt x="1138" y="1796"/>
                  </a:lnTo>
                  <a:lnTo>
                    <a:pt x="1107" y="1801"/>
                  </a:lnTo>
                  <a:lnTo>
                    <a:pt x="1074" y="1808"/>
                  </a:lnTo>
                  <a:lnTo>
                    <a:pt x="1041" y="1815"/>
                  </a:lnTo>
                  <a:lnTo>
                    <a:pt x="1002" y="1828"/>
                  </a:lnTo>
                  <a:lnTo>
                    <a:pt x="966" y="1844"/>
                  </a:lnTo>
                  <a:lnTo>
                    <a:pt x="933" y="1862"/>
                  </a:lnTo>
                  <a:lnTo>
                    <a:pt x="904" y="1882"/>
                  </a:lnTo>
                  <a:lnTo>
                    <a:pt x="877" y="1903"/>
                  </a:lnTo>
                  <a:lnTo>
                    <a:pt x="854" y="1924"/>
                  </a:lnTo>
                  <a:lnTo>
                    <a:pt x="833" y="1946"/>
                  </a:lnTo>
                  <a:lnTo>
                    <a:pt x="816" y="1968"/>
                  </a:lnTo>
                  <a:lnTo>
                    <a:pt x="801" y="1989"/>
                  </a:lnTo>
                  <a:lnTo>
                    <a:pt x="788" y="2007"/>
                  </a:lnTo>
                  <a:lnTo>
                    <a:pt x="779" y="2024"/>
                  </a:lnTo>
                  <a:lnTo>
                    <a:pt x="772" y="2038"/>
                  </a:lnTo>
                  <a:lnTo>
                    <a:pt x="767" y="2049"/>
                  </a:lnTo>
                  <a:lnTo>
                    <a:pt x="764" y="2056"/>
                  </a:lnTo>
                  <a:lnTo>
                    <a:pt x="763" y="2058"/>
                  </a:lnTo>
                  <a:lnTo>
                    <a:pt x="736" y="2024"/>
                  </a:lnTo>
                  <a:lnTo>
                    <a:pt x="713" y="1996"/>
                  </a:lnTo>
                  <a:lnTo>
                    <a:pt x="694" y="1970"/>
                  </a:lnTo>
                  <a:lnTo>
                    <a:pt x="676" y="1950"/>
                  </a:lnTo>
                  <a:lnTo>
                    <a:pt x="662" y="1933"/>
                  </a:lnTo>
                  <a:lnTo>
                    <a:pt x="650" y="1918"/>
                  </a:lnTo>
                  <a:lnTo>
                    <a:pt x="640" y="1908"/>
                  </a:lnTo>
                  <a:lnTo>
                    <a:pt x="631" y="1900"/>
                  </a:lnTo>
                  <a:lnTo>
                    <a:pt x="625" y="1896"/>
                  </a:lnTo>
                  <a:lnTo>
                    <a:pt x="621" y="1894"/>
                  </a:lnTo>
                  <a:lnTo>
                    <a:pt x="618" y="1895"/>
                  </a:lnTo>
                  <a:lnTo>
                    <a:pt x="617" y="1898"/>
                  </a:lnTo>
                  <a:lnTo>
                    <a:pt x="616" y="1903"/>
                  </a:lnTo>
                  <a:lnTo>
                    <a:pt x="616" y="1911"/>
                  </a:lnTo>
                  <a:lnTo>
                    <a:pt x="617" y="1920"/>
                  </a:lnTo>
                  <a:lnTo>
                    <a:pt x="618" y="1932"/>
                  </a:lnTo>
                  <a:lnTo>
                    <a:pt x="620" y="1944"/>
                  </a:lnTo>
                  <a:lnTo>
                    <a:pt x="621" y="1958"/>
                  </a:lnTo>
                  <a:lnTo>
                    <a:pt x="623" y="1973"/>
                  </a:lnTo>
                  <a:lnTo>
                    <a:pt x="624" y="1990"/>
                  </a:lnTo>
                  <a:lnTo>
                    <a:pt x="625" y="2007"/>
                  </a:lnTo>
                  <a:lnTo>
                    <a:pt x="625" y="2024"/>
                  </a:lnTo>
                  <a:lnTo>
                    <a:pt x="624" y="2043"/>
                  </a:lnTo>
                  <a:lnTo>
                    <a:pt x="623" y="2061"/>
                  </a:lnTo>
                  <a:lnTo>
                    <a:pt x="619" y="2081"/>
                  </a:lnTo>
                  <a:lnTo>
                    <a:pt x="615" y="2099"/>
                  </a:lnTo>
                  <a:lnTo>
                    <a:pt x="609" y="2117"/>
                  </a:lnTo>
                  <a:lnTo>
                    <a:pt x="603" y="2131"/>
                  </a:lnTo>
                  <a:lnTo>
                    <a:pt x="595" y="2145"/>
                  </a:lnTo>
                  <a:lnTo>
                    <a:pt x="584" y="2160"/>
                  </a:lnTo>
                  <a:lnTo>
                    <a:pt x="572" y="2175"/>
                  </a:lnTo>
                  <a:lnTo>
                    <a:pt x="558" y="2190"/>
                  </a:lnTo>
                  <a:lnTo>
                    <a:pt x="541" y="2204"/>
                  </a:lnTo>
                  <a:lnTo>
                    <a:pt x="522" y="2218"/>
                  </a:lnTo>
                  <a:lnTo>
                    <a:pt x="502" y="2230"/>
                  </a:lnTo>
                  <a:lnTo>
                    <a:pt x="479" y="2240"/>
                  </a:lnTo>
                  <a:lnTo>
                    <a:pt x="456" y="2248"/>
                  </a:lnTo>
                  <a:lnTo>
                    <a:pt x="429" y="2253"/>
                  </a:lnTo>
                  <a:lnTo>
                    <a:pt x="402" y="2255"/>
                  </a:lnTo>
                  <a:lnTo>
                    <a:pt x="372" y="2253"/>
                  </a:lnTo>
                  <a:lnTo>
                    <a:pt x="342" y="2248"/>
                  </a:lnTo>
                  <a:lnTo>
                    <a:pt x="308" y="2238"/>
                  </a:lnTo>
                  <a:lnTo>
                    <a:pt x="274" y="2222"/>
                  </a:lnTo>
                  <a:lnTo>
                    <a:pt x="238" y="2203"/>
                  </a:lnTo>
                  <a:lnTo>
                    <a:pt x="200" y="2176"/>
                  </a:lnTo>
                  <a:lnTo>
                    <a:pt x="162" y="2145"/>
                  </a:lnTo>
                  <a:lnTo>
                    <a:pt x="130" y="2112"/>
                  </a:lnTo>
                  <a:lnTo>
                    <a:pt x="103" y="2077"/>
                  </a:lnTo>
                  <a:lnTo>
                    <a:pt x="81" y="2042"/>
                  </a:lnTo>
                  <a:lnTo>
                    <a:pt x="63" y="2006"/>
                  </a:lnTo>
                  <a:lnTo>
                    <a:pt x="50" y="1969"/>
                  </a:lnTo>
                  <a:lnTo>
                    <a:pt x="41" y="1934"/>
                  </a:lnTo>
                  <a:lnTo>
                    <a:pt x="35" y="1898"/>
                  </a:lnTo>
                  <a:lnTo>
                    <a:pt x="33" y="1864"/>
                  </a:lnTo>
                  <a:lnTo>
                    <a:pt x="33" y="1830"/>
                  </a:lnTo>
                  <a:lnTo>
                    <a:pt x="35" y="1800"/>
                  </a:lnTo>
                  <a:lnTo>
                    <a:pt x="40" y="1770"/>
                  </a:lnTo>
                  <a:lnTo>
                    <a:pt x="47" y="1745"/>
                  </a:lnTo>
                  <a:lnTo>
                    <a:pt x="55" y="1721"/>
                  </a:lnTo>
                  <a:lnTo>
                    <a:pt x="64" y="1701"/>
                  </a:lnTo>
                  <a:lnTo>
                    <a:pt x="74" y="1685"/>
                  </a:lnTo>
                  <a:lnTo>
                    <a:pt x="85" y="1672"/>
                  </a:lnTo>
                  <a:lnTo>
                    <a:pt x="114" y="1644"/>
                  </a:lnTo>
                  <a:lnTo>
                    <a:pt x="141" y="1616"/>
                  </a:lnTo>
                  <a:lnTo>
                    <a:pt x="163" y="1592"/>
                  </a:lnTo>
                  <a:lnTo>
                    <a:pt x="183" y="1570"/>
                  </a:lnTo>
                  <a:lnTo>
                    <a:pt x="198" y="1551"/>
                  </a:lnTo>
                  <a:lnTo>
                    <a:pt x="211" y="1535"/>
                  </a:lnTo>
                  <a:lnTo>
                    <a:pt x="221" y="1521"/>
                  </a:lnTo>
                  <a:lnTo>
                    <a:pt x="228" y="1512"/>
                  </a:lnTo>
                  <a:lnTo>
                    <a:pt x="233" y="1506"/>
                  </a:lnTo>
                  <a:lnTo>
                    <a:pt x="234" y="1504"/>
                  </a:lnTo>
                  <a:lnTo>
                    <a:pt x="247" y="1476"/>
                  </a:lnTo>
                  <a:lnTo>
                    <a:pt x="257" y="1452"/>
                  </a:lnTo>
                  <a:lnTo>
                    <a:pt x="263" y="1430"/>
                  </a:lnTo>
                  <a:lnTo>
                    <a:pt x="266" y="1413"/>
                  </a:lnTo>
                  <a:lnTo>
                    <a:pt x="266" y="1398"/>
                  </a:lnTo>
                  <a:lnTo>
                    <a:pt x="264" y="1386"/>
                  </a:lnTo>
                  <a:lnTo>
                    <a:pt x="259" y="1376"/>
                  </a:lnTo>
                  <a:lnTo>
                    <a:pt x="253" y="1369"/>
                  </a:lnTo>
                  <a:lnTo>
                    <a:pt x="244" y="1364"/>
                  </a:lnTo>
                  <a:lnTo>
                    <a:pt x="234" y="1360"/>
                  </a:lnTo>
                  <a:lnTo>
                    <a:pt x="222" y="1359"/>
                  </a:lnTo>
                  <a:lnTo>
                    <a:pt x="209" y="1359"/>
                  </a:lnTo>
                  <a:lnTo>
                    <a:pt x="196" y="1360"/>
                  </a:lnTo>
                  <a:lnTo>
                    <a:pt x="182" y="1362"/>
                  </a:lnTo>
                  <a:lnTo>
                    <a:pt x="168" y="1365"/>
                  </a:lnTo>
                  <a:lnTo>
                    <a:pt x="154" y="1369"/>
                  </a:lnTo>
                  <a:lnTo>
                    <a:pt x="141" y="1373"/>
                  </a:lnTo>
                  <a:lnTo>
                    <a:pt x="128" y="1378"/>
                  </a:lnTo>
                  <a:lnTo>
                    <a:pt x="115" y="1382"/>
                  </a:lnTo>
                  <a:lnTo>
                    <a:pt x="104" y="1388"/>
                  </a:lnTo>
                  <a:lnTo>
                    <a:pt x="94" y="1392"/>
                  </a:lnTo>
                  <a:lnTo>
                    <a:pt x="87" y="1395"/>
                  </a:lnTo>
                  <a:lnTo>
                    <a:pt x="81" y="1398"/>
                  </a:lnTo>
                  <a:lnTo>
                    <a:pt x="77" y="1400"/>
                  </a:lnTo>
                  <a:lnTo>
                    <a:pt x="75" y="1400"/>
                  </a:lnTo>
                  <a:lnTo>
                    <a:pt x="84" y="1349"/>
                  </a:lnTo>
                  <a:lnTo>
                    <a:pt x="94" y="1304"/>
                  </a:lnTo>
                  <a:lnTo>
                    <a:pt x="106" y="1264"/>
                  </a:lnTo>
                  <a:lnTo>
                    <a:pt x="120" y="1228"/>
                  </a:lnTo>
                  <a:lnTo>
                    <a:pt x="135" y="1198"/>
                  </a:lnTo>
                  <a:lnTo>
                    <a:pt x="151" y="1172"/>
                  </a:lnTo>
                  <a:lnTo>
                    <a:pt x="167" y="1150"/>
                  </a:lnTo>
                  <a:lnTo>
                    <a:pt x="184" y="1130"/>
                  </a:lnTo>
                  <a:lnTo>
                    <a:pt x="201" y="1115"/>
                  </a:lnTo>
                  <a:lnTo>
                    <a:pt x="218" y="1103"/>
                  </a:lnTo>
                  <a:lnTo>
                    <a:pt x="236" y="1094"/>
                  </a:lnTo>
                  <a:lnTo>
                    <a:pt x="252" y="1086"/>
                  </a:lnTo>
                  <a:lnTo>
                    <a:pt x="267" y="1081"/>
                  </a:lnTo>
                  <a:lnTo>
                    <a:pt x="283" y="1078"/>
                  </a:lnTo>
                  <a:lnTo>
                    <a:pt x="296" y="1076"/>
                  </a:lnTo>
                  <a:lnTo>
                    <a:pt x="308" y="1075"/>
                  </a:lnTo>
                  <a:lnTo>
                    <a:pt x="319" y="1076"/>
                  </a:lnTo>
                  <a:lnTo>
                    <a:pt x="327" y="1076"/>
                  </a:lnTo>
                  <a:lnTo>
                    <a:pt x="334" y="1077"/>
                  </a:lnTo>
                  <a:lnTo>
                    <a:pt x="338" y="1078"/>
                  </a:lnTo>
                  <a:lnTo>
                    <a:pt x="340" y="1078"/>
                  </a:lnTo>
                  <a:lnTo>
                    <a:pt x="338" y="1077"/>
                  </a:lnTo>
                  <a:lnTo>
                    <a:pt x="332" y="1075"/>
                  </a:lnTo>
                  <a:lnTo>
                    <a:pt x="322" y="1071"/>
                  </a:lnTo>
                  <a:lnTo>
                    <a:pt x="310" y="1065"/>
                  </a:lnTo>
                  <a:lnTo>
                    <a:pt x="295" y="1058"/>
                  </a:lnTo>
                  <a:lnTo>
                    <a:pt x="278" y="1048"/>
                  </a:lnTo>
                  <a:lnTo>
                    <a:pt x="259" y="1036"/>
                  </a:lnTo>
                  <a:lnTo>
                    <a:pt x="239" y="1023"/>
                  </a:lnTo>
                  <a:lnTo>
                    <a:pt x="216" y="1008"/>
                  </a:lnTo>
                  <a:lnTo>
                    <a:pt x="194" y="990"/>
                  </a:lnTo>
                  <a:lnTo>
                    <a:pt x="171" y="970"/>
                  </a:lnTo>
                  <a:lnTo>
                    <a:pt x="148" y="948"/>
                  </a:lnTo>
                  <a:lnTo>
                    <a:pt x="125" y="923"/>
                  </a:lnTo>
                  <a:lnTo>
                    <a:pt x="104" y="897"/>
                  </a:lnTo>
                  <a:lnTo>
                    <a:pt x="83" y="867"/>
                  </a:lnTo>
                  <a:lnTo>
                    <a:pt x="63" y="835"/>
                  </a:lnTo>
                  <a:lnTo>
                    <a:pt x="46" y="801"/>
                  </a:lnTo>
                  <a:lnTo>
                    <a:pt x="31" y="763"/>
                  </a:lnTo>
                  <a:lnTo>
                    <a:pt x="18" y="723"/>
                  </a:lnTo>
                  <a:lnTo>
                    <a:pt x="9" y="680"/>
                  </a:lnTo>
                  <a:lnTo>
                    <a:pt x="2" y="634"/>
                  </a:lnTo>
                  <a:lnTo>
                    <a:pt x="0" y="586"/>
                  </a:lnTo>
                  <a:lnTo>
                    <a:pt x="0" y="585"/>
                  </a:lnTo>
                  <a:lnTo>
                    <a:pt x="2" y="534"/>
                  </a:lnTo>
                  <a:lnTo>
                    <a:pt x="7" y="479"/>
                  </a:lnTo>
                  <a:lnTo>
                    <a:pt x="16" y="433"/>
                  </a:lnTo>
                  <a:lnTo>
                    <a:pt x="30" y="391"/>
                  </a:lnTo>
                  <a:lnTo>
                    <a:pt x="45" y="353"/>
                  </a:lnTo>
                  <a:lnTo>
                    <a:pt x="63" y="318"/>
                  </a:lnTo>
                  <a:lnTo>
                    <a:pt x="85" y="287"/>
                  </a:lnTo>
                  <a:lnTo>
                    <a:pt x="107" y="259"/>
                  </a:lnTo>
                  <a:lnTo>
                    <a:pt x="133" y="234"/>
                  </a:lnTo>
                  <a:lnTo>
                    <a:pt x="160" y="212"/>
                  </a:lnTo>
                  <a:lnTo>
                    <a:pt x="189" y="193"/>
                  </a:lnTo>
                  <a:lnTo>
                    <a:pt x="218" y="176"/>
                  </a:lnTo>
                  <a:lnTo>
                    <a:pt x="249" y="162"/>
                  </a:lnTo>
                  <a:lnTo>
                    <a:pt x="281" y="151"/>
                  </a:lnTo>
                  <a:lnTo>
                    <a:pt x="311" y="140"/>
                  </a:lnTo>
                  <a:lnTo>
                    <a:pt x="343" y="132"/>
                  </a:lnTo>
                  <a:lnTo>
                    <a:pt x="374" y="126"/>
                  </a:lnTo>
                  <a:lnTo>
                    <a:pt x="405" y="122"/>
                  </a:lnTo>
                  <a:lnTo>
                    <a:pt x="435" y="119"/>
                  </a:lnTo>
                  <a:lnTo>
                    <a:pt x="464" y="117"/>
                  </a:lnTo>
                  <a:lnTo>
                    <a:pt x="491" y="116"/>
                  </a:lnTo>
                  <a:lnTo>
                    <a:pt x="517" y="115"/>
                  </a:lnTo>
                  <a:lnTo>
                    <a:pt x="541" y="116"/>
                  </a:lnTo>
                  <a:lnTo>
                    <a:pt x="562" y="117"/>
                  </a:lnTo>
                  <a:lnTo>
                    <a:pt x="581" y="118"/>
                  </a:lnTo>
                  <a:lnTo>
                    <a:pt x="597" y="120"/>
                  </a:lnTo>
                  <a:lnTo>
                    <a:pt x="610" y="121"/>
                  </a:lnTo>
                  <a:lnTo>
                    <a:pt x="620" y="122"/>
                  </a:lnTo>
                  <a:lnTo>
                    <a:pt x="626" y="123"/>
                  </a:lnTo>
                  <a:lnTo>
                    <a:pt x="628" y="123"/>
                  </a:lnTo>
                  <a:lnTo>
                    <a:pt x="593" y="146"/>
                  </a:lnTo>
                  <a:lnTo>
                    <a:pt x="564" y="168"/>
                  </a:lnTo>
                  <a:lnTo>
                    <a:pt x="541" y="190"/>
                  </a:lnTo>
                  <a:lnTo>
                    <a:pt x="523" y="214"/>
                  </a:lnTo>
                  <a:lnTo>
                    <a:pt x="510" y="236"/>
                  </a:lnTo>
                  <a:lnTo>
                    <a:pt x="501" y="260"/>
                  </a:lnTo>
                  <a:lnTo>
                    <a:pt x="496" y="282"/>
                  </a:lnTo>
                  <a:lnTo>
                    <a:pt x="494" y="304"/>
                  </a:lnTo>
                  <a:lnTo>
                    <a:pt x="496" y="325"/>
                  </a:lnTo>
                  <a:lnTo>
                    <a:pt x="499" y="346"/>
                  </a:lnTo>
                  <a:lnTo>
                    <a:pt x="504" y="365"/>
                  </a:lnTo>
                  <a:lnTo>
                    <a:pt x="511" y="383"/>
                  </a:lnTo>
                  <a:lnTo>
                    <a:pt x="519" y="400"/>
                  </a:lnTo>
                  <a:lnTo>
                    <a:pt x="527" y="414"/>
                  </a:lnTo>
                  <a:lnTo>
                    <a:pt x="536" y="427"/>
                  </a:lnTo>
                  <a:lnTo>
                    <a:pt x="544" y="438"/>
                  </a:lnTo>
                  <a:lnTo>
                    <a:pt x="550" y="448"/>
                  </a:lnTo>
                  <a:lnTo>
                    <a:pt x="556" y="455"/>
                  </a:lnTo>
                  <a:lnTo>
                    <a:pt x="559" y="459"/>
                  </a:lnTo>
                  <a:lnTo>
                    <a:pt x="561" y="460"/>
                  </a:lnTo>
                  <a:lnTo>
                    <a:pt x="585" y="436"/>
                  </a:lnTo>
                  <a:lnTo>
                    <a:pt x="611" y="417"/>
                  </a:lnTo>
                  <a:lnTo>
                    <a:pt x="639" y="403"/>
                  </a:lnTo>
                  <a:lnTo>
                    <a:pt x="668" y="391"/>
                  </a:lnTo>
                  <a:lnTo>
                    <a:pt x="698" y="384"/>
                  </a:lnTo>
                  <a:lnTo>
                    <a:pt x="727" y="380"/>
                  </a:lnTo>
                  <a:lnTo>
                    <a:pt x="757" y="379"/>
                  </a:lnTo>
                  <a:lnTo>
                    <a:pt x="786" y="380"/>
                  </a:lnTo>
                  <a:lnTo>
                    <a:pt x="815" y="383"/>
                  </a:lnTo>
                  <a:lnTo>
                    <a:pt x="843" y="387"/>
                  </a:lnTo>
                  <a:lnTo>
                    <a:pt x="867" y="394"/>
                  </a:lnTo>
                  <a:lnTo>
                    <a:pt x="890" y="399"/>
                  </a:lnTo>
                  <a:lnTo>
                    <a:pt x="912" y="406"/>
                  </a:lnTo>
                  <a:lnTo>
                    <a:pt x="929" y="412"/>
                  </a:lnTo>
                  <a:lnTo>
                    <a:pt x="945" y="417"/>
                  </a:lnTo>
                  <a:lnTo>
                    <a:pt x="956" y="421"/>
                  </a:lnTo>
                  <a:lnTo>
                    <a:pt x="962" y="424"/>
                  </a:lnTo>
                  <a:lnTo>
                    <a:pt x="965" y="425"/>
                  </a:lnTo>
                  <a:lnTo>
                    <a:pt x="923" y="432"/>
                  </a:lnTo>
                  <a:lnTo>
                    <a:pt x="888" y="440"/>
                  </a:lnTo>
                  <a:lnTo>
                    <a:pt x="860" y="450"/>
                  </a:lnTo>
                  <a:lnTo>
                    <a:pt x="837" y="459"/>
                  </a:lnTo>
                  <a:lnTo>
                    <a:pt x="820" y="469"/>
                  </a:lnTo>
                  <a:lnTo>
                    <a:pt x="808" y="480"/>
                  </a:lnTo>
                  <a:lnTo>
                    <a:pt x="800" y="491"/>
                  </a:lnTo>
                  <a:lnTo>
                    <a:pt x="797" y="503"/>
                  </a:lnTo>
                  <a:lnTo>
                    <a:pt x="798" y="514"/>
                  </a:lnTo>
                  <a:lnTo>
                    <a:pt x="802" y="526"/>
                  </a:lnTo>
                  <a:lnTo>
                    <a:pt x="809" y="537"/>
                  </a:lnTo>
                  <a:lnTo>
                    <a:pt x="819" y="550"/>
                  </a:lnTo>
                  <a:lnTo>
                    <a:pt x="831" y="562"/>
                  </a:lnTo>
                  <a:lnTo>
                    <a:pt x="847" y="573"/>
                  </a:lnTo>
                  <a:lnTo>
                    <a:pt x="862" y="584"/>
                  </a:lnTo>
                  <a:lnTo>
                    <a:pt x="879" y="596"/>
                  </a:lnTo>
                  <a:lnTo>
                    <a:pt x="898" y="606"/>
                  </a:lnTo>
                  <a:lnTo>
                    <a:pt x="916" y="616"/>
                  </a:lnTo>
                  <a:lnTo>
                    <a:pt x="934" y="626"/>
                  </a:lnTo>
                  <a:lnTo>
                    <a:pt x="953" y="635"/>
                  </a:lnTo>
                  <a:lnTo>
                    <a:pt x="971" y="644"/>
                  </a:lnTo>
                  <a:lnTo>
                    <a:pt x="987" y="651"/>
                  </a:lnTo>
                  <a:lnTo>
                    <a:pt x="1002" y="657"/>
                  </a:lnTo>
                  <a:lnTo>
                    <a:pt x="1015" y="662"/>
                  </a:lnTo>
                  <a:lnTo>
                    <a:pt x="1026" y="667"/>
                  </a:lnTo>
                  <a:lnTo>
                    <a:pt x="1034" y="670"/>
                  </a:lnTo>
                  <a:lnTo>
                    <a:pt x="1039" y="672"/>
                  </a:lnTo>
                  <a:lnTo>
                    <a:pt x="1041" y="673"/>
                  </a:lnTo>
                  <a:lnTo>
                    <a:pt x="1311" y="797"/>
                  </a:lnTo>
                  <a:lnTo>
                    <a:pt x="1089" y="406"/>
                  </a:lnTo>
                  <a:lnTo>
                    <a:pt x="1422" y="722"/>
                  </a:lnTo>
                  <a:lnTo>
                    <a:pt x="1339" y="143"/>
                  </a:lnTo>
                  <a:lnTo>
                    <a:pt x="1541" y="663"/>
                  </a:lnTo>
                  <a:lnTo>
                    <a:pt x="1667" y="0"/>
                  </a:lnTo>
                  <a:close/>
                </a:path>
              </a:pathLst>
            </a:custGeom>
            <a:solidFill>
              <a:srgbClr val="4472C4"/>
            </a:solidFill>
            <a:ln w="9525">
              <a:noFill/>
              <a:round/>
              <a:headEnd/>
              <a:tailEnd/>
            </a:ln>
          </p:spPr>
          <p:txBody>
            <a:bodyPr wrap="none" anchor="ctr"/>
            <a:lstStyle/>
            <a:p>
              <a:endParaRPr lang="en-GB" sz="2400"/>
            </a:p>
          </p:txBody>
        </p:sp>
      </p:grpSp>
    </p:spTree>
    <p:extLst>
      <p:ext uri="{BB962C8B-B14F-4D97-AF65-F5344CB8AC3E}">
        <p14:creationId xmlns:p14="http://schemas.microsoft.com/office/powerpoint/2010/main" val="2940190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DA22469D-19C6-4408-8C2C-4EF58571BC6F}"/>
              </a:ext>
            </a:extLst>
          </p:cNvPr>
          <p:cNvSpPr txBox="1">
            <a:spLocks/>
          </p:cNvSpPr>
          <p:nvPr/>
        </p:nvSpPr>
        <p:spPr>
          <a:xfrm>
            <a:off x="343914" y="296684"/>
            <a:ext cx="10779611" cy="711921"/>
          </a:xfrm>
          <a:prstGeom prst="rect">
            <a:avLst/>
          </a:prstGeom>
          <a:solidFill>
            <a:srgbClr val="4472C4"/>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953984">
              <a:lnSpc>
                <a:spcPct val="110000"/>
              </a:lnSpc>
              <a:spcBef>
                <a:spcPts val="544"/>
              </a:spcBef>
              <a:spcAft>
                <a:spcPts val="544"/>
              </a:spcAft>
              <a:buClr>
                <a:srgbClr val="222223"/>
              </a:buClr>
              <a:buNone/>
            </a:pPr>
            <a:r>
              <a:rPr lang="en-GB" sz="3991" b="1" dirty="0">
                <a:solidFill>
                  <a:prstClr val="white"/>
                </a:solidFill>
              </a:rPr>
              <a:t>In their words</a:t>
            </a:r>
          </a:p>
        </p:txBody>
      </p:sp>
      <p:grpSp>
        <p:nvGrpSpPr>
          <p:cNvPr id="5" name="Group 4">
            <a:extLst>
              <a:ext uri="{FF2B5EF4-FFF2-40B4-BE49-F238E27FC236}">
                <a16:creationId xmlns:a16="http://schemas.microsoft.com/office/drawing/2014/main" id="{A052368F-6DAB-4AC6-9DA0-C1F88237B55B}"/>
              </a:ext>
            </a:extLst>
          </p:cNvPr>
          <p:cNvGrpSpPr/>
          <p:nvPr/>
        </p:nvGrpSpPr>
        <p:grpSpPr>
          <a:xfrm>
            <a:off x="615822" y="1867381"/>
            <a:ext cx="5038530" cy="1175349"/>
            <a:chOff x="657839" y="5109750"/>
            <a:chExt cx="4387964" cy="1237262"/>
          </a:xfrm>
        </p:grpSpPr>
        <p:sp>
          <p:nvSpPr>
            <p:cNvPr id="8" name="TextBox 7">
              <a:extLst>
                <a:ext uri="{FF2B5EF4-FFF2-40B4-BE49-F238E27FC236}">
                  <a16:creationId xmlns:a16="http://schemas.microsoft.com/office/drawing/2014/main" id="{2BEA2FDA-F606-4569-B127-E86731FE0BCD}"/>
                </a:ext>
              </a:extLst>
            </p:cNvPr>
            <p:cNvSpPr txBox="1"/>
            <p:nvPr/>
          </p:nvSpPr>
          <p:spPr>
            <a:xfrm>
              <a:off x="917710" y="5273137"/>
              <a:ext cx="4128093" cy="583179"/>
            </a:xfrm>
            <a:prstGeom prst="rect">
              <a:avLst/>
            </a:prstGeom>
            <a:noFill/>
          </p:spPr>
          <p:txBody>
            <a:bodyPr wrap="square" lIns="0" tIns="0" rIns="0" bIns="0" rtlCol="0">
              <a:spAutoFit/>
            </a:bodyPr>
            <a:lstStyle/>
            <a:p>
              <a:pPr>
                <a:buClr>
                  <a:schemeClr val="bg2"/>
                </a:buClr>
              </a:pPr>
              <a:r>
                <a:rPr lang="en-GB" b="1" dirty="0">
                  <a:ea typeface="Segoe UI" panose="020B0502040204020203" pitchFamily="34" charset="0"/>
                  <a:cs typeface="Segoe UI" panose="020B0502040204020203" pitchFamily="34" charset="0"/>
                </a:rPr>
                <a:t>Interactive trust: </a:t>
              </a:r>
              <a:r>
                <a:rPr lang="en-GB" i="1" dirty="0"/>
                <a:t>“They actually help, it’s not just computer says no”</a:t>
              </a:r>
              <a:endParaRPr lang="en-GB" sz="1800" dirty="0"/>
            </a:p>
          </p:txBody>
        </p:sp>
        <p:cxnSp>
          <p:nvCxnSpPr>
            <p:cNvPr id="7" name="Straight Connector 6">
              <a:extLst>
                <a:ext uri="{FF2B5EF4-FFF2-40B4-BE49-F238E27FC236}">
                  <a16:creationId xmlns:a16="http://schemas.microsoft.com/office/drawing/2014/main" id="{C633A556-8DCC-46CD-B378-A69B87D2E0E9}"/>
                </a:ext>
              </a:extLst>
            </p:cNvPr>
            <p:cNvCxnSpPr/>
            <p:nvPr/>
          </p:nvCxnSpPr>
          <p:spPr bwMode="gray">
            <a:xfrm>
              <a:off x="657839" y="5109750"/>
              <a:ext cx="0" cy="1237262"/>
            </a:xfrm>
            <a:prstGeom prst="line">
              <a:avLst/>
            </a:prstGeom>
            <a:noFill/>
            <a:ln w="76200">
              <a:solidFill>
                <a:srgbClr val="4472C4"/>
              </a:solidFill>
              <a:bevel/>
              <a:headEnd/>
              <a:tailEnd/>
            </a:ln>
            <a:effectLst/>
            <a:extLst>
              <a:ext uri="{909E8E84-426E-40DD-AFC4-6F175D3DCCD1}">
                <a14:hiddenFill xmlns:a14="http://schemas.microsoft.com/office/drawing/2010/main">
                  <a:noFill/>
                </a14:hiddenFill>
              </a:ext>
            </a:extLst>
          </p:spPr>
        </p:cxnSp>
      </p:grpSp>
      <p:grpSp>
        <p:nvGrpSpPr>
          <p:cNvPr id="11" name="Group 10">
            <a:extLst>
              <a:ext uri="{FF2B5EF4-FFF2-40B4-BE49-F238E27FC236}">
                <a16:creationId xmlns:a16="http://schemas.microsoft.com/office/drawing/2014/main" id="{7443008C-C379-459A-9C8D-8CDC762E9207}"/>
              </a:ext>
            </a:extLst>
          </p:cNvPr>
          <p:cNvGrpSpPr/>
          <p:nvPr/>
        </p:nvGrpSpPr>
        <p:grpSpPr>
          <a:xfrm>
            <a:off x="615821" y="3423023"/>
            <a:ext cx="5302853" cy="1175349"/>
            <a:chOff x="657839" y="5109750"/>
            <a:chExt cx="4387964" cy="1237262"/>
          </a:xfrm>
        </p:grpSpPr>
        <p:sp>
          <p:nvSpPr>
            <p:cNvPr id="14" name="TextBox 13">
              <a:extLst>
                <a:ext uri="{FF2B5EF4-FFF2-40B4-BE49-F238E27FC236}">
                  <a16:creationId xmlns:a16="http://schemas.microsoft.com/office/drawing/2014/main" id="{A76DE4D7-1D15-42D8-A717-8C8F8B2CDFB4}"/>
                </a:ext>
              </a:extLst>
            </p:cNvPr>
            <p:cNvSpPr txBox="1"/>
            <p:nvPr/>
          </p:nvSpPr>
          <p:spPr>
            <a:xfrm>
              <a:off x="904757" y="5273137"/>
              <a:ext cx="4141046" cy="583179"/>
            </a:xfrm>
            <a:prstGeom prst="rect">
              <a:avLst/>
            </a:prstGeom>
            <a:noFill/>
          </p:spPr>
          <p:txBody>
            <a:bodyPr wrap="square" lIns="0" tIns="0" rIns="0" bIns="0" rtlCol="0">
              <a:spAutoFit/>
            </a:bodyPr>
            <a:lstStyle/>
            <a:p>
              <a:pPr>
                <a:buClr>
                  <a:schemeClr val="bg2"/>
                </a:buClr>
              </a:pPr>
              <a:r>
                <a:rPr lang="en-GB" b="1" dirty="0">
                  <a:ea typeface="Segoe UI" panose="020B0502040204020203" pitchFamily="34" charset="0"/>
                  <a:cs typeface="Segoe UI" panose="020B0502040204020203" pitchFamily="34" charset="0"/>
                </a:rPr>
                <a:t>Quality: </a:t>
              </a:r>
              <a:r>
                <a:rPr lang="en-GB" i="1" dirty="0"/>
                <a:t>“Fundamentally, can they do what they say they will do”</a:t>
              </a:r>
              <a:endParaRPr lang="en-GB" sz="1800" dirty="0"/>
            </a:p>
          </p:txBody>
        </p:sp>
        <p:cxnSp>
          <p:nvCxnSpPr>
            <p:cNvPr id="13" name="Straight Connector 12">
              <a:extLst>
                <a:ext uri="{FF2B5EF4-FFF2-40B4-BE49-F238E27FC236}">
                  <a16:creationId xmlns:a16="http://schemas.microsoft.com/office/drawing/2014/main" id="{F831D7C5-7EAF-4C56-905D-9A088BAF2961}"/>
                </a:ext>
              </a:extLst>
            </p:cNvPr>
            <p:cNvCxnSpPr/>
            <p:nvPr/>
          </p:nvCxnSpPr>
          <p:spPr bwMode="gray">
            <a:xfrm>
              <a:off x="657839" y="5109750"/>
              <a:ext cx="0" cy="1237262"/>
            </a:xfrm>
            <a:prstGeom prst="line">
              <a:avLst/>
            </a:prstGeom>
            <a:noFill/>
            <a:ln w="76200">
              <a:solidFill>
                <a:srgbClr val="4472C4"/>
              </a:solidFill>
              <a:bevel/>
              <a:headEnd/>
              <a:tailEnd/>
            </a:ln>
            <a:effectLst/>
            <a:extLst>
              <a:ext uri="{909E8E84-426E-40DD-AFC4-6F175D3DCCD1}">
                <a14:hiddenFill xmlns:a14="http://schemas.microsoft.com/office/drawing/2010/main">
                  <a:noFill/>
                </a14:hiddenFill>
              </a:ext>
            </a:extLst>
          </p:spPr>
        </p:cxnSp>
      </p:grpSp>
      <p:grpSp>
        <p:nvGrpSpPr>
          <p:cNvPr id="17" name="Group 16">
            <a:extLst>
              <a:ext uri="{FF2B5EF4-FFF2-40B4-BE49-F238E27FC236}">
                <a16:creationId xmlns:a16="http://schemas.microsoft.com/office/drawing/2014/main" id="{97747FBC-E069-40FD-8657-A8B2A81402DD}"/>
              </a:ext>
            </a:extLst>
          </p:cNvPr>
          <p:cNvGrpSpPr/>
          <p:nvPr/>
        </p:nvGrpSpPr>
        <p:grpSpPr>
          <a:xfrm>
            <a:off x="615821" y="5073513"/>
            <a:ext cx="5542384" cy="1175349"/>
            <a:chOff x="657839" y="5109750"/>
            <a:chExt cx="4301074" cy="1237262"/>
          </a:xfrm>
        </p:grpSpPr>
        <p:sp>
          <p:nvSpPr>
            <p:cNvPr id="20" name="TextBox 19">
              <a:extLst>
                <a:ext uri="{FF2B5EF4-FFF2-40B4-BE49-F238E27FC236}">
                  <a16:creationId xmlns:a16="http://schemas.microsoft.com/office/drawing/2014/main" id="{094A4AB9-FB43-4789-9504-F17518AF8F50}"/>
                </a:ext>
              </a:extLst>
            </p:cNvPr>
            <p:cNvSpPr txBox="1"/>
            <p:nvPr/>
          </p:nvSpPr>
          <p:spPr>
            <a:xfrm>
              <a:off x="802658" y="5273137"/>
              <a:ext cx="4156255" cy="583179"/>
            </a:xfrm>
            <a:prstGeom prst="rect">
              <a:avLst/>
            </a:prstGeom>
            <a:noFill/>
          </p:spPr>
          <p:txBody>
            <a:bodyPr wrap="square" lIns="0" tIns="0" rIns="0" bIns="0" rtlCol="0">
              <a:spAutoFit/>
            </a:bodyPr>
            <a:lstStyle/>
            <a:p>
              <a:pPr>
                <a:buClr>
                  <a:schemeClr val="bg2"/>
                </a:buClr>
              </a:pPr>
              <a:r>
                <a:rPr lang="en-GB" b="1" dirty="0">
                  <a:ea typeface="Segoe UI" panose="020B0502040204020203" pitchFamily="34" charset="0"/>
                  <a:cs typeface="Segoe UI" panose="020B0502040204020203" pitchFamily="34" charset="0"/>
                </a:rPr>
                <a:t>Accessibility: </a:t>
              </a:r>
              <a:r>
                <a:rPr lang="en-GB" i="1" dirty="0"/>
                <a:t>“Nobody’s perfect, the test is how well they fix things when things go wrong”</a:t>
              </a:r>
              <a:endParaRPr lang="en-GB" sz="1800" dirty="0"/>
            </a:p>
          </p:txBody>
        </p:sp>
        <p:cxnSp>
          <p:nvCxnSpPr>
            <p:cNvPr id="19" name="Straight Connector 18">
              <a:extLst>
                <a:ext uri="{FF2B5EF4-FFF2-40B4-BE49-F238E27FC236}">
                  <a16:creationId xmlns:a16="http://schemas.microsoft.com/office/drawing/2014/main" id="{544347B5-58A4-4106-9CCC-B83F3A45563C}"/>
                </a:ext>
              </a:extLst>
            </p:cNvPr>
            <p:cNvCxnSpPr/>
            <p:nvPr/>
          </p:nvCxnSpPr>
          <p:spPr bwMode="gray">
            <a:xfrm>
              <a:off x="657839" y="5109750"/>
              <a:ext cx="0" cy="1237262"/>
            </a:xfrm>
            <a:prstGeom prst="line">
              <a:avLst/>
            </a:prstGeom>
            <a:noFill/>
            <a:ln w="76200">
              <a:solidFill>
                <a:srgbClr val="4472C4"/>
              </a:solidFill>
              <a:bevel/>
              <a:headEnd/>
              <a:tailEnd/>
            </a:ln>
            <a:effectLst/>
            <a:extLst>
              <a:ext uri="{909E8E84-426E-40DD-AFC4-6F175D3DCCD1}">
                <a14:hiddenFill xmlns:a14="http://schemas.microsoft.com/office/drawing/2010/main">
                  <a:noFill/>
                </a14:hiddenFill>
              </a:ext>
            </a:extLst>
          </p:spPr>
        </p:cxnSp>
      </p:grpSp>
      <p:grpSp>
        <p:nvGrpSpPr>
          <p:cNvPr id="24" name="Group 23">
            <a:extLst>
              <a:ext uri="{FF2B5EF4-FFF2-40B4-BE49-F238E27FC236}">
                <a16:creationId xmlns:a16="http://schemas.microsoft.com/office/drawing/2014/main" id="{DE9F14DC-4888-49E4-B549-ADC61208D513}"/>
              </a:ext>
            </a:extLst>
          </p:cNvPr>
          <p:cNvGrpSpPr/>
          <p:nvPr/>
        </p:nvGrpSpPr>
        <p:grpSpPr>
          <a:xfrm>
            <a:off x="6344817" y="1688791"/>
            <a:ext cx="5302398" cy="1175349"/>
            <a:chOff x="657839" y="5109750"/>
            <a:chExt cx="4114837" cy="1237262"/>
          </a:xfrm>
        </p:grpSpPr>
        <p:sp>
          <p:nvSpPr>
            <p:cNvPr id="27" name="TextBox 26">
              <a:extLst>
                <a:ext uri="{FF2B5EF4-FFF2-40B4-BE49-F238E27FC236}">
                  <a16:creationId xmlns:a16="http://schemas.microsoft.com/office/drawing/2014/main" id="{4C49CF7D-AF21-4EFB-A554-456E8E87276D}"/>
                </a:ext>
              </a:extLst>
            </p:cNvPr>
            <p:cNvSpPr txBox="1"/>
            <p:nvPr/>
          </p:nvSpPr>
          <p:spPr>
            <a:xfrm>
              <a:off x="889407" y="5273137"/>
              <a:ext cx="3883269" cy="874771"/>
            </a:xfrm>
            <a:prstGeom prst="rect">
              <a:avLst/>
            </a:prstGeom>
            <a:noFill/>
          </p:spPr>
          <p:txBody>
            <a:bodyPr wrap="square" lIns="0" tIns="0" rIns="0" bIns="0" rtlCol="0">
              <a:spAutoFit/>
            </a:bodyPr>
            <a:lstStyle/>
            <a:p>
              <a:pPr>
                <a:buClr>
                  <a:schemeClr val="bg2"/>
                </a:buClr>
              </a:pPr>
              <a:r>
                <a:rPr lang="en-GB" b="1" dirty="0"/>
                <a:t>Safety: </a:t>
              </a:r>
              <a:r>
                <a:rPr lang="en-GB" i="1" dirty="0"/>
                <a:t>“ Whatever else they do you expect your money to be safe in the bank, even without the FSCS guarantee”</a:t>
              </a:r>
              <a:endParaRPr lang="en-GB" sz="1800" dirty="0"/>
            </a:p>
          </p:txBody>
        </p:sp>
        <p:cxnSp>
          <p:nvCxnSpPr>
            <p:cNvPr id="26" name="Straight Connector 25">
              <a:extLst>
                <a:ext uri="{FF2B5EF4-FFF2-40B4-BE49-F238E27FC236}">
                  <a16:creationId xmlns:a16="http://schemas.microsoft.com/office/drawing/2014/main" id="{6927D560-CA2A-4656-A4A6-EE2A713BB2EC}"/>
                </a:ext>
              </a:extLst>
            </p:cNvPr>
            <p:cNvCxnSpPr/>
            <p:nvPr/>
          </p:nvCxnSpPr>
          <p:spPr bwMode="gray">
            <a:xfrm>
              <a:off x="657839" y="5109750"/>
              <a:ext cx="0" cy="1237262"/>
            </a:xfrm>
            <a:prstGeom prst="line">
              <a:avLst/>
            </a:prstGeom>
            <a:noFill/>
            <a:ln w="76200">
              <a:solidFill>
                <a:srgbClr val="4472C4"/>
              </a:solidFill>
              <a:bevel/>
              <a:headEnd/>
              <a:tailEnd/>
            </a:ln>
            <a:effectLst/>
            <a:extLst>
              <a:ext uri="{909E8E84-426E-40DD-AFC4-6F175D3DCCD1}">
                <a14:hiddenFill xmlns:a14="http://schemas.microsoft.com/office/drawing/2010/main">
                  <a:noFill/>
                </a14:hiddenFill>
              </a:ext>
            </a:extLst>
          </p:spPr>
        </p:cxnSp>
      </p:grpSp>
      <p:grpSp>
        <p:nvGrpSpPr>
          <p:cNvPr id="30" name="Group 29">
            <a:extLst>
              <a:ext uri="{FF2B5EF4-FFF2-40B4-BE49-F238E27FC236}">
                <a16:creationId xmlns:a16="http://schemas.microsoft.com/office/drawing/2014/main" id="{A7F84B85-C2E1-4ED8-8CC2-92363DE8CCEB}"/>
              </a:ext>
            </a:extLst>
          </p:cNvPr>
          <p:cNvGrpSpPr/>
          <p:nvPr/>
        </p:nvGrpSpPr>
        <p:grpSpPr>
          <a:xfrm>
            <a:off x="6344817" y="3353722"/>
            <a:ext cx="5281784" cy="1263207"/>
            <a:chOff x="657839" y="5109750"/>
            <a:chExt cx="4387965" cy="1329748"/>
          </a:xfrm>
        </p:grpSpPr>
        <p:sp>
          <p:nvSpPr>
            <p:cNvPr id="33" name="TextBox 32">
              <a:extLst>
                <a:ext uri="{FF2B5EF4-FFF2-40B4-BE49-F238E27FC236}">
                  <a16:creationId xmlns:a16="http://schemas.microsoft.com/office/drawing/2014/main" id="{E6DA2FBB-3C9B-4A20-A2F5-9D842415BC20}"/>
                </a:ext>
              </a:extLst>
            </p:cNvPr>
            <p:cNvSpPr txBox="1"/>
            <p:nvPr/>
          </p:nvSpPr>
          <p:spPr>
            <a:xfrm>
              <a:off x="905742" y="5273137"/>
              <a:ext cx="4140062" cy="1166361"/>
            </a:xfrm>
            <a:prstGeom prst="rect">
              <a:avLst/>
            </a:prstGeom>
            <a:noFill/>
          </p:spPr>
          <p:txBody>
            <a:bodyPr wrap="square" lIns="0" tIns="0" rIns="0" bIns="0" rtlCol="0">
              <a:spAutoFit/>
            </a:bodyPr>
            <a:lstStyle/>
            <a:p>
              <a:pPr>
                <a:buClr>
                  <a:schemeClr val="bg2"/>
                </a:buClr>
              </a:pPr>
              <a:r>
                <a:rPr lang="en-GB" b="1" dirty="0"/>
                <a:t>Social activism: </a:t>
              </a:r>
              <a:r>
                <a:rPr lang="en-GB" i="1" dirty="0"/>
                <a:t>"I think these days people think more about what the business does to make money, it’s nice to use companies which aren’t wrecking the planet”</a:t>
              </a:r>
              <a:endParaRPr lang="en-GB" sz="1800" dirty="0"/>
            </a:p>
          </p:txBody>
        </p:sp>
        <p:cxnSp>
          <p:nvCxnSpPr>
            <p:cNvPr id="32" name="Straight Connector 31">
              <a:extLst>
                <a:ext uri="{FF2B5EF4-FFF2-40B4-BE49-F238E27FC236}">
                  <a16:creationId xmlns:a16="http://schemas.microsoft.com/office/drawing/2014/main" id="{0E2D282A-5353-4B5B-9E62-15B16143AAD9}"/>
                </a:ext>
              </a:extLst>
            </p:cNvPr>
            <p:cNvCxnSpPr/>
            <p:nvPr/>
          </p:nvCxnSpPr>
          <p:spPr bwMode="gray">
            <a:xfrm>
              <a:off x="657839" y="5109750"/>
              <a:ext cx="0" cy="1237262"/>
            </a:xfrm>
            <a:prstGeom prst="line">
              <a:avLst/>
            </a:prstGeom>
            <a:noFill/>
            <a:ln w="76200">
              <a:solidFill>
                <a:srgbClr val="4472C4"/>
              </a:solidFill>
              <a:bevel/>
              <a:headEnd/>
              <a:tailEnd/>
            </a:ln>
            <a:effectLst/>
            <a:extLst>
              <a:ext uri="{909E8E84-426E-40DD-AFC4-6F175D3DCCD1}">
                <a14:hiddenFill xmlns:a14="http://schemas.microsoft.com/office/drawing/2010/main">
                  <a:noFill/>
                </a14:hiddenFill>
              </a:ext>
            </a:extLst>
          </p:spPr>
        </p:cxnSp>
      </p:grpSp>
      <p:grpSp>
        <p:nvGrpSpPr>
          <p:cNvPr id="36" name="Group 35">
            <a:extLst>
              <a:ext uri="{FF2B5EF4-FFF2-40B4-BE49-F238E27FC236}">
                <a16:creationId xmlns:a16="http://schemas.microsoft.com/office/drawing/2014/main" id="{BA6F7837-BA1A-469A-9DF3-9077DC8ECC19}"/>
              </a:ext>
            </a:extLst>
          </p:cNvPr>
          <p:cNvGrpSpPr/>
          <p:nvPr/>
        </p:nvGrpSpPr>
        <p:grpSpPr>
          <a:xfrm>
            <a:off x="6344817" y="5048222"/>
            <a:ext cx="5281784" cy="1263207"/>
            <a:chOff x="657839" y="5109750"/>
            <a:chExt cx="4387965" cy="1329748"/>
          </a:xfrm>
        </p:grpSpPr>
        <p:sp>
          <p:nvSpPr>
            <p:cNvPr id="39" name="TextBox 38">
              <a:extLst>
                <a:ext uri="{FF2B5EF4-FFF2-40B4-BE49-F238E27FC236}">
                  <a16:creationId xmlns:a16="http://schemas.microsoft.com/office/drawing/2014/main" id="{D4B1E930-7BAA-4883-90F7-E52E8ED22899}"/>
                </a:ext>
              </a:extLst>
            </p:cNvPr>
            <p:cNvSpPr txBox="1"/>
            <p:nvPr/>
          </p:nvSpPr>
          <p:spPr>
            <a:xfrm>
              <a:off x="812873" y="5273137"/>
              <a:ext cx="4232931" cy="1166361"/>
            </a:xfrm>
            <a:prstGeom prst="rect">
              <a:avLst/>
            </a:prstGeom>
            <a:noFill/>
          </p:spPr>
          <p:txBody>
            <a:bodyPr wrap="square" lIns="0" tIns="0" rIns="0" bIns="0" rtlCol="0">
              <a:spAutoFit/>
            </a:bodyPr>
            <a:lstStyle/>
            <a:p>
              <a:pPr>
                <a:buClr>
                  <a:schemeClr val="bg2"/>
                </a:buClr>
              </a:pPr>
              <a:r>
                <a:rPr lang="en-GB" b="1" dirty="0"/>
                <a:t>Authenticity: “</a:t>
              </a:r>
              <a:r>
                <a:rPr lang="en-GB" i="1" dirty="0"/>
                <a:t>One of the big things for people with the 2008 crash was the banks weren’t transparent, they were saying one thing, but doing something completely different ”</a:t>
              </a:r>
              <a:endParaRPr lang="en-GB" sz="1800" dirty="0"/>
            </a:p>
          </p:txBody>
        </p:sp>
        <p:cxnSp>
          <p:nvCxnSpPr>
            <p:cNvPr id="38" name="Straight Connector 37">
              <a:extLst>
                <a:ext uri="{FF2B5EF4-FFF2-40B4-BE49-F238E27FC236}">
                  <a16:creationId xmlns:a16="http://schemas.microsoft.com/office/drawing/2014/main" id="{ECBDEF67-6FD6-49F3-A39A-6D9B4D203BD6}"/>
                </a:ext>
              </a:extLst>
            </p:cNvPr>
            <p:cNvCxnSpPr/>
            <p:nvPr/>
          </p:nvCxnSpPr>
          <p:spPr bwMode="gray">
            <a:xfrm>
              <a:off x="657839" y="5109750"/>
              <a:ext cx="0" cy="1237262"/>
            </a:xfrm>
            <a:prstGeom prst="line">
              <a:avLst/>
            </a:prstGeom>
            <a:noFill/>
            <a:ln w="76200">
              <a:solidFill>
                <a:srgbClr val="4472C4"/>
              </a:solidFill>
              <a:bevel/>
              <a:headEnd/>
              <a:tailEnd/>
            </a:ln>
            <a:effectLst/>
            <a:extLst>
              <a:ext uri="{909E8E84-426E-40DD-AFC4-6F175D3DCCD1}">
                <a14:hiddenFill xmlns:a14="http://schemas.microsoft.com/office/drawing/2010/main">
                  <a:noFill/>
                </a14:hiddenFill>
              </a:ext>
            </a:extLst>
          </p:spPr>
        </p:cxnSp>
      </p:grpSp>
      <p:sp>
        <p:nvSpPr>
          <p:cNvPr id="42" name="Freeform 36">
            <a:extLst>
              <a:ext uri="{FF2B5EF4-FFF2-40B4-BE49-F238E27FC236}">
                <a16:creationId xmlns:a16="http://schemas.microsoft.com/office/drawing/2014/main" id="{AACA1971-39F8-4272-AF3E-59F508CF5362}"/>
              </a:ext>
            </a:extLst>
          </p:cNvPr>
          <p:cNvSpPr>
            <a:spLocks noChangeAspect="1" noEditPoints="1"/>
          </p:cNvSpPr>
          <p:nvPr/>
        </p:nvSpPr>
        <p:spPr bwMode="auto">
          <a:xfrm>
            <a:off x="1033494" y="1382195"/>
            <a:ext cx="779435" cy="496278"/>
          </a:xfrm>
          <a:custGeom>
            <a:avLst/>
            <a:gdLst/>
            <a:ahLst/>
            <a:cxnLst>
              <a:cxn ang="0">
                <a:pos x="252" y="65"/>
              </a:cxn>
              <a:cxn ang="0">
                <a:pos x="193" y="89"/>
              </a:cxn>
              <a:cxn ang="0">
                <a:pos x="207" y="146"/>
              </a:cxn>
              <a:cxn ang="0">
                <a:pos x="222" y="119"/>
              </a:cxn>
              <a:cxn ang="0">
                <a:pos x="273" y="150"/>
              </a:cxn>
              <a:cxn ang="0">
                <a:pos x="329" y="205"/>
              </a:cxn>
              <a:cxn ang="0">
                <a:pos x="325" y="220"/>
              </a:cxn>
              <a:cxn ang="0">
                <a:pos x="277" y="183"/>
              </a:cxn>
              <a:cxn ang="0">
                <a:pos x="271" y="190"/>
              </a:cxn>
              <a:cxn ang="0">
                <a:pos x="298" y="241"/>
              </a:cxn>
              <a:cxn ang="0">
                <a:pos x="241" y="199"/>
              </a:cxn>
              <a:cxn ang="0">
                <a:pos x="289" y="246"/>
              </a:cxn>
              <a:cxn ang="0">
                <a:pos x="228" y="219"/>
              </a:cxn>
              <a:cxn ang="0">
                <a:pos x="222" y="226"/>
              </a:cxn>
              <a:cxn ang="0">
                <a:pos x="233" y="257"/>
              </a:cxn>
              <a:cxn ang="0">
                <a:pos x="235" y="268"/>
              </a:cxn>
              <a:cxn ang="0">
                <a:pos x="293" y="256"/>
              </a:cxn>
              <a:cxn ang="0">
                <a:pos x="336" y="196"/>
              </a:cxn>
              <a:cxn ang="0">
                <a:pos x="308" y="85"/>
              </a:cxn>
              <a:cxn ang="0">
                <a:pos x="191" y="210"/>
              </a:cxn>
              <a:cxn ang="0">
                <a:pos x="230" y="265"/>
              </a:cxn>
              <a:cxn ang="0">
                <a:pos x="137" y="220"/>
              </a:cxn>
              <a:cxn ang="0">
                <a:pos x="157" y="196"/>
              </a:cxn>
              <a:cxn ang="0">
                <a:pos x="362" y="204"/>
              </a:cxn>
              <a:cxn ang="0">
                <a:pos x="438" y="0"/>
              </a:cxn>
              <a:cxn ang="0">
                <a:pos x="112" y="72"/>
              </a:cxn>
              <a:cxn ang="0">
                <a:pos x="0" y="182"/>
              </a:cxn>
              <a:cxn ang="0">
                <a:pos x="112" y="72"/>
              </a:cxn>
              <a:cxn ang="0">
                <a:pos x="89" y="173"/>
              </a:cxn>
              <a:cxn ang="0">
                <a:pos x="198" y="77"/>
              </a:cxn>
              <a:cxn ang="0">
                <a:pos x="187" y="85"/>
              </a:cxn>
              <a:cxn ang="0">
                <a:pos x="125" y="88"/>
              </a:cxn>
              <a:cxn ang="0">
                <a:pos x="136" y="190"/>
              </a:cxn>
              <a:cxn ang="0">
                <a:pos x="129" y="198"/>
              </a:cxn>
            </a:cxnLst>
            <a:rect l="0" t="0" r="r" b="b"/>
            <a:pathLst>
              <a:path w="438" h="279">
                <a:moveTo>
                  <a:pt x="308" y="85"/>
                </a:moveTo>
                <a:cubicBezTo>
                  <a:pt x="308" y="85"/>
                  <a:pt x="270" y="70"/>
                  <a:pt x="252" y="65"/>
                </a:cubicBezTo>
                <a:cubicBezTo>
                  <a:pt x="239" y="62"/>
                  <a:pt x="237" y="64"/>
                  <a:pt x="226" y="70"/>
                </a:cubicBezTo>
                <a:cubicBezTo>
                  <a:pt x="217" y="75"/>
                  <a:pt x="201" y="82"/>
                  <a:pt x="193" y="89"/>
                </a:cubicBezTo>
                <a:cubicBezTo>
                  <a:pt x="188" y="94"/>
                  <a:pt x="181" y="142"/>
                  <a:pt x="181" y="143"/>
                </a:cubicBezTo>
                <a:cubicBezTo>
                  <a:pt x="180" y="156"/>
                  <a:pt x="198" y="156"/>
                  <a:pt x="207" y="146"/>
                </a:cubicBezTo>
                <a:cubicBezTo>
                  <a:pt x="212" y="139"/>
                  <a:pt x="217" y="129"/>
                  <a:pt x="220" y="122"/>
                </a:cubicBezTo>
                <a:cubicBezTo>
                  <a:pt x="223" y="117"/>
                  <a:pt x="222" y="119"/>
                  <a:pt x="222" y="119"/>
                </a:cubicBezTo>
                <a:cubicBezTo>
                  <a:pt x="236" y="115"/>
                  <a:pt x="236" y="115"/>
                  <a:pt x="236" y="115"/>
                </a:cubicBezTo>
                <a:cubicBezTo>
                  <a:pt x="246" y="125"/>
                  <a:pt x="259" y="137"/>
                  <a:pt x="273" y="150"/>
                </a:cubicBezTo>
                <a:cubicBezTo>
                  <a:pt x="294" y="171"/>
                  <a:pt x="315" y="191"/>
                  <a:pt x="324" y="199"/>
                </a:cubicBezTo>
                <a:cubicBezTo>
                  <a:pt x="327" y="201"/>
                  <a:pt x="328" y="203"/>
                  <a:pt x="329" y="205"/>
                </a:cubicBezTo>
                <a:cubicBezTo>
                  <a:pt x="330" y="207"/>
                  <a:pt x="330" y="209"/>
                  <a:pt x="329" y="212"/>
                </a:cubicBezTo>
                <a:cubicBezTo>
                  <a:pt x="328" y="214"/>
                  <a:pt x="327" y="217"/>
                  <a:pt x="325" y="220"/>
                </a:cubicBezTo>
                <a:cubicBezTo>
                  <a:pt x="324" y="221"/>
                  <a:pt x="323" y="222"/>
                  <a:pt x="323" y="222"/>
                </a:cubicBezTo>
                <a:cubicBezTo>
                  <a:pt x="277" y="183"/>
                  <a:pt x="277" y="183"/>
                  <a:pt x="277" y="183"/>
                </a:cubicBezTo>
                <a:cubicBezTo>
                  <a:pt x="275" y="182"/>
                  <a:pt x="272" y="182"/>
                  <a:pt x="271" y="184"/>
                </a:cubicBezTo>
                <a:cubicBezTo>
                  <a:pt x="269" y="186"/>
                  <a:pt x="269" y="188"/>
                  <a:pt x="271" y="190"/>
                </a:cubicBezTo>
                <a:cubicBezTo>
                  <a:pt x="316" y="228"/>
                  <a:pt x="316" y="228"/>
                  <a:pt x="316" y="228"/>
                </a:cubicBezTo>
                <a:cubicBezTo>
                  <a:pt x="310" y="233"/>
                  <a:pt x="304" y="238"/>
                  <a:pt x="298" y="241"/>
                </a:cubicBezTo>
                <a:cubicBezTo>
                  <a:pt x="248" y="198"/>
                  <a:pt x="248" y="198"/>
                  <a:pt x="248" y="198"/>
                </a:cubicBezTo>
                <a:cubicBezTo>
                  <a:pt x="246" y="197"/>
                  <a:pt x="243" y="197"/>
                  <a:pt x="241" y="199"/>
                </a:cubicBezTo>
                <a:cubicBezTo>
                  <a:pt x="240" y="201"/>
                  <a:pt x="240" y="204"/>
                  <a:pt x="242" y="205"/>
                </a:cubicBezTo>
                <a:cubicBezTo>
                  <a:pt x="289" y="246"/>
                  <a:pt x="289" y="246"/>
                  <a:pt x="289" y="246"/>
                </a:cubicBezTo>
                <a:cubicBezTo>
                  <a:pt x="282" y="249"/>
                  <a:pt x="273" y="250"/>
                  <a:pt x="265" y="252"/>
                </a:cubicBezTo>
                <a:cubicBezTo>
                  <a:pt x="228" y="219"/>
                  <a:pt x="228" y="219"/>
                  <a:pt x="228" y="219"/>
                </a:cubicBezTo>
                <a:cubicBezTo>
                  <a:pt x="226" y="217"/>
                  <a:pt x="223" y="217"/>
                  <a:pt x="222" y="219"/>
                </a:cubicBezTo>
                <a:cubicBezTo>
                  <a:pt x="220" y="221"/>
                  <a:pt x="220" y="224"/>
                  <a:pt x="222" y="226"/>
                </a:cubicBezTo>
                <a:cubicBezTo>
                  <a:pt x="254" y="254"/>
                  <a:pt x="254" y="254"/>
                  <a:pt x="254" y="254"/>
                </a:cubicBezTo>
                <a:cubicBezTo>
                  <a:pt x="248" y="255"/>
                  <a:pt x="240" y="257"/>
                  <a:pt x="233" y="257"/>
                </a:cubicBezTo>
                <a:cubicBezTo>
                  <a:pt x="234" y="260"/>
                  <a:pt x="235" y="263"/>
                  <a:pt x="235" y="266"/>
                </a:cubicBezTo>
                <a:cubicBezTo>
                  <a:pt x="235" y="267"/>
                  <a:pt x="236" y="267"/>
                  <a:pt x="235" y="268"/>
                </a:cubicBezTo>
                <a:cubicBezTo>
                  <a:pt x="243" y="267"/>
                  <a:pt x="257" y="265"/>
                  <a:pt x="270" y="262"/>
                </a:cubicBezTo>
                <a:cubicBezTo>
                  <a:pt x="280" y="260"/>
                  <a:pt x="288" y="258"/>
                  <a:pt x="293" y="256"/>
                </a:cubicBezTo>
                <a:cubicBezTo>
                  <a:pt x="303" y="251"/>
                  <a:pt x="322" y="240"/>
                  <a:pt x="333" y="227"/>
                </a:cubicBezTo>
                <a:cubicBezTo>
                  <a:pt x="340" y="218"/>
                  <a:pt x="343" y="207"/>
                  <a:pt x="336" y="196"/>
                </a:cubicBezTo>
                <a:cubicBezTo>
                  <a:pt x="360" y="182"/>
                  <a:pt x="360" y="182"/>
                  <a:pt x="360" y="182"/>
                </a:cubicBezTo>
                <a:cubicBezTo>
                  <a:pt x="356" y="138"/>
                  <a:pt x="323" y="90"/>
                  <a:pt x="308" y="85"/>
                </a:cubicBezTo>
                <a:close/>
                <a:moveTo>
                  <a:pt x="157" y="196"/>
                </a:moveTo>
                <a:cubicBezTo>
                  <a:pt x="167" y="198"/>
                  <a:pt x="180" y="202"/>
                  <a:pt x="191" y="210"/>
                </a:cubicBezTo>
                <a:cubicBezTo>
                  <a:pt x="213" y="226"/>
                  <a:pt x="222" y="242"/>
                  <a:pt x="226" y="252"/>
                </a:cubicBezTo>
                <a:cubicBezTo>
                  <a:pt x="228" y="256"/>
                  <a:pt x="230" y="261"/>
                  <a:pt x="230" y="265"/>
                </a:cubicBezTo>
                <a:cubicBezTo>
                  <a:pt x="230" y="268"/>
                  <a:pt x="231" y="268"/>
                  <a:pt x="229" y="269"/>
                </a:cubicBezTo>
                <a:cubicBezTo>
                  <a:pt x="205" y="279"/>
                  <a:pt x="154" y="247"/>
                  <a:pt x="137" y="220"/>
                </a:cubicBezTo>
                <a:cubicBezTo>
                  <a:pt x="134" y="215"/>
                  <a:pt x="128" y="202"/>
                  <a:pt x="133" y="197"/>
                </a:cubicBezTo>
                <a:cubicBezTo>
                  <a:pt x="139" y="193"/>
                  <a:pt x="155" y="196"/>
                  <a:pt x="157" y="196"/>
                </a:cubicBezTo>
                <a:close/>
                <a:moveTo>
                  <a:pt x="321" y="77"/>
                </a:moveTo>
                <a:cubicBezTo>
                  <a:pt x="341" y="91"/>
                  <a:pt x="399" y="185"/>
                  <a:pt x="362" y="204"/>
                </a:cubicBezTo>
                <a:cubicBezTo>
                  <a:pt x="356" y="219"/>
                  <a:pt x="434" y="187"/>
                  <a:pt x="438" y="186"/>
                </a:cubicBezTo>
                <a:cubicBezTo>
                  <a:pt x="438" y="0"/>
                  <a:pt x="438" y="0"/>
                  <a:pt x="438" y="0"/>
                </a:cubicBezTo>
                <a:cubicBezTo>
                  <a:pt x="321" y="77"/>
                  <a:pt x="321" y="77"/>
                  <a:pt x="321" y="77"/>
                </a:cubicBezTo>
                <a:close/>
                <a:moveTo>
                  <a:pt x="112" y="72"/>
                </a:moveTo>
                <a:cubicBezTo>
                  <a:pt x="91" y="97"/>
                  <a:pt x="59" y="188"/>
                  <a:pt x="97" y="208"/>
                </a:cubicBezTo>
                <a:cubicBezTo>
                  <a:pt x="106" y="226"/>
                  <a:pt x="2" y="183"/>
                  <a:pt x="0" y="182"/>
                </a:cubicBezTo>
                <a:cubicBezTo>
                  <a:pt x="0" y="3"/>
                  <a:pt x="0" y="3"/>
                  <a:pt x="0" y="3"/>
                </a:cubicBezTo>
                <a:cubicBezTo>
                  <a:pt x="112" y="72"/>
                  <a:pt x="112" y="72"/>
                  <a:pt x="112" y="72"/>
                </a:cubicBezTo>
                <a:close/>
                <a:moveTo>
                  <a:pt x="129" y="198"/>
                </a:moveTo>
                <a:cubicBezTo>
                  <a:pt x="89" y="173"/>
                  <a:pt x="89" y="173"/>
                  <a:pt x="89" y="173"/>
                </a:cubicBezTo>
                <a:cubicBezTo>
                  <a:pt x="90" y="136"/>
                  <a:pt x="100" y="108"/>
                  <a:pt x="119" y="76"/>
                </a:cubicBezTo>
                <a:cubicBezTo>
                  <a:pt x="198" y="77"/>
                  <a:pt x="198" y="77"/>
                  <a:pt x="198" y="77"/>
                </a:cubicBezTo>
                <a:cubicBezTo>
                  <a:pt x="199" y="77"/>
                  <a:pt x="200" y="77"/>
                  <a:pt x="201" y="77"/>
                </a:cubicBezTo>
                <a:cubicBezTo>
                  <a:pt x="194" y="81"/>
                  <a:pt x="189" y="84"/>
                  <a:pt x="187" y="85"/>
                </a:cubicBezTo>
                <a:cubicBezTo>
                  <a:pt x="187" y="86"/>
                  <a:pt x="186" y="87"/>
                  <a:pt x="186" y="88"/>
                </a:cubicBezTo>
                <a:cubicBezTo>
                  <a:pt x="165" y="88"/>
                  <a:pt x="145" y="88"/>
                  <a:pt x="125" y="88"/>
                </a:cubicBezTo>
                <a:cubicBezTo>
                  <a:pt x="110" y="112"/>
                  <a:pt x="101" y="139"/>
                  <a:pt x="100" y="167"/>
                </a:cubicBezTo>
                <a:cubicBezTo>
                  <a:pt x="136" y="190"/>
                  <a:pt x="136" y="190"/>
                  <a:pt x="136" y="190"/>
                </a:cubicBezTo>
                <a:cubicBezTo>
                  <a:pt x="137" y="191"/>
                  <a:pt x="138" y="191"/>
                  <a:pt x="139" y="192"/>
                </a:cubicBezTo>
                <a:cubicBezTo>
                  <a:pt x="135" y="192"/>
                  <a:pt x="130" y="193"/>
                  <a:pt x="129" y="198"/>
                </a:cubicBezTo>
                <a:close/>
              </a:path>
            </a:pathLst>
          </a:custGeom>
          <a:solidFill>
            <a:srgbClr val="4472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grpSp>
        <p:nvGrpSpPr>
          <p:cNvPr id="43" name="Group 98">
            <a:extLst>
              <a:ext uri="{FF2B5EF4-FFF2-40B4-BE49-F238E27FC236}">
                <a16:creationId xmlns:a16="http://schemas.microsoft.com/office/drawing/2014/main" id="{B1741034-6885-468B-AB57-87A7C0A05F3D}"/>
              </a:ext>
            </a:extLst>
          </p:cNvPr>
          <p:cNvGrpSpPr>
            <a:grpSpLocks/>
          </p:cNvGrpSpPr>
          <p:nvPr/>
        </p:nvGrpSpPr>
        <p:grpSpPr bwMode="auto">
          <a:xfrm>
            <a:off x="1100156" y="2968847"/>
            <a:ext cx="552450" cy="484188"/>
            <a:chOff x="4101" y="1250"/>
            <a:chExt cx="348" cy="305"/>
          </a:xfrm>
          <a:solidFill>
            <a:srgbClr val="4472C4"/>
          </a:solidFill>
        </p:grpSpPr>
        <p:sp>
          <p:nvSpPr>
            <p:cNvPr id="44" name="Freeform 99">
              <a:extLst>
                <a:ext uri="{FF2B5EF4-FFF2-40B4-BE49-F238E27FC236}">
                  <a16:creationId xmlns:a16="http://schemas.microsoft.com/office/drawing/2014/main" id="{1476764C-0C7B-43FE-9D1C-626AE2B29AC8}"/>
                </a:ext>
              </a:extLst>
            </p:cNvPr>
            <p:cNvSpPr>
              <a:spLocks noChangeArrowheads="1"/>
            </p:cNvSpPr>
            <p:nvPr/>
          </p:nvSpPr>
          <p:spPr bwMode="auto">
            <a:xfrm>
              <a:off x="4254" y="1359"/>
              <a:ext cx="195" cy="196"/>
            </a:xfrm>
            <a:custGeom>
              <a:avLst/>
              <a:gdLst>
                <a:gd name="T0" fmla="*/ 0 w 1969"/>
                <a:gd name="T1" fmla="*/ 0 h 1970"/>
                <a:gd name="T2" fmla="*/ 0 w 1969"/>
                <a:gd name="T3" fmla="*/ 0 h 1970"/>
                <a:gd name="T4" fmla="*/ 0 w 1969"/>
                <a:gd name="T5" fmla="*/ 0 h 1970"/>
                <a:gd name="T6" fmla="*/ 0 w 1969"/>
                <a:gd name="T7" fmla="*/ 0 h 1970"/>
                <a:gd name="T8" fmla="*/ 0 w 1969"/>
                <a:gd name="T9" fmla="*/ 0 h 1970"/>
                <a:gd name="T10" fmla="*/ 0 w 1969"/>
                <a:gd name="T11" fmla="*/ 0 h 1970"/>
                <a:gd name="T12" fmla="*/ 0 w 1969"/>
                <a:gd name="T13" fmla="*/ 0 h 1970"/>
                <a:gd name="T14" fmla="*/ 0 w 1969"/>
                <a:gd name="T15" fmla="*/ 0 h 1970"/>
                <a:gd name="T16" fmla="*/ 0 w 1969"/>
                <a:gd name="T17" fmla="*/ 0 h 1970"/>
                <a:gd name="T18" fmla="*/ 0 w 1969"/>
                <a:gd name="T19" fmla="*/ 0 h 1970"/>
                <a:gd name="T20" fmla="*/ 0 w 1969"/>
                <a:gd name="T21" fmla="*/ 0 h 1970"/>
                <a:gd name="T22" fmla="*/ 0 w 1969"/>
                <a:gd name="T23" fmla="*/ 0 h 1970"/>
                <a:gd name="T24" fmla="*/ 0 w 1969"/>
                <a:gd name="T25" fmla="*/ 0 h 1970"/>
                <a:gd name="T26" fmla="*/ 0 w 1969"/>
                <a:gd name="T27" fmla="*/ 0 h 1970"/>
                <a:gd name="T28" fmla="*/ 0 w 1969"/>
                <a:gd name="T29" fmla="*/ 0 h 1970"/>
                <a:gd name="T30" fmla="*/ 0 w 1969"/>
                <a:gd name="T31" fmla="*/ 0 h 1970"/>
                <a:gd name="T32" fmla="*/ 0 w 1969"/>
                <a:gd name="T33" fmla="*/ 0 h 1970"/>
                <a:gd name="T34" fmla="*/ 0 w 1969"/>
                <a:gd name="T35" fmla="*/ 0 h 1970"/>
                <a:gd name="T36" fmla="*/ 0 w 1969"/>
                <a:gd name="T37" fmla="*/ 0 h 1970"/>
                <a:gd name="T38" fmla="*/ 0 w 1969"/>
                <a:gd name="T39" fmla="*/ 0 h 1970"/>
                <a:gd name="T40" fmla="*/ 0 w 1969"/>
                <a:gd name="T41" fmla="*/ 0 h 1970"/>
                <a:gd name="T42" fmla="*/ 0 w 1969"/>
                <a:gd name="T43" fmla="*/ 0 h 1970"/>
                <a:gd name="T44" fmla="*/ 0 w 1969"/>
                <a:gd name="T45" fmla="*/ 0 h 1970"/>
                <a:gd name="T46" fmla="*/ 0 w 1969"/>
                <a:gd name="T47" fmla="*/ 0 h 1970"/>
                <a:gd name="T48" fmla="*/ 0 w 1969"/>
                <a:gd name="T49" fmla="*/ 0 h 1970"/>
                <a:gd name="T50" fmla="*/ 0 w 1969"/>
                <a:gd name="T51" fmla="*/ 0 h 1970"/>
                <a:gd name="T52" fmla="*/ 0 w 1969"/>
                <a:gd name="T53" fmla="*/ 0 h 1970"/>
                <a:gd name="T54" fmla="*/ 0 w 1969"/>
                <a:gd name="T55" fmla="*/ 0 h 1970"/>
                <a:gd name="T56" fmla="*/ 0 w 1969"/>
                <a:gd name="T57" fmla="*/ 0 h 1970"/>
                <a:gd name="T58" fmla="*/ 0 w 1969"/>
                <a:gd name="T59" fmla="*/ 0 h 1970"/>
                <a:gd name="T60" fmla="*/ 0 w 1969"/>
                <a:gd name="T61" fmla="*/ 0 h 1970"/>
                <a:gd name="T62" fmla="*/ 0 w 1969"/>
                <a:gd name="T63" fmla="*/ 0 h 1970"/>
                <a:gd name="T64" fmla="*/ 0 w 1969"/>
                <a:gd name="T65" fmla="*/ 0 h 1970"/>
                <a:gd name="T66" fmla="*/ 0 w 1969"/>
                <a:gd name="T67" fmla="*/ 0 h 1970"/>
                <a:gd name="T68" fmla="*/ 0 w 1969"/>
                <a:gd name="T69" fmla="*/ 0 h 1970"/>
                <a:gd name="T70" fmla="*/ 0 w 1969"/>
                <a:gd name="T71" fmla="*/ 0 h 1970"/>
                <a:gd name="T72" fmla="*/ 0 w 1969"/>
                <a:gd name="T73" fmla="*/ 0 h 19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69"/>
                <a:gd name="T112" fmla="*/ 0 h 1970"/>
                <a:gd name="T113" fmla="*/ 1969 w 1969"/>
                <a:gd name="T114" fmla="*/ 1970 h 19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69" h="1970">
                  <a:moveTo>
                    <a:pt x="1027" y="703"/>
                  </a:moveTo>
                  <a:lnTo>
                    <a:pt x="917" y="749"/>
                  </a:lnTo>
                  <a:lnTo>
                    <a:pt x="804" y="782"/>
                  </a:lnTo>
                  <a:lnTo>
                    <a:pt x="772" y="896"/>
                  </a:lnTo>
                  <a:lnTo>
                    <a:pt x="727" y="1005"/>
                  </a:lnTo>
                  <a:lnTo>
                    <a:pt x="796" y="1100"/>
                  </a:lnTo>
                  <a:lnTo>
                    <a:pt x="853" y="1205"/>
                  </a:lnTo>
                  <a:lnTo>
                    <a:pt x="971" y="1210"/>
                  </a:lnTo>
                  <a:lnTo>
                    <a:pt x="1088" y="1230"/>
                  </a:lnTo>
                  <a:lnTo>
                    <a:pt x="1166" y="1141"/>
                  </a:lnTo>
                  <a:lnTo>
                    <a:pt x="1255" y="1062"/>
                  </a:lnTo>
                  <a:lnTo>
                    <a:pt x="1233" y="945"/>
                  </a:lnTo>
                  <a:lnTo>
                    <a:pt x="1227" y="828"/>
                  </a:lnTo>
                  <a:lnTo>
                    <a:pt x="1123" y="771"/>
                  </a:lnTo>
                  <a:lnTo>
                    <a:pt x="1027" y="703"/>
                  </a:lnTo>
                  <a:close/>
                  <a:moveTo>
                    <a:pt x="971" y="0"/>
                  </a:moveTo>
                  <a:lnTo>
                    <a:pt x="1231" y="29"/>
                  </a:lnTo>
                  <a:lnTo>
                    <a:pt x="1257" y="308"/>
                  </a:lnTo>
                  <a:lnTo>
                    <a:pt x="1257" y="309"/>
                  </a:lnTo>
                  <a:lnTo>
                    <a:pt x="1310" y="332"/>
                  </a:lnTo>
                  <a:lnTo>
                    <a:pt x="1361" y="358"/>
                  </a:lnTo>
                  <a:lnTo>
                    <a:pt x="1409" y="388"/>
                  </a:lnTo>
                  <a:lnTo>
                    <a:pt x="1454" y="422"/>
                  </a:lnTo>
                  <a:lnTo>
                    <a:pt x="1497" y="458"/>
                  </a:lnTo>
                  <a:lnTo>
                    <a:pt x="1758" y="357"/>
                  </a:lnTo>
                  <a:lnTo>
                    <a:pt x="1898" y="579"/>
                  </a:lnTo>
                  <a:lnTo>
                    <a:pt x="1695" y="772"/>
                  </a:lnTo>
                  <a:lnTo>
                    <a:pt x="1710" y="826"/>
                  </a:lnTo>
                  <a:lnTo>
                    <a:pt x="1720" y="882"/>
                  </a:lnTo>
                  <a:lnTo>
                    <a:pt x="1728" y="938"/>
                  </a:lnTo>
                  <a:lnTo>
                    <a:pt x="1730" y="995"/>
                  </a:lnTo>
                  <a:lnTo>
                    <a:pt x="1727" y="1054"/>
                  </a:lnTo>
                  <a:lnTo>
                    <a:pt x="1969" y="1195"/>
                  </a:lnTo>
                  <a:lnTo>
                    <a:pt x="1883" y="1442"/>
                  </a:lnTo>
                  <a:lnTo>
                    <a:pt x="1606" y="1405"/>
                  </a:lnTo>
                  <a:lnTo>
                    <a:pt x="1572" y="1451"/>
                  </a:lnTo>
                  <a:lnTo>
                    <a:pt x="1536" y="1494"/>
                  </a:lnTo>
                  <a:lnTo>
                    <a:pt x="1496" y="1535"/>
                  </a:lnTo>
                  <a:lnTo>
                    <a:pt x="1452" y="1572"/>
                  </a:lnTo>
                  <a:lnTo>
                    <a:pt x="1406" y="1606"/>
                  </a:lnTo>
                  <a:lnTo>
                    <a:pt x="1447" y="1883"/>
                  </a:lnTo>
                  <a:lnTo>
                    <a:pt x="1200" y="1970"/>
                  </a:lnTo>
                  <a:lnTo>
                    <a:pt x="1056" y="1729"/>
                  </a:lnTo>
                  <a:lnTo>
                    <a:pt x="986" y="1732"/>
                  </a:lnTo>
                  <a:lnTo>
                    <a:pt x="914" y="1727"/>
                  </a:lnTo>
                  <a:lnTo>
                    <a:pt x="867" y="1721"/>
                  </a:lnTo>
                  <a:lnTo>
                    <a:pt x="821" y="1711"/>
                  </a:lnTo>
                  <a:lnTo>
                    <a:pt x="776" y="1698"/>
                  </a:lnTo>
                  <a:lnTo>
                    <a:pt x="583" y="1902"/>
                  </a:lnTo>
                  <a:lnTo>
                    <a:pt x="361" y="1764"/>
                  </a:lnTo>
                  <a:lnTo>
                    <a:pt x="460" y="1502"/>
                  </a:lnTo>
                  <a:lnTo>
                    <a:pt x="423" y="1459"/>
                  </a:lnTo>
                  <a:lnTo>
                    <a:pt x="389" y="1414"/>
                  </a:lnTo>
                  <a:lnTo>
                    <a:pt x="358" y="1365"/>
                  </a:lnTo>
                  <a:lnTo>
                    <a:pt x="332" y="1315"/>
                  </a:lnTo>
                  <a:lnTo>
                    <a:pt x="309" y="1263"/>
                  </a:lnTo>
                  <a:lnTo>
                    <a:pt x="30" y="1240"/>
                  </a:lnTo>
                  <a:lnTo>
                    <a:pt x="0" y="979"/>
                  </a:lnTo>
                  <a:lnTo>
                    <a:pt x="267" y="893"/>
                  </a:lnTo>
                  <a:lnTo>
                    <a:pt x="278" y="836"/>
                  </a:lnTo>
                  <a:lnTo>
                    <a:pt x="291" y="780"/>
                  </a:lnTo>
                  <a:lnTo>
                    <a:pt x="310" y="727"/>
                  </a:lnTo>
                  <a:lnTo>
                    <a:pt x="333" y="676"/>
                  </a:lnTo>
                  <a:lnTo>
                    <a:pt x="359" y="626"/>
                  </a:lnTo>
                  <a:lnTo>
                    <a:pt x="203" y="393"/>
                  </a:lnTo>
                  <a:lnTo>
                    <a:pt x="388" y="207"/>
                  </a:lnTo>
                  <a:lnTo>
                    <a:pt x="621" y="362"/>
                  </a:lnTo>
                  <a:lnTo>
                    <a:pt x="670" y="336"/>
                  </a:lnTo>
                  <a:lnTo>
                    <a:pt x="722" y="313"/>
                  </a:lnTo>
                  <a:lnTo>
                    <a:pt x="775" y="293"/>
                  </a:lnTo>
                  <a:lnTo>
                    <a:pt x="830" y="279"/>
                  </a:lnTo>
                  <a:lnTo>
                    <a:pt x="888" y="268"/>
                  </a:lnTo>
                  <a:lnTo>
                    <a:pt x="971" y="0"/>
                  </a:lnTo>
                  <a:close/>
                </a:path>
              </a:pathLst>
            </a:custGeom>
            <a:grpFill/>
            <a:ln w="9525">
              <a:noFill/>
              <a:round/>
              <a:headEnd/>
              <a:tailEnd/>
            </a:ln>
          </p:spPr>
          <p:txBody>
            <a:bodyPr wrap="none" anchor="ctr"/>
            <a:lstStyle/>
            <a:p>
              <a:endParaRPr lang="en-GB"/>
            </a:p>
          </p:txBody>
        </p:sp>
        <p:sp>
          <p:nvSpPr>
            <p:cNvPr id="45" name="Freeform 100">
              <a:extLst>
                <a:ext uri="{FF2B5EF4-FFF2-40B4-BE49-F238E27FC236}">
                  <a16:creationId xmlns:a16="http://schemas.microsoft.com/office/drawing/2014/main" id="{BFD4BAB7-5D28-4306-A94F-FF31951BFA94}"/>
                </a:ext>
              </a:extLst>
            </p:cNvPr>
            <p:cNvSpPr>
              <a:spLocks noChangeArrowheads="1"/>
            </p:cNvSpPr>
            <p:nvPr/>
          </p:nvSpPr>
          <p:spPr bwMode="auto">
            <a:xfrm>
              <a:off x="4241" y="1250"/>
              <a:ext cx="127" cy="126"/>
            </a:xfrm>
            <a:custGeom>
              <a:avLst/>
              <a:gdLst>
                <a:gd name="T0" fmla="*/ 0 w 1284"/>
                <a:gd name="T1" fmla="*/ 0 h 1275"/>
                <a:gd name="T2" fmla="*/ 0 w 1284"/>
                <a:gd name="T3" fmla="*/ 0 h 1275"/>
                <a:gd name="T4" fmla="*/ 0 w 1284"/>
                <a:gd name="T5" fmla="*/ 0 h 1275"/>
                <a:gd name="T6" fmla="*/ 0 w 1284"/>
                <a:gd name="T7" fmla="*/ 0 h 1275"/>
                <a:gd name="T8" fmla="*/ 0 w 1284"/>
                <a:gd name="T9" fmla="*/ 0 h 1275"/>
                <a:gd name="T10" fmla="*/ 0 w 1284"/>
                <a:gd name="T11" fmla="*/ 0 h 1275"/>
                <a:gd name="T12" fmla="*/ 0 w 1284"/>
                <a:gd name="T13" fmla="*/ 0 h 1275"/>
                <a:gd name="T14" fmla="*/ 0 w 1284"/>
                <a:gd name="T15" fmla="*/ 0 h 1275"/>
                <a:gd name="T16" fmla="*/ 0 w 1284"/>
                <a:gd name="T17" fmla="*/ 0 h 1275"/>
                <a:gd name="T18" fmla="*/ 0 w 1284"/>
                <a:gd name="T19" fmla="*/ 0 h 1275"/>
                <a:gd name="T20" fmla="*/ 0 w 1284"/>
                <a:gd name="T21" fmla="*/ 0 h 1275"/>
                <a:gd name="T22" fmla="*/ 0 w 1284"/>
                <a:gd name="T23" fmla="*/ 0 h 1275"/>
                <a:gd name="T24" fmla="*/ 0 w 1284"/>
                <a:gd name="T25" fmla="*/ 0 h 1275"/>
                <a:gd name="T26" fmla="*/ 0 w 1284"/>
                <a:gd name="T27" fmla="*/ 0 h 1275"/>
                <a:gd name="T28" fmla="*/ 0 w 1284"/>
                <a:gd name="T29" fmla="*/ 0 h 1275"/>
                <a:gd name="T30" fmla="*/ 0 w 1284"/>
                <a:gd name="T31" fmla="*/ 0 h 1275"/>
                <a:gd name="T32" fmla="*/ 0 w 1284"/>
                <a:gd name="T33" fmla="*/ 0 h 1275"/>
                <a:gd name="T34" fmla="*/ 0 w 1284"/>
                <a:gd name="T35" fmla="*/ 0 h 1275"/>
                <a:gd name="T36" fmla="*/ 0 w 1284"/>
                <a:gd name="T37" fmla="*/ 0 h 1275"/>
                <a:gd name="T38" fmla="*/ 0 w 1284"/>
                <a:gd name="T39" fmla="*/ 0 h 1275"/>
                <a:gd name="T40" fmla="*/ 0 w 1284"/>
                <a:gd name="T41" fmla="*/ 0 h 1275"/>
                <a:gd name="T42" fmla="*/ 0 w 1284"/>
                <a:gd name="T43" fmla="*/ 0 h 1275"/>
                <a:gd name="T44" fmla="*/ 0 w 1284"/>
                <a:gd name="T45" fmla="*/ 0 h 1275"/>
                <a:gd name="T46" fmla="*/ 0 w 1284"/>
                <a:gd name="T47" fmla="*/ 0 h 1275"/>
                <a:gd name="T48" fmla="*/ 0 w 1284"/>
                <a:gd name="T49" fmla="*/ 0 h 1275"/>
                <a:gd name="T50" fmla="*/ 0 w 1284"/>
                <a:gd name="T51" fmla="*/ 0 h 1275"/>
                <a:gd name="T52" fmla="*/ 0 w 1284"/>
                <a:gd name="T53" fmla="*/ 0 h 1275"/>
                <a:gd name="T54" fmla="*/ 0 w 1284"/>
                <a:gd name="T55" fmla="*/ 0 h 1275"/>
                <a:gd name="T56" fmla="*/ 0 w 1284"/>
                <a:gd name="T57" fmla="*/ 0 h 1275"/>
                <a:gd name="T58" fmla="*/ 0 w 1284"/>
                <a:gd name="T59" fmla="*/ 0 h 1275"/>
                <a:gd name="T60" fmla="*/ 0 w 1284"/>
                <a:gd name="T61" fmla="*/ 0 h 1275"/>
                <a:gd name="T62" fmla="*/ 0 w 1284"/>
                <a:gd name="T63" fmla="*/ 0 h 1275"/>
                <a:gd name="T64" fmla="*/ 0 w 1284"/>
                <a:gd name="T65" fmla="*/ 0 h 1275"/>
                <a:gd name="T66" fmla="*/ 0 w 1284"/>
                <a:gd name="T67" fmla="*/ 0 h 1275"/>
                <a:gd name="T68" fmla="*/ 0 w 1284"/>
                <a:gd name="T69" fmla="*/ 0 h 12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84"/>
                <a:gd name="T106" fmla="*/ 0 h 1275"/>
                <a:gd name="T107" fmla="*/ 1284 w 1284"/>
                <a:gd name="T108" fmla="*/ 1275 h 12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84" h="1275">
                  <a:moveTo>
                    <a:pt x="662" y="455"/>
                  </a:moveTo>
                  <a:lnTo>
                    <a:pt x="592" y="487"/>
                  </a:lnTo>
                  <a:lnTo>
                    <a:pt x="519" y="510"/>
                  </a:lnTo>
                  <a:lnTo>
                    <a:pt x="501" y="586"/>
                  </a:lnTo>
                  <a:lnTo>
                    <a:pt x="474" y="657"/>
                  </a:lnTo>
                  <a:lnTo>
                    <a:pt x="520" y="718"/>
                  </a:lnTo>
                  <a:lnTo>
                    <a:pt x="560" y="784"/>
                  </a:lnTo>
                  <a:lnTo>
                    <a:pt x="636" y="785"/>
                  </a:lnTo>
                  <a:lnTo>
                    <a:pt x="712" y="796"/>
                  </a:lnTo>
                  <a:lnTo>
                    <a:pt x="761" y="736"/>
                  </a:lnTo>
                  <a:lnTo>
                    <a:pt x="817" y="684"/>
                  </a:lnTo>
                  <a:lnTo>
                    <a:pt x="801" y="609"/>
                  </a:lnTo>
                  <a:lnTo>
                    <a:pt x="794" y="532"/>
                  </a:lnTo>
                  <a:lnTo>
                    <a:pt x="726" y="497"/>
                  </a:lnTo>
                  <a:lnTo>
                    <a:pt x="662" y="455"/>
                  </a:lnTo>
                  <a:close/>
                  <a:moveTo>
                    <a:pt x="613" y="0"/>
                  </a:moveTo>
                  <a:lnTo>
                    <a:pt x="781" y="13"/>
                  </a:lnTo>
                  <a:lnTo>
                    <a:pt x="804" y="195"/>
                  </a:lnTo>
                  <a:lnTo>
                    <a:pt x="847" y="212"/>
                  </a:lnTo>
                  <a:lnTo>
                    <a:pt x="887" y="233"/>
                  </a:lnTo>
                  <a:lnTo>
                    <a:pt x="927" y="258"/>
                  </a:lnTo>
                  <a:lnTo>
                    <a:pt x="962" y="287"/>
                  </a:lnTo>
                  <a:lnTo>
                    <a:pt x="1129" y="216"/>
                  </a:lnTo>
                  <a:lnTo>
                    <a:pt x="1225" y="357"/>
                  </a:lnTo>
                  <a:lnTo>
                    <a:pt x="1097" y="487"/>
                  </a:lnTo>
                  <a:lnTo>
                    <a:pt x="1110" y="530"/>
                  </a:lnTo>
                  <a:lnTo>
                    <a:pt x="1120" y="575"/>
                  </a:lnTo>
                  <a:lnTo>
                    <a:pt x="1124" y="621"/>
                  </a:lnTo>
                  <a:lnTo>
                    <a:pt x="1124" y="668"/>
                  </a:lnTo>
                  <a:lnTo>
                    <a:pt x="1284" y="755"/>
                  </a:lnTo>
                  <a:lnTo>
                    <a:pt x="1233" y="918"/>
                  </a:lnTo>
                  <a:lnTo>
                    <a:pt x="1053" y="899"/>
                  </a:lnTo>
                  <a:lnTo>
                    <a:pt x="1053" y="900"/>
                  </a:lnTo>
                  <a:lnTo>
                    <a:pt x="1026" y="937"/>
                  </a:lnTo>
                  <a:lnTo>
                    <a:pt x="997" y="973"/>
                  </a:lnTo>
                  <a:lnTo>
                    <a:pt x="963" y="1005"/>
                  </a:lnTo>
                  <a:lnTo>
                    <a:pt x="928" y="1034"/>
                  </a:lnTo>
                  <a:lnTo>
                    <a:pt x="958" y="1213"/>
                  </a:lnTo>
                  <a:lnTo>
                    <a:pt x="800" y="1275"/>
                  </a:lnTo>
                  <a:lnTo>
                    <a:pt x="702" y="1121"/>
                  </a:lnTo>
                  <a:lnTo>
                    <a:pt x="656" y="1124"/>
                  </a:lnTo>
                  <a:lnTo>
                    <a:pt x="609" y="1123"/>
                  </a:lnTo>
                  <a:lnTo>
                    <a:pt x="564" y="1118"/>
                  </a:lnTo>
                  <a:lnTo>
                    <a:pt x="519" y="1107"/>
                  </a:lnTo>
                  <a:lnTo>
                    <a:pt x="398" y="1243"/>
                  </a:lnTo>
                  <a:lnTo>
                    <a:pt x="252" y="1158"/>
                  </a:lnTo>
                  <a:lnTo>
                    <a:pt x="310" y="985"/>
                  </a:lnTo>
                  <a:lnTo>
                    <a:pt x="279" y="951"/>
                  </a:lnTo>
                  <a:lnTo>
                    <a:pt x="252" y="915"/>
                  </a:lnTo>
                  <a:lnTo>
                    <a:pt x="227" y="875"/>
                  </a:lnTo>
                  <a:lnTo>
                    <a:pt x="207" y="833"/>
                  </a:lnTo>
                  <a:lnTo>
                    <a:pt x="26" y="824"/>
                  </a:lnTo>
                  <a:lnTo>
                    <a:pt x="0" y="656"/>
                  </a:lnTo>
                  <a:lnTo>
                    <a:pt x="172" y="594"/>
                  </a:lnTo>
                  <a:lnTo>
                    <a:pt x="180" y="547"/>
                  </a:lnTo>
                  <a:lnTo>
                    <a:pt x="191" y="503"/>
                  </a:lnTo>
                  <a:lnTo>
                    <a:pt x="207" y="460"/>
                  </a:lnTo>
                  <a:lnTo>
                    <a:pt x="226" y="419"/>
                  </a:lnTo>
                  <a:lnTo>
                    <a:pt x="121" y="271"/>
                  </a:lnTo>
                  <a:lnTo>
                    <a:pt x="237" y="147"/>
                  </a:lnTo>
                  <a:lnTo>
                    <a:pt x="391" y="242"/>
                  </a:lnTo>
                  <a:lnTo>
                    <a:pt x="392" y="241"/>
                  </a:lnTo>
                  <a:lnTo>
                    <a:pt x="431" y="219"/>
                  </a:lnTo>
                  <a:lnTo>
                    <a:pt x="474" y="201"/>
                  </a:lnTo>
                  <a:lnTo>
                    <a:pt x="517" y="186"/>
                  </a:lnTo>
                  <a:lnTo>
                    <a:pt x="563" y="176"/>
                  </a:lnTo>
                  <a:lnTo>
                    <a:pt x="613" y="0"/>
                  </a:lnTo>
                  <a:close/>
                </a:path>
              </a:pathLst>
            </a:custGeom>
            <a:grpFill/>
            <a:ln w="9525">
              <a:noFill/>
              <a:round/>
              <a:headEnd/>
              <a:tailEnd/>
            </a:ln>
          </p:spPr>
          <p:txBody>
            <a:bodyPr wrap="none" anchor="ctr"/>
            <a:lstStyle/>
            <a:p>
              <a:endParaRPr lang="en-GB" dirty="0"/>
            </a:p>
          </p:txBody>
        </p:sp>
        <p:sp>
          <p:nvSpPr>
            <p:cNvPr id="46" name="Freeform 101">
              <a:extLst>
                <a:ext uri="{FF2B5EF4-FFF2-40B4-BE49-F238E27FC236}">
                  <a16:creationId xmlns:a16="http://schemas.microsoft.com/office/drawing/2014/main" id="{EE5C3B1B-45D5-4245-8F73-6CC77ECF416C}"/>
                </a:ext>
              </a:extLst>
            </p:cNvPr>
            <p:cNvSpPr>
              <a:spLocks noChangeArrowheads="1"/>
            </p:cNvSpPr>
            <p:nvPr/>
          </p:nvSpPr>
          <p:spPr bwMode="auto">
            <a:xfrm>
              <a:off x="4101" y="1317"/>
              <a:ext cx="165" cy="165"/>
            </a:xfrm>
            <a:custGeom>
              <a:avLst/>
              <a:gdLst>
                <a:gd name="T0" fmla="*/ 0 w 1664"/>
                <a:gd name="T1" fmla="*/ 0 h 1652"/>
                <a:gd name="T2" fmla="*/ 0 w 1664"/>
                <a:gd name="T3" fmla="*/ 0 h 1652"/>
                <a:gd name="T4" fmla="*/ 0 w 1664"/>
                <a:gd name="T5" fmla="*/ 0 h 1652"/>
                <a:gd name="T6" fmla="*/ 0 w 1664"/>
                <a:gd name="T7" fmla="*/ 0 h 1652"/>
                <a:gd name="T8" fmla="*/ 0 w 1664"/>
                <a:gd name="T9" fmla="*/ 0 h 1652"/>
                <a:gd name="T10" fmla="*/ 0 w 1664"/>
                <a:gd name="T11" fmla="*/ 0 h 1652"/>
                <a:gd name="T12" fmla="*/ 0 w 1664"/>
                <a:gd name="T13" fmla="*/ 0 h 1652"/>
                <a:gd name="T14" fmla="*/ 0 w 1664"/>
                <a:gd name="T15" fmla="*/ 0 h 1652"/>
                <a:gd name="T16" fmla="*/ 0 w 1664"/>
                <a:gd name="T17" fmla="*/ 0 h 1652"/>
                <a:gd name="T18" fmla="*/ 0 w 1664"/>
                <a:gd name="T19" fmla="*/ 0 h 1652"/>
                <a:gd name="T20" fmla="*/ 0 w 1664"/>
                <a:gd name="T21" fmla="*/ 0 h 1652"/>
                <a:gd name="T22" fmla="*/ 0 w 1664"/>
                <a:gd name="T23" fmla="*/ 0 h 1652"/>
                <a:gd name="T24" fmla="*/ 0 w 1664"/>
                <a:gd name="T25" fmla="*/ 0 h 1652"/>
                <a:gd name="T26" fmla="*/ 0 w 1664"/>
                <a:gd name="T27" fmla="*/ 0 h 1652"/>
                <a:gd name="T28" fmla="*/ 0 w 1664"/>
                <a:gd name="T29" fmla="*/ 0 h 1652"/>
                <a:gd name="T30" fmla="*/ 0 w 1664"/>
                <a:gd name="T31" fmla="*/ 0 h 1652"/>
                <a:gd name="T32" fmla="*/ 0 w 1664"/>
                <a:gd name="T33" fmla="*/ 0 h 1652"/>
                <a:gd name="T34" fmla="*/ 0 w 1664"/>
                <a:gd name="T35" fmla="*/ 0 h 1652"/>
                <a:gd name="T36" fmla="*/ 0 w 1664"/>
                <a:gd name="T37" fmla="*/ 0 h 1652"/>
                <a:gd name="T38" fmla="*/ 0 w 1664"/>
                <a:gd name="T39" fmla="*/ 0 h 1652"/>
                <a:gd name="T40" fmla="*/ 0 w 1664"/>
                <a:gd name="T41" fmla="*/ 0 h 1652"/>
                <a:gd name="T42" fmla="*/ 0 w 1664"/>
                <a:gd name="T43" fmla="*/ 0 h 1652"/>
                <a:gd name="T44" fmla="*/ 0 w 1664"/>
                <a:gd name="T45" fmla="*/ 0 h 1652"/>
                <a:gd name="T46" fmla="*/ 0 w 1664"/>
                <a:gd name="T47" fmla="*/ 0 h 1652"/>
                <a:gd name="T48" fmla="*/ 0 w 1664"/>
                <a:gd name="T49" fmla="*/ 0 h 1652"/>
                <a:gd name="T50" fmla="*/ 0 w 1664"/>
                <a:gd name="T51" fmla="*/ 0 h 1652"/>
                <a:gd name="T52" fmla="*/ 0 w 1664"/>
                <a:gd name="T53" fmla="*/ 0 h 1652"/>
                <a:gd name="T54" fmla="*/ 0 w 1664"/>
                <a:gd name="T55" fmla="*/ 0 h 1652"/>
                <a:gd name="T56" fmla="*/ 0 w 1664"/>
                <a:gd name="T57" fmla="*/ 0 h 1652"/>
                <a:gd name="T58" fmla="*/ 0 w 1664"/>
                <a:gd name="T59" fmla="*/ 0 h 1652"/>
                <a:gd name="T60" fmla="*/ 0 w 1664"/>
                <a:gd name="T61" fmla="*/ 0 h 1652"/>
                <a:gd name="T62" fmla="*/ 0 w 1664"/>
                <a:gd name="T63" fmla="*/ 0 h 1652"/>
                <a:gd name="T64" fmla="*/ 0 w 1664"/>
                <a:gd name="T65" fmla="*/ 0 h 1652"/>
                <a:gd name="T66" fmla="*/ 0 w 1664"/>
                <a:gd name="T67" fmla="*/ 0 h 16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64"/>
                <a:gd name="T103" fmla="*/ 0 h 1652"/>
                <a:gd name="T104" fmla="*/ 1664 w 1664"/>
                <a:gd name="T105" fmla="*/ 1652 h 16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64" h="1652">
                  <a:moveTo>
                    <a:pt x="857" y="589"/>
                  </a:moveTo>
                  <a:lnTo>
                    <a:pt x="766" y="632"/>
                  </a:lnTo>
                  <a:lnTo>
                    <a:pt x="672" y="662"/>
                  </a:lnTo>
                  <a:lnTo>
                    <a:pt x="648" y="758"/>
                  </a:lnTo>
                  <a:lnTo>
                    <a:pt x="612" y="852"/>
                  </a:lnTo>
                  <a:lnTo>
                    <a:pt x="674" y="930"/>
                  </a:lnTo>
                  <a:lnTo>
                    <a:pt x="725" y="1016"/>
                  </a:lnTo>
                  <a:lnTo>
                    <a:pt x="824" y="1017"/>
                  </a:lnTo>
                  <a:lnTo>
                    <a:pt x="922" y="1032"/>
                  </a:lnTo>
                  <a:lnTo>
                    <a:pt x="986" y="955"/>
                  </a:lnTo>
                  <a:lnTo>
                    <a:pt x="1059" y="886"/>
                  </a:lnTo>
                  <a:lnTo>
                    <a:pt x="1038" y="788"/>
                  </a:lnTo>
                  <a:lnTo>
                    <a:pt x="1029" y="689"/>
                  </a:lnTo>
                  <a:lnTo>
                    <a:pt x="940" y="645"/>
                  </a:lnTo>
                  <a:lnTo>
                    <a:pt x="857" y="589"/>
                  </a:lnTo>
                  <a:close/>
                  <a:moveTo>
                    <a:pt x="791" y="0"/>
                  </a:moveTo>
                  <a:lnTo>
                    <a:pt x="1011" y="17"/>
                  </a:lnTo>
                  <a:lnTo>
                    <a:pt x="1040" y="251"/>
                  </a:lnTo>
                  <a:lnTo>
                    <a:pt x="1096" y="273"/>
                  </a:lnTo>
                  <a:lnTo>
                    <a:pt x="1149" y="302"/>
                  </a:lnTo>
                  <a:lnTo>
                    <a:pt x="1199" y="333"/>
                  </a:lnTo>
                  <a:lnTo>
                    <a:pt x="1246" y="371"/>
                  </a:lnTo>
                  <a:lnTo>
                    <a:pt x="1463" y="278"/>
                  </a:lnTo>
                  <a:lnTo>
                    <a:pt x="1587" y="461"/>
                  </a:lnTo>
                  <a:lnTo>
                    <a:pt x="1422" y="630"/>
                  </a:lnTo>
                  <a:lnTo>
                    <a:pt x="1439" y="686"/>
                  </a:lnTo>
                  <a:lnTo>
                    <a:pt x="1450" y="744"/>
                  </a:lnTo>
                  <a:lnTo>
                    <a:pt x="1457" y="804"/>
                  </a:lnTo>
                  <a:lnTo>
                    <a:pt x="1457" y="865"/>
                  </a:lnTo>
                  <a:lnTo>
                    <a:pt x="1664" y="978"/>
                  </a:lnTo>
                  <a:lnTo>
                    <a:pt x="1599" y="1189"/>
                  </a:lnTo>
                  <a:lnTo>
                    <a:pt x="1364" y="1165"/>
                  </a:lnTo>
                  <a:lnTo>
                    <a:pt x="1329" y="1214"/>
                  </a:lnTo>
                  <a:lnTo>
                    <a:pt x="1291" y="1259"/>
                  </a:lnTo>
                  <a:lnTo>
                    <a:pt x="1249" y="1302"/>
                  </a:lnTo>
                  <a:lnTo>
                    <a:pt x="1202" y="1339"/>
                  </a:lnTo>
                  <a:lnTo>
                    <a:pt x="1242" y="1572"/>
                  </a:lnTo>
                  <a:lnTo>
                    <a:pt x="1038" y="1652"/>
                  </a:lnTo>
                  <a:lnTo>
                    <a:pt x="910" y="1454"/>
                  </a:lnTo>
                  <a:lnTo>
                    <a:pt x="851" y="1457"/>
                  </a:lnTo>
                  <a:lnTo>
                    <a:pt x="790" y="1456"/>
                  </a:lnTo>
                  <a:lnTo>
                    <a:pt x="730" y="1447"/>
                  </a:lnTo>
                  <a:lnTo>
                    <a:pt x="673" y="1435"/>
                  </a:lnTo>
                  <a:lnTo>
                    <a:pt x="517" y="1612"/>
                  </a:lnTo>
                  <a:lnTo>
                    <a:pt x="326" y="1502"/>
                  </a:lnTo>
                  <a:lnTo>
                    <a:pt x="402" y="1277"/>
                  </a:lnTo>
                  <a:lnTo>
                    <a:pt x="362" y="1233"/>
                  </a:lnTo>
                  <a:lnTo>
                    <a:pt x="326" y="1186"/>
                  </a:lnTo>
                  <a:lnTo>
                    <a:pt x="294" y="1135"/>
                  </a:lnTo>
                  <a:lnTo>
                    <a:pt x="268" y="1081"/>
                  </a:lnTo>
                  <a:lnTo>
                    <a:pt x="33" y="1069"/>
                  </a:lnTo>
                  <a:lnTo>
                    <a:pt x="0" y="851"/>
                  </a:lnTo>
                  <a:lnTo>
                    <a:pt x="222" y="771"/>
                  </a:lnTo>
                  <a:lnTo>
                    <a:pt x="231" y="710"/>
                  </a:lnTo>
                  <a:lnTo>
                    <a:pt x="247" y="652"/>
                  </a:lnTo>
                  <a:lnTo>
                    <a:pt x="267" y="596"/>
                  </a:lnTo>
                  <a:lnTo>
                    <a:pt x="293" y="543"/>
                  </a:lnTo>
                  <a:lnTo>
                    <a:pt x="155" y="351"/>
                  </a:lnTo>
                  <a:lnTo>
                    <a:pt x="306" y="190"/>
                  </a:lnTo>
                  <a:lnTo>
                    <a:pt x="506" y="313"/>
                  </a:lnTo>
                  <a:lnTo>
                    <a:pt x="557" y="285"/>
                  </a:lnTo>
                  <a:lnTo>
                    <a:pt x="612" y="260"/>
                  </a:lnTo>
                  <a:lnTo>
                    <a:pt x="668" y="241"/>
                  </a:lnTo>
                  <a:lnTo>
                    <a:pt x="728" y="227"/>
                  </a:lnTo>
                  <a:lnTo>
                    <a:pt x="791" y="0"/>
                  </a:lnTo>
                  <a:close/>
                </a:path>
              </a:pathLst>
            </a:custGeom>
            <a:grpFill/>
            <a:ln w="9525">
              <a:noFill/>
              <a:round/>
              <a:headEnd/>
              <a:tailEnd/>
            </a:ln>
          </p:spPr>
          <p:txBody>
            <a:bodyPr wrap="none" anchor="ctr"/>
            <a:lstStyle/>
            <a:p>
              <a:endParaRPr lang="en-GB"/>
            </a:p>
          </p:txBody>
        </p:sp>
      </p:grpSp>
      <p:grpSp>
        <p:nvGrpSpPr>
          <p:cNvPr id="47" name="Group 11">
            <a:extLst>
              <a:ext uri="{FF2B5EF4-FFF2-40B4-BE49-F238E27FC236}">
                <a16:creationId xmlns:a16="http://schemas.microsoft.com/office/drawing/2014/main" id="{F340DB61-F58B-47FD-9546-DF3E3030502D}"/>
              </a:ext>
            </a:extLst>
          </p:cNvPr>
          <p:cNvGrpSpPr>
            <a:grpSpLocks/>
          </p:cNvGrpSpPr>
          <p:nvPr/>
        </p:nvGrpSpPr>
        <p:grpSpPr bwMode="auto">
          <a:xfrm>
            <a:off x="1136807" y="4436600"/>
            <a:ext cx="545289" cy="611622"/>
            <a:chOff x="2663" y="647"/>
            <a:chExt cx="321" cy="383"/>
          </a:xfrm>
          <a:solidFill>
            <a:srgbClr val="4472C4"/>
          </a:solidFill>
        </p:grpSpPr>
        <p:sp>
          <p:nvSpPr>
            <p:cNvPr id="48" name="Freeform 12">
              <a:extLst>
                <a:ext uri="{FF2B5EF4-FFF2-40B4-BE49-F238E27FC236}">
                  <a16:creationId xmlns:a16="http://schemas.microsoft.com/office/drawing/2014/main" id="{11C14C76-9A91-4DE9-994A-49666762CD10}"/>
                </a:ext>
              </a:extLst>
            </p:cNvPr>
            <p:cNvSpPr>
              <a:spLocks noChangeArrowheads="1"/>
            </p:cNvSpPr>
            <p:nvPr/>
          </p:nvSpPr>
          <p:spPr bwMode="auto">
            <a:xfrm>
              <a:off x="2840" y="684"/>
              <a:ext cx="144" cy="317"/>
            </a:xfrm>
            <a:custGeom>
              <a:avLst/>
              <a:gdLst>
                <a:gd name="T0" fmla="*/ 0 w 1305"/>
                <a:gd name="T1" fmla="*/ 0 h 2856"/>
                <a:gd name="T2" fmla="*/ 0 w 1305"/>
                <a:gd name="T3" fmla="*/ 0 h 2856"/>
                <a:gd name="T4" fmla="*/ 0 w 1305"/>
                <a:gd name="T5" fmla="*/ 0 h 2856"/>
                <a:gd name="T6" fmla="*/ 0 w 1305"/>
                <a:gd name="T7" fmla="*/ 0 h 2856"/>
                <a:gd name="T8" fmla="*/ 0 w 1305"/>
                <a:gd name="T9" fmla="*/ 0 h 2856"/>
                <a:gd name="T10" fmla="*/ 0 w 1305"/>
                <a:gd name="T11" fmla="*/ 0 h 2856"/>
                <a:gd name="T12" fmla="*/ 0 w 1305"/>
                <a:gd name="T13" fmla="*/ 0 h 2856"/>
                <a:gd name="T14" fmla="*/ 0 w 1305"/>
                <a:gd name="T15" fmla="*/ 0 h 2856"/>
                <a:gd name="T16" fmla="*/ 0 w 1305"/>
                <a:gd name="T17" fmla="*/ 0 h 2856"/>
                <a:gd name="T18" fmla="*/ 0 w 1305"/>
                <a:gd name="T19" fmla="*/ 0 h 2856"/>
                <a:gd name="T20" fmla="*/ 0 w 1305"/>
                <a:gd name="T21" fmla="*/ 0 h 2856"/>
                <a:gd name="T22" fmla="*/ 0 w 1305"/>
                <a:gd name="T23" fmla="*/ 0 h 2856"/>
                <a:gd name="T24" fmla="*/ 0 w 1305"/>
                <a:gd name="T25" fmla="*/ 0 h 2856"/>
                <a:gd name="T26" fmla="*/ 0 w 1305"/>
                <a:gd name="T27" fmla="*/ 0 h 2856"/>
                <a:gd name="T28" fmla="*/ 0 w 1305"/>
                <a:gd name="T29" fmla="*/ 0 h 2856"/>
                <a:gd name="T30" fmla="*/ 0 w 1305"/>
                <a:gd name="T31" fmla="*/ 0 h 2856"/>
                <a:gd name="T32" fmla="*/ 0 w 1305"/>
                <a:gd name="T33" fmla="*/ 0 h 2856"/>
                <a:gd name="T34" fmla="*/ 0 w 1305"/>
                <a:gd name="T35" fmla="*/ 0 h 2856"/>
                <a:gd name="T36" fmla="*/ 0 w 1305"/>
                <a:gd name="T37" fmla="*/ 0 h 2856"/>
                <a:gd name="T38" fmla="*/ 0 w 1305"/>
                <a:gd name="T39" fmla="*/ 0 h 2856"/>
                <a:gd name="T40" fmla="*/ 0 w 1305"/>
                <a:gd name="T41" fmla="*/ 0 h 2856"/>
                <a:gd name="T42" fmla="*/ 0 w 1305"/>
                <a:gd name="T43" fmla="*/ 0 h 2856"/>
                <a:gd name="T44" fmla="*/ 0 w 1305"/>
                <a:gd name="T45" fmla="*/ 0 h 2856"/>
                <a:gd name="T46" fmla="*/ 0 w 1305"/>
                <a:gd name="T47" fmla="*/ 0 h 2856"/>
                <a:gd name="T48" fmla="*/ 0 w 1305"/>
                <a:gd name="T49" fmla="*/ 0 h 2856"/>
                <a:gd name="T50" fmla="*/ 0 w 1305"/>
                <a:gd name="T51" fmla="*/ 0 h 2856"/>
                <a:gd name="T52" fmla="*/ 0 w 1305"/>
                <a:gd name="T53" fmla="*/ 0 h 2856"/>
                <a:gd name="T54" fmla="*/ 0 w 1305"/>
                <a:gd name="T55" fmla="*/ 0 h 2856"/>
                <a:gd name="T56" fmla="*/ 0 w 1305"/>
                <a:gd name="T57" fmla="*/ 0 h 2856"/>
                <a:gd name="T58" fmla="*/ 0 w 1305"/>
                <a:gd name="T59" fmla="*/ 0 h 2856"/>
                <a:gd name="T60" fmla="*/ 0 w 1305"/>
                <a:gd name="T61" fmla="*/ 0 h 2856"/>
                <a:gd name="T62" fmla="*/ 0 w 1305"/>
                <a:gd name="T63" fmla="*/ 0 h 2856"/>
                <a:gd name="T64" fmla="*/ 0 w 1305"/>
                <a:gd name="T65" fmla="*/ 0 h 2856"/>
                <a:gd name="T66" fmla="*/ 0 w 1305"/>
                <a:gd name="T67" fmla="*/ 0 h 2856"/>
                <a:gd name="T68" fmla="*/ 0 w 1305"/>
                <a:gd name="T69" fmla="*/ 0 h 2856"/>
                <a:gd name="T70" fmla="*/ 0 w 1305"/>
                <a:gd name="T71" fmla="*/ 0 h 2856"/>
                <a:gd name="T72" fmla="*/ 0 w 1305"/>
                <a:gd name="T73" fmla="*/ 0 h 2856"/>
                <a:gd name="T74" fmla="*/ 0 w 1305"/>
                <a:gd name="T75" fmla="*/ 0 h 2856"/>
                <a:gd name="T76" fmla="*/ 0 w 1305"/>
                <a:gd name="T77" fmla="*/ 0 h 2856"/>
                <a:gd name="T78" fmla="*/ 0 w 1305"/>
                <a:gd name="T79" fmla="*/ 0 h 2856"/>
                <a:gd name="T80" fmla="*/ 0 w 1305"/>
                <a:gd name="T81" fmla="*/ 0 h 28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05"/>
                <a:gd name="T124" fmla="*/ 0 h 2856"/>
                <a:gd name="T125" fmla="*/ 1305 w 1305"/>
                <a:gd name="T126" fmla="*/ 2856 h 28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05" h="2856">
                  <a:moveTo>
                    <a:pt x="681" y="0"/>
                  </a:moveTo>
                  <a:lnTo>
                    <a:pt x="1279" y="854"/>
                  </a:lnTo>
                  <a:lnTo>
                    <a:pt x="1288" y="865"/>
                  </a:lnTo>
                  <a:lnTo>
                    <a:pt x="1295" y="875"/>
                  </a:lnTo>
                  <a:lnTo>
                    <a:pt x="1300" y="884"/>
                  </a:lnTo>
                  <a:lnTo>
                    <a:pt x="1303" y="894"/>
                  </a:lnTo>
                  <a:lnTo>
                    <a:pt x="1305" y="908"/>
                  </a:lnTo>
                  <a:lnTo>
                    <a:pt x="1305" y="929"/>
                  </a:lnTo>
                  <a:lnTo>
                    <a:pt x="1300" y="948"/>
                  </a:lnTo>
                  <a:lnTo>
                    <a:pt x="1292" y="966"/>
                  </a:lnTo>
                  <a:lnTo>
                    <a:pt x="1280" y="981"/>
                  </a:lnTo>
                  <a:lnTo>
                    <a:pt x="1264" y="995"/>
                  </a:lnTo>
                  <a:lnTo>
                    <a:pt x="1249" y="1002"/>
                  </a:lnTo>
                  <a:lnTo>
                    <a:pt x="1232" y="1008"/>
                  </a:lnTo>
                  <a:lnTo>
                    <a:pt x="1216" y="1010"/>
                  </a:lnTo>
                  <a:lnTo>
                    <a:pt x="1198" y="1008"/>
                  </a:lnTo>
                  <a:lnTo>
                    <a:pt x="1194" y="1007"/>
                  </a:lnTo>
                  <a:lnTo>
                    <a:pt x="1189" y="1006"/>
                  </a:lnTo>
                  <a:lnTo>
                    <a:pt x="1186" y="1004"/>
                  </a:lnTo>
                  <a:lnTo>
                    <a:pt x="1182" y="1002"/>
                  </a:lnTo>
                  <a:lnTo>
                    <a:pt x="914" y="915"/>
                  </a:lnTo>
                  <a:lnTo>
                    <a:pt x="914" y="1284"/>
                  </a:lnTo>
                  <a:lnTo>
                    <a:pt x="911" y="1374"/>
                  </a:lnTo>
                  <a:lnTo>
                    <a:pt x="901" y="1463"/>
                  </a:lnTo>
                  <a:lnTo>
                    <a:pt x="884" y="1551"/>
                  </a:lnTo>
                  <a:lnTo>
                    <a:pt x="861" y="1638"/>
                  </a:lnTo>
                  <a:lnTo>
                    <a:pt x="832" y="1723"/>
                  </a:lnTo>
                  <a:lnTo>
                    <a:pt x="796" y="1807"/>
                  </a:lnTo>
                  <a:lnTo>
                    <a:pt x="770" y="1860"/>
                  </a:lnTo>
                  <a:lnTo>
                    <a:pt x="741" y="1912"/>
                  </a:lnTo>
                  <a:lnTo>
                    <a:pt x="708" y="1964"/>
                  </a:lnTo>
                  <a:lnTo>
                    <a:pt x="670" y="2018"/>
                  </a:lnTo>
                  <a:lnTo>
                    <a:pt x="632" y="2073"/>
                  </a:lnTo>
                  <a:lnTo>
                    <a:pt x="595" y="2129"/>
                  </a:lnTo>
                  <a:lnTo>
                    <a:pt x="561" y="2186"/>
                  </a:lnTo>
                  <a:lnTo>
                    <a:pt x="530" y="2245"/>
                  </a:lnTo>
                  <a:lnTo>
                    <a:pt x="505" y="2307"/>
                  </a:lnTo>
                  <a:lnTo>
                    <a:pt x="484" y="2372"/>
                  </a:lnTo>
                  <a:lnTo>
                    <a:pt x="470" y="2437"/>
                  </a:lnTo>
                  <a:lnTo>
                    <a:pt x="460" y="2504"/>
                  </a:lnTo>
                  <a:lnTo>
                    <a:pt x="457" y="2572"/>
                  </a:lnTo>
                  <a:lnTo>
                    <a:pt x="457" y="2856"/>
                  </a:lnTo>
                  <a:lnTo>
                    <a:pt x="0" y="2856"/>
                  </a:lnTo>
                  <a:lnTo>
                    <a:pt x="0" y="2572"/>
                  </a:lnTo>
                  <a:lnTo>
                    <a:pt x="3" y="2479"/>
                  </a:lnTo>
                  <a:lnTo>
                    <a:pt x="14" y="2386"/>
                  </a:lnTo>
                  <a:lnTo>
                    <a:pt x="31" y="2295"/>
                  </a:lnTo>
                  <a:lnTo>
                    <a:pt x="52" y="2205"/>
                  </a:lnTo>
                  <a:lnTo>
                    <a:pt x="73" y="2141"/>
                  </a:lnTo>
                  <a:lnTo>
                    <a:pt x="97" y="2077"/>
                  </a:lnTo>
                  <a:lnTo>
                    <a:pt x="125" y="2015"/>
                  </a:lnTo>
                  <a:lnTo>
                    <a:pt x="156" y="1955"/>
                  </a:lnTo>
                  <a:lnTo>
                    <a:pt x="193" y="1898"/>
                  </a:lnTo>
                  <a:lnTo>
                    <a:pt x="225" y="1853"/>
                  </a:lnTo>
                  <a:lnTo>
                    <a:pt x="260" y="1810"/>
                  </a:lnTo>
                  <a:lnTo>
                    <a:pt x="295" y="1767"/>
                  </a:lnTo>
                  <a:lnTo>
                    <a:pt x="318" y="1738"/>
                  </a:lnTo>
                  <a:lnTo>
                    <a:pt x="340" y="1708"/>
                  </a:lnTo>
                  <a:lnTo>
                    <a:pt x="360" y="1678"/>
                  </a:lnTo>
                  <a:lnTo>
                    <a:pt x="378" y="1645"/>
                  </a:lnTo>
                  <a:lnTo>
                    <a:pt x="402" y="1588"/>
                  </a:lnTo>
                  <a:lnTo>
                    <a:pt x="422" y="1528"/>
                  </a:lnTo>
                  <a:lnTo>
                    <a:pt x="435" y="1466"/>
                  </a:lnTo>
                  <a:lnTo>
                    <a:pt x="445" y="1405"/>
                  </a:lnTo>
                  <a:lnTo>
                    <a:pt x="451" y="1343"/>
                  </a:lnTo>
                  <a:lnTo>
                    <a:pt x="453" y="1280"/>
                  </a:lnTo>
                  <a:lnTo>
                    <a:pt x="455" y="915"/>
                  </a:lnTo>
                  <a:lnTo>
                    <a:pt x="191" y="1002"/>
                  </a:lnTo>
                  <a:lnTo>
                    <a:pt x="178" y="1007"/>
                  </a:lnTo>
                  <a:lnTo>
                    <a:pt x="165" y="1009"/>
                  </a:lnTo>
                  <a:lnTo>
                    <a:pt x="146" y="1009"/>
                  </a:lnTo>
                  <a:lnTo>
                    <a:pt x="127" y="1003"/>
                  </a:lnTo>
                  <a:lnTo>
                    <a:pt x="109" y="995"/>
                  </a:lnTo>
                  <a:lnTo>
                    <a:pt x="93" y="982"/>
                  </a:lnTo>
                  <a:lnTo>
                    <a:pt x="81" y="967"/>
                  </a:lnTo>
                  <a:lnTo>
                    <a:pt x="71" y="948"/>
                  </a:lnTo>
                  <a:lnTo>
                    <a:pt x="67" y="927"/>
                  </a:lnTo>
                  <a:lnTo>
                    <a:pt x="67" y="905"/>
                  </a:lnTo>
                  <a:lnTo>
                    <a:pt x="71" y="884"/>
                  </a:lnTo>
                  <a:lnTo>
                    <a:pt x="77" y="873"/>
                  </a:lnTo>
                  <a:lnTo>
                    <a:pt x="84" y="862"/>
                  </a:lnTo>
                  <a:lnTo>
                    <a:pt x="92" y="852"/>
                  </a:lnTo>
                  <a:lnTo>
                    <a:pt x="681" y="0"/>
                  </a:lnTo>
                  <a:close/>
                </a:path>
              </a:pathLst>
            </a:custGeom>
            <a:grpFill/>
            <a:ln w="9525">
              <a:noFill/>
              <a:round/>
              <a:headEnd/>
              <a:tailEnd/>
            </a:ln>
          </p:spPr>
          <p:txBody>
            <a:bodyPr wrap="none" anchor="ctr"/>
            <a:lstStyle/>
            <a:p>
              <a:endParaRPr lang="en-GB"/>
            </a:p>
          </p:txBody>
        </p:sp>
        <p:sp>
          <p:nvSpPr>
            <p:cNvPr id="49" name="Freeform 13">
              <a:extLst>
                <a:ext uri="{FF2B5EF4-FFF2-40B4-BE49-F238E27FC236}">
                  <a16:creationId xmlns:a16="http://schemas.microsoft.com/office/drawing/2014/main" id="{806310BD-3FC7-4C90-B348-664CCB79D0B7}"/>
                </a:ext>
              </a:extLst>
            </p:cNvPr>
            <p:cNvSpPr>
              <a:spLocks noChangeArrowheads="1"/>
            </p:cNvSpPr>
            <p:nvPr/>
          </p:nvSpPr>
          <p:spPr bwMode="auto">
            <a:xfrm>
              <a:off x="2663" y="714"/>
              <a:ext cx="144" cy="316"/>
            </a:xfrm>
            <a:custGeom>
              <a:avLst/>
              <a:gdLst>
                <a:gd name="T0" fmla="*/ 0 w 1305"/>
                <a:gd name="T1" fmla="*/ 0 h 2855"/>
                <a:gd name="T2" fmla="*/ 0 w 1305"/>
                <a:gd name="T3" fmla="*/ 0 h 2855"/>
                <a:gd name="T4" fmla="*/ 0 w 1305"/>
                <a:gd name="T5" fmla="*/ 0 h 2855"/>
                <a:gd name="T6" fmla="*/ 0 w 1305"/>
                <a:gd name="T7" fmla="*/ 0 h 2855"/>
                <a:gd name="T8" fmla="*/ 0 w 1305"/>
                <a:gd name="T9" fmla="*/ 0 h 2855"/>
                <a:gd name="T10" fmla="*/ 0 w 1305"/>
                <a:gd name="T11" fmla="*/ 0 h 2855"/>
                <a:gd name="T12" fmla="*/ 0 w 1305"/>
                <a:gd name="T13" fmla="*/ 0 h 2855"/>
                <a:gd name="T14" fmla="*/ 0 w 1305"/>
                <a:gd name="T15" fmla="*/ 0 h 2855"/>
                <a:gd name="T16" fmla="*/ 0 w 1305"/>
                <a:gd name="T17" fmla="*/ 0 h 2855"/>
                <a:gd name="T18" fmla="*/ 0 w 1305"/>
                <a:gd name="T19" fmla="*/ 0 h 2855"/>
                <a:gd name="T20" fmla="*/ 0 w 1305"/>
                <a:gd name="T21" fmla="*/ 0 h 2855"/>
                <a:gd name="T22" fmla="*/ 0 w 1305"/>
                <a:gd name="T23" fmla="*/ 0 h 2855"/>
                <a:gd name="T24" fmla="*/ 0 w 1305"/>
                <a:gd name="T25" fmla="*/ 0 h 2855"/>
                <a:gd name="T26" fmla="*/ 0 w 1305"/>
                <a:gd name="T27" fmla="*/ 0 h 2855"/>
                <a:gd name="T28" fmla="*/ 0 w 1305"/>
                <a:gd name="T29" fmla="*/ 0 h 2855"/>
                <a:gd name="T30" fmla="*/ 0 w 1305"/>
                <a:gd name="T31" fmla="*/ 0 h 2855"/>
                <a:gd name="T32" fmla="*/ 0 w 1305"/>
                <a:gd name="T33" fmla="*/ 0 h 2855"/>
                <a:gd name="T34" fmla="*/ 0 w 1305"/>
                <a:gd name="T35" fmla="*/ 0 h 2855"/>
                <a:gd name="T36" fmla="*/ 0 w 1305"/>
                <a:gd name="T37" fmla="*/ 0 h 2855"/>
                <a:gd name="T38" fmla="*/ 0 w 1305"/>
                <a:gd name="T39" fmla="*/ 0 h 2855"/>
                <a:gd name="T40" fmla="*/ 0 w 1305"/>
                <a:gd name="T41" fmla="*/ 0 h 2855"/>
                <a:gd name="T42" fmla="*/ 0 w 1305"/>
                <a:gd name="T43" fmla="*/ 0 h 2855"/>
                <a:gd name="T44" fmla="*/ 0 w 1305"/>
                <a:gd name="T45" fmla="*/ 0 h 2855"/>
                <a:gd name="T46" fmla="*/ 0 w 1305"/>
                <a:gd name="T47" fmla="*/ 0 h 2855"/>
                <a:gd name="T48" fmla="*/ 0 w 1305"/>
                <a:gd name="T49" fmla="*/ 0 h 2855"/>
                <a:gd name="T50" fmla="*/ 0 w 1305"/>
                <a:gd name="T51" fmla="*/ 0 h 2855"/>
                <a:gd name="T52" fmla="*/ 0 w 1305"/>
                <a:gd name="T53" fmla="*/ 0 h 2855"/>
                <a:gd name="T54" fmla="*/ 0 w 1305"/>
                <a:gd name="T55" fmla="*/ 0 h 2855"/>
                <a:gd name="T56" fmla="*/ 0 w 1305"/>
                <a:gd name="T57" fmla="*/ 0 h 2855"/>
                <a:gd name="T58" fmla="*/ 0 w 1305"/>
                <a:gd name="T59" fmla="*/ 0 h 2855"/>
                <a:gd name="T60" fmla="*/ 0 w 1305"/>
                <a:gd name="T61" fmla="*/ 0 h 2855"/>
                <a:gd name="T62" fmla="*/ 0 w 1305"/>
                <a:gd name="T63" fmla="*/ 0 h 2855"/>
                <a:gd name="T64" fmla="*/ 0 w 1305"/>
                <a:gd name="T65" fmla="*/ 0 h 2855"/>
                <a:gd name="T66" fmla="*/ 0 w 1305"/>
                <a:gd name="T67" fmla="*/ 0 h 2855"/>
                <a:gd name="T68" fmla="*/ 0 w 1305"/>
                <a:gd name="T69" fmla="*/ 0 h 2855"/>
                <a:gd name="T70" fmla="*/ 0 w 1305"/>
                <a:gd name="T71" fmla="*/ 0 h 2855"/>
                <a:gd name="T72" fmla="*/ 0 w 1305"/>
                <a:gd name="T73" fmla="*/ 0 h 2855"/>
                <a:gd name="T74" fmla="*/ 0 w 1305"/>
                <a:gd name="T75" fmla="*/ 0 h 2855"/>
                <a:gd name="T76" fmla="*/ 0 w 1305"/>
                <a:gd name="T77" fmla="*/ 0 h 2855"/>
                <a:gd name="T78" fmla="*/ 0 w 1305"/>
                <a:gd name="T79" fmla="*/ 0 h 2855"/>
                <a:gd name="T80" fmla="*/ 0 w 1305"/>
                <a:gd name="T81" fmla="*/ 0 h 28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05"/>
                <a:gd name="T124" fmla="*/ 0 h 2855"/>
                <a:gd name="T125" fmla="*/ 1305 w 1305"/>
                <a:gd name="T126" fmla="*/ 2855 h 28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05" h="2855">
                  <a:moveTo>
                    <a:pt x="0" y="0"/>
                  </a:moveTo>
                  <a:lnTo>
                    <a:pt x="458" y="0"/>
                  </a:lnTo>
                  <a:lnTo>
                    <a:pt x="458" y="286"/>
                  </a:lnTo>
                  <a:lnTo>
                    <a:pt x="460" y="353"/>
                  </a:lnTo>
                  <a:lnTo>
                    <a:pt x="470" y="419"/>
                  </a:lnTo>
                  <a:lnTo>
                    <a:pt x="484" y="485"/>
                  </a:lnTo>
                  <a:lnTo>
                    <a:pt x="505" y="549"/>
                  </a:lnTo>
                  <a:lnTo>
                    <a:pt x="530" y="612"/>
                  </a:lnTo>
                  <a:lnTo>
                    <a:pt x="561" y="671"/>
                  </a:lnTo>
                  <a:lnTo>
                    <a:pt x="596" y="729"/>
                  </a:lnTo>
                  <a:lnTo>
                    <a:pt x="648" y="804"/>
                  </a:lnTo>
                  <a:lnTo>
                    <a:pt x="701" y="880"/>
                  </a:lnTo>
                  <a:lnTo>
                    <a:pt x="735" y="935"/>
                  </a:lnTo>
                  <a:lnTo>
                    <a:pt x="768" y="992"/>
                  </a:lnTo>
                  <a:lnTo>
                    <a:pt x="796" y="1051"/>
                  </a:lnTo>
                  <a:lnTo>
                    <a:pt x="832" y="1134"/>
                  </a:lnTo>
                  <a:lnTo>
                    <a:pt x="860" y="1219"/>
                  </a:lnTo>
                  <a:lnTo>
                    <a:pt x="883" y="1306"/>
                  </a:lnTo>
                  <a:lnTo>
                    <a:pt x="898" y="1394"/>
                  </a:lnTo>
                  <a:lnTo>
                    <a:pt x="909" y="1484"/>
                  </a:lnTo>
                  <a:lnTo>
                    <a:pt x="912" y="1574"/>
                  </a:lnTo>
                  <a:lnTo>
                    <a:pt x="912" y="1940"/>
                  </a:lnTo>
                  <a:lnTo>
                    <a:pt x="1180" y="1853"/>
                  </a:lnTo>
                  <a:lnTo>
                    <a:pt x="1190" y="1850"/>
                  </a:lnTo>
                  <a:lnTo>
                    <a:pt x="1199" y="1846"/>
                  </a:lnTo>
                  <a:lnTo>
                    <a:pt x="1209" y="1846"/>
                  </a:lnTo>
                  <a:lnTo>
                    <a:pt x="1229" y="1848"/>
                  </a:lnTo>
                  <a:lnTo>
                    <a:pt x="1247" y="1852"/>
                  </a:lnTo>
                  <a:lnTo>
                    <a:pt x="1262" y="1859"/>
                  </a:lnTo>
                  <a:lnTo>
                    <a:pt x="1277" y="1871"/>
                  </a:lnTo>
                  <a:lnTo>
                    <a:pt x="1290" y="1885"/>
                  </a:lnTo>
                  <a:lnTo>
                    <a:pt x="1298" y="1902"/>
                  </a:lnTo>
                  <a:lnTo>
                    <a:pt x="1303" y="1919"/>
                  </a:lnTo>
                  <a:lnTo>
                    <a:pt x="1305" y="1938"/>
                  </a:lnTo>
                  <a:lnTo>
                    <a:pt x="1304" y="1955"/>
                  </a:lnTo>
                  <a:lnTo>
                    <a:pt x="1299" y="1973"/>
                  </a:lnTo>
                  <a:lnTo>
                    <a:pt x="1294" y="1984"/>
                  </a:lnTo>
                  <a:lnTo>
                    <a:pt x="1288" y="1992"/>
                  </a:lnTo>
                  <a:lnTo>
                    <a:pt x="1280" y="2001"/>
                  </a:lnTo>
                  <a:lnTo>
                    <a:pt x="679" y="2855"/>
                  </a:lnTo>
                  <a:lnTo>
                    <a:pt x="92" y="2004"/>
                  </a:lnTo>
                  <a:lnTo>
                    <a:pt x="87" y="1996"/>
                  </a:lnTo>
                  <a:lnTo>
                    <a:pt x="79" y="1987"/>
                  </a:lnTo>
                  <a:lnTo>
                    <a:pt x="73" y="1977"/>
                  </a:lnTo>
                  <a:lnTo>
                    <a:pt x="69" y="1967"/>
                  </a:lnTo>
                  <a:lnTo>
                    <a:pt x="66" y="1953"/>
                  </a:lnTo>
                  <a:lnTo>
                    <a:pt x="65" y="1940"/>
                  </a:lnTo>
                  <a:lnTo>
                    <a:pt x="67" y="1918"/>
                  </a:lnTo>
                  <a:lnTo>
                    <a:pt x="75" y="1897"/>
                  </a:lnTo>
                  <a:lnTo>
                    <a:pt x="88" y="1879"/>
                  </a:lnTo>
                  <a:lnTo>
                    <a:pt x="104" y="1864"/>
                  </a:lnTo>
                  <a:lnTo>
                    <a:pt x="123" y="1854"/>
                  </a:lnTo>
                  <a:lnTo>
                    <a:pt x="138" y="1849"/>
                  </a:lnTo>
                  <a:lnTo>
                    <a:pt x="153" y="1846"/>
                  </a:lnTo>
                  <a:lnTo>
                    <a:pt x="167" y="1848"/>
                  </a:lnTo>
                  <a:lnTo>
                    <a:pt x="178" y="1850"/>
                  </a:lnTo>
                  <a:lnTo>
                    <a:pt x="188" y="1853"/>
                  </a:lnTo>
                  <a:lnTo>
                    <a:pt x="455" y="1940"/>
                  </a:lnTo>
                  <a:lnTo>
                    <a:pt x="453" y="1576"/>
                  </a:lnTo>
                  <a:lnTo>
                    <a:pt x="451" y="1512"/>
                  </a:lnTo>
                  <a:lnTo>
                    <a:pt x="446" y="1449"/>
                  </a:lnTo>
                  <a:lnTo>
                    <a:pt x="435" y="1386"/>
                  </a:lnTo>
                  <a:lnTo>
                    <a:pt x="419" y="1324"/>
                  </a:lnTo>
                  <a:lnTo>
                    <a:pt x="407" y="1285"/>
                  </a:lnTo>
                  <a:lnTo>
                    <a:pt x="393" y="1247"/>
                  </a:lnTo>
                  <a:lnTo>
                    <a:pt x="375" y="1211"/>
                  </a:lnTo>
                  <a:lnTo>
                    <a:pt x="357" y="1175"/>
                  </a:lnTo>
                  <a:lnTo>
                    <a:pt x="334" y="1142"/>
                  </a:lnTo>
                  <a:lnTo>
                    <a:pt x="278" y="1071"/>
                  </a:lnTo>
                  <a:lnTo>
                    <a:pt x="222" y="1002"/>
                  </a:lnTo>
                  <a:lnTo>
                    <a:pt x="191" y="960"/>
                  </a:lnTo>
                  <a:lnTo>
                    <a:pt x="164" y="918"/>
                  </a:lnTo>
                  <a:lnTo>
                    <a:pt x="140" y="874"/>
                  </a:lnTo>
                  <a:lnTo>
                    <a:pt x="108" y="804"/>
                  </a:lnTo>
                  <a:lnTo>
                    <a:pt x="79" y="734"/>
                  </a:lnTo>
                  <a:lnTo>
                    <a:pt x="55" y="662"/>
                  </a:lnTo>
                  <a:lnTo>
                    <a:pt x="36" y="588"/>
                  </a:lnTo>
                  <a:lnTo>
                    <a:pt x="20" y="513"/>
                  </a:lnTo>
                  <a:lnTo>
                    <a:pt x="9" y="438"/>
                  </a:lnTo>
                  <a:lnTo>
                    <a:pt x="3" y="361"/>
                  </a:lnTo>
                  <a:lnTo>
                    <a:pt x="0" y="286"/>
                  </a:lnTo>
                  <a:lnTo>
                    <a:pt x="0" y="0"/>
                  </a:lnTo>
                  <a:close/>
                </a:path>
              </a:pathLst>
            </a:custGeom>
            <a:grpFill/>
            <a:ln w="9525">
              <a:noFill/>
              <a:round/>
              <a:headEnd/>
              <a:tailEnd/>
            </a:ln>
          </p:spPr>
          <p:txBody>
            <a:bodyPr wrap="none" anchor="ctr"/>
            <a:lstStyle/>
            <a:p>
              <a:endParaRPr lang="en-GB"/>
            </a:p>
          </p:txBody>
        </p:sp>
        <p:sp>
          <p:nvSpPr>
            <p:cNvPr id="50" name="Freeform 14">
              <a:extLst>
                <a:ext uri="{FF2B5EF4-FFF2-40B4-BE49-F238E27FC236}">
                  <a16:creationId xmlns:a16="http://schemas.microsoft.com/office/drawing/2014/main" id="{1AE01537-92BB-46E6-A811-93C90B5EDBAC}"/>
                </a:ext>
              </a:extLst>
            </p:cNvPr>
            <p:cNvSpPr>
              <a:spLocks noChangeArrowheads="1"/>
            </p:cNvSpPr>
            <p:nvPr/>
          </p:nvSpPr>
          <p:spPr bwMode="auto">
            <a:xfrm>
              <a:off x="2751" y="647"/>
              <a:ext cx="98" cy="153"/>
            </a:xfrm>
            <a:custGeom>
              <a:avLst/>
              <a:gdLst>
                <a:gd name="T0" fmla="*/ 0 w 885"/>
                <a:gd name="T1" fmla="*/ 0 h 1382"/>
                <a:gd name="T2" fmla="*/ 0 w 885"/>
                <a:gd name="T3" fmla="*/ 0 h 1382"/>
                <a:gd name="T4" fmla="*/ 0 w 885"/>
                <a:gd name="T5" fmla="*/ 0 h 1382"/>
                <a:gd name="T6" fmla="*/ 0 w 885"/>
                <a:gd name="T7" fmla="*/ 0 h 1382"/>
                <a:gd name="T8" fmla="*/ 0 w 885"/>
                <a:gd name="T9" fmla="*/ 0 h 1382"/>
                <a:gd name="T10" fmla="*/ 0 w 885"/>
                <a:gd name="T11" fmla="*/ 0 h 1382"/>
                <a:gd name="T12" fmla="*/ 0 w 885"/>
                <a:gd name="T13" fmla="*/ 0 h 1382"/>
                <a:gd name="T14" fmla="*/ 0 w 885"/>
                <a:gd name="T15" fmla="*/ 0 h 1382"/>
                <a:gd name="T16" fmla="*/ 0 w 885"/>
                <a:gd name="T17" fmla="*/ 0 h 1382"/>
                <a:gd name="T18" fmla="*/ 0 w 885"/>
                <a:gd name="T19" fmla="*/ 0 h 1382"/>
                <a:gd name="T20" fmla="*/ 0 w 885"/>
                <a:gd name="T21" fmla="*/ 0 h 1382"/>
                <a:gd name="T22" fmla="*/ 0 w 885"/>
                <a:gd name="T23" fmla="*/ 0 h 1382"/>
                <a:gd name="T24" fmla="*/ 0 w 885"/>
                <a:gd name="T25" fmla="*/ 0 h 1382"/>
                <a:gd name="T26" fmla="*/ 0 w 885"/>
                <a:gd name="T27" fmla="*/ 0 h 1382"/>
                <a:gd name="T28" fmla="*/ 0 w 885"/>
                <a:gd name="T29" fmla="*/ 0 h 1382"/>
                <a:gd name="T30" fmla="*/ 0 w 885"/>
                <a:gd name="T31" fmla="*/ 0 h 1382"/>
                <a:gd name="T32" fmla="*/ 0 w 885"/>
                <a:gd name="T33" fmla="*/ 0 h 1382"/>
                <a:gd name="T34" fmla="*/ 0 w 885"/>
                <a:gd name="T35" fmla="*/ 0 h 1382"/>
                <a:gd name="T36" fmla="*/ 0 w 885"/>
                <a:gd name="T37" fmla="*/ 0 h 1382"/>
                <a:gd name="T38" fmla="*/ 0 w 885"/>
                <a:gd name="T39" fmla="*/ 0 h 1382"/>
                <a:gd name="T40" fmla="*/ 0 w 885"/>
                <a:gd name="T41" fmla="*/ 0 h 1382"/>
                <a:gd name="T42" fmla="*/ 0 w 885"/>
                <a:gd name="T43" fmla="*/ 0 h 1382"/>
                <a:gd name="T44" fmla="*/ 0 w 885"/>
                <a:gd name="T45" fmla="*/ 0 h 1382"/>
                <a:gd name="T46" fmla="*/ 0 w 885"/>
                <a:gd name="T47" fmla="*/ 0 h 1382"/>
                <a:gd name="T48" fmla="*/ 0 w 885"/>
                <a:gd name="T49" fmla="*/ 0 h 1382"/>
                <a:gd name="T50" fmla="*/ 0 w 885"/>
                <a:gd name="T51" fmla="*/ 0 h 1382"/>
                <a:gd name="T52" fmla="*/ 0 w 885"/>
                <a:gd name="T53" fmla="*/ 0 h 1382"/>
                <a:gd name="T54" fmla="*/ 0 w 885"/>
                <a:gd name="T55" fmla="*/ 0 h 1382"/>
                <a:gd name="T56" fmla="*/ 0 w 885"/>
                <a:gd name="T57" fmla="*/ 0 h 1382"/>
                <a:gd name="T58" fmla="*/ 0 w 885"/>
                <a:gd name="T59" fmla="*/ 0 h 1382"/>
                <a:gd name="T60" fmla="*/ 0 w 885"/>
                <a:gd name="T61" fmla="*/ 0 h 1382"/>
                <a:gd name="T62" fmla="*/ 0 w 885"/>
                <a:gd name="T63" fmla="*/ 0 h 1382"/>
                <a:gd name="T64" fmla="*/ 0 w 885"/>
                <a:gd name="T65" fmla="*/ 0 h 1382"/>
                <a:gd name="T66" fmla="*/ 0 w 885"/>
                <a:gd name="T67" fmla="*/ 0 h 1382"/>
                <a:gd name="T68" fmla="*/ 0 w 885"/>
                <a:gd name="T69" fmla="*/ 0 h 1382"/>
                <a:gd name="T70" fmla="*/ 0 w 885"/>
                <a:gd name="T71" fmla="*/ 0 h 1382"/>
                <a:gd name="T72" fmla="*/ 0 w 885"/>
                <a:gd name="T73" fmla="*/ 0 h 1382"/>
                <a:gd name="T74" fmla="*/ 0 w 885"/>
                <a:gd name="T75" fmla="*/ 0 h 1382"/>
                <a:gd name="T76" fmla="*/ 0 w 885"/>
                <a:gd name="T77" fmla="*/ 0 h 1382"/>
                <a:gd name="T78" fmla="*/ 0 w 885"/>
                <a:gd name="T79" fmla="*/ 0 h 1382"/>
                <a:gd name="T80" fmla="*/ 0 w 885"/>
                <a:gd name="T81" fmla="*/ 0 h 1382"/>
                <a:gd name="T82" fmla="*/ 0 w 885"/>
                <a:gd name="T83" fmla="*/ 0 h 13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85"/>
                <a:gd name="T127" fmla="*/ 0 h 1382"/>
                <a:gd name="T128" fmla="*/ 885 w 885"/>
                <a:gd name="T129" fmla="*/ 1382 h 13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85" h="1382">
                  <a:moveTo>
                    <a:pt x="0" y="0"/>
                  </a:moveTo>
                  <a:lnTo>
                    <a:pt x="885" y="0"/>
                  </a:lnTo>
                  <a:lnTo>
                    <a:pt x="882" y="131"/>
                  </a:lnTo>
                  <a:lnTo>
                    <a:pt x="874" y="262"/>
                  </a:lnTo>
                  <a:lnTo>
                    <a:pt x="863" y="401"/>
                  </a:lnTo>
                  <a:lnTo>
                    <a:pt x="844" y="539"/>
                  </a:lnTo>
                  <a:lnTo>
                    <a:pt x="819" y="677"/>
                  </a:lnTo>
                  <a:lnTo>
                    <a:pt x="788" y="812"/>
                  </a:lnTo>
                  <a:lnTo>
                    <a:pt x="769" y="885"/>
                  </a:lnTo>
                  <a:lnTo>
                    <a:pt x="749" y="958"/>
                  </a:lnTo>
                  <a:lnTo>
                    <a:pt x="728" y="1031"/>
                  </a:lnTo>
                  <a:lnTo>
                    <a:pt x="704" y="1103"/>
                  </a:lnTo>
                  <a:lnTo>
                    <a:pt x="678" y="1174"/>
                  </a:lnTo>
                  <a:lnTo>
                    <a:pt x="647" y="1243"/>
                  </a:lnTo>
                  <a:lnTo>
                    <a:pt x="637" y="1263"/>
                  </a:lnTo>
                  <a:lnTo>
                    <a:pt x="625" y="1282"/>
                  </a:lnTo>
                  <a:lnTo>
                    <a:pt x="603" y="1311"/>
                  </a:lnTo>
                  <a:lnTo>
                    <a:pt x="577" y="1334"/>
                  </a:lnTo>
                  <a:lnTo>
                    <a:pt x="549" y="1354"/>
                  </a:lnTo>
                  <a:lnTo>
                    <a:pt x="518" y="1369"/>
                  </a:lnTo>
                  <a:lnTo>
                    <a:pt x="482" y="1378"/>
                  </a:lnTo>
                  <a:lnTo>
                    <a:pt x="447" y="1382"/>
                  </a:lnTo>
                  <a:lnTo>
                    <a:pt x="411" y="1380"/>
                  </a:lnTo>
                  <a:lnTo>
                    <a:pt x="375" y="1372"/>
                  </a:lnTo>
                  <a:lnTo>
                    <a:pt x="342" y="1358"/>
                  </a:lnTo>
                  <a:lnTo>
                    <a:pt x="311" y="1339"/>
                  </a:lnTo>
                  <a:lnTo>
                    <a:pt x="291" y="1324"/>
                  </a:lnTo>
                  <a:lnTo>
                    <a:pt x="274" y="1305"/>
                  </a:lnTo>
                  <a:lnTo>
                    <a:pt x="259" y="1284"/>
                  </a:lnTo>
                  <a:lnTo>
                    <a:pt x="246" y="1262"/>
                  </a:lnTo>
                  <a:lnTo>
                    <a:pt x="235" y="1239"/>
                  </a:lnTo>
                  <a:lnTo>
                    <a:pt x="200" y="1146"/>
                  </a:lnTo>
                  <a:lnTo>
                    <a:pt x="168" y="1053"/>
                  </a:lnTo>
                  <a:lnTo>
                    <a:pt x="141" y="957"/>
                  </a:lnTo>
                  <a:lnTo>
                    <a:pt x="115" y="861"/>
                  </a:lnTo>
                  <a:lnTo>
                    <a:pt x="87" y="741"/>
                  </a:lnTo>
                  <a:lnTo>
                    <a:pt x="62" y="622"/>
                  </a:lnTo>
                  <a:lnTo>
                    <a:pt x="40" y="502"/>
                  </a:lnTo>
                  <a:lnTo>
                    <a:pt x="23" y="380"/>
                  </a:lnTo>
                  <a:lnTo>
                    <a:pt x="10" y="259"/>
                  </a:lnTo>
                  <a:lnTo>
                    <a:pt x="4" y="129"/>
                  </a:lnTo>
                  <a:lnTo>
                    <a:pt x="0" y="0"/>
                  </a:lnTo>
                  <a:close/>
                </a:path>
              </a:pathLst>
            </a:custGeom>
            <a:grpFill/>
            <a:ln w="9525">
              <a:noFill/>
              <a:round/>
              <a:headEnd/>
              <a:tailEnd/>
            </a:ln>
          </p:spPr>
          <p:txBody>
            <a:bodyPr wrap="none" anchor="ctr"/>
            <a:lstStyle/>
            <a:p>
              <a:endParaRPr lang="en-GB"/>
            </a:p>
          </p:txBody>
        </p:sp>
      </p:grpSp>
      <p:grpSp>
        <p:nvGrpSpPr>
          <p:cNvPr id="51" name="Group 358">
            <a:extLst>
              <a:ext uri="{FF2B5EF4-FFF2-40B4-BE49-F238E27FC236}">
                <a16:creationId xmlns:a16="http://schemas.microsoft.com/office/drawing/2014/main" id="{780C2447-3876-4440-B9F5-A542BC372B8C}"/>
              </a:ext>
            </a:extLst>
          </p:cNvPr>
          <p:cNvGrpSpPr>
            <a:grpSpLocks/>
          </p:cNvGrpSpPr>
          <p:nvPr/>
        </p:nvGrpSpPr>
        <p:grpSpPr bwMode="auto">
          <a:xfrm>
            <a:off x="6712076" y="2851653"/>
            <a:ext cx="637896" cy="708961"/>
            <a:chOff x="1638" y="2430"/>
            <a:chExt cx="305" cy="357"/>
          </a:xfrm>
          <a:solidFill>
            <a:srgbClr val="4472C4"/>
          </a:solidFill>
        </p:grpSpPr>
        <p:sp>
          <p:nvSpPr>
            <p:cNvPr id="52" name="Freeform 359">
              <a:extLst>
                <a:ext uri="{FF2B5EF4-FFF2-40B4-BE49-F238E27FC236}">
                  <a16:creationId xmlns:a16="http://schemas.microsoft.com/office/drawing/2014/main" id="{1BF068CC-4CD9-4326-A18C-34A10154F80C}"/>
                </a:ext>
              </a:extLst>
            </p:cNvPr>
            <p:cNvSpPr>
              <a:spLocks noChangeArrowheads="1"/>
            </p:cNvSpPr>
            <p:nvPr/>
          </p:nvSpPr>
          <p:spPr bwMode="auto">
            <a:xfrm>
              <a:off x="1800" y="2430"/>
              <a:ext cx="143" cy="87"/>
            </a:xfrm>
            <a:custGeom>
              <a:avLst/>
              <a:gdLst>
                <a:gd name="T0" fmla="*/ 0 w 1441"/>
                <a:gd name="T1" fmla="*/ 0 h 880"/>
                <a:gd name="T2" fmla="*/ 0 w 1441"/>
                <a:gd name="T3" fmla="*/ 0 h 880"/>
                <a:gd name="T4" fmla="*/ 0 w 1441"/>
                <a:gd name="T5" fmla="*/ 0 h 880"/>
                <a:gd name="T6" fmla="*/ 0 w 1441"/>
                <a:gd name="T7" fmla="*/ 0 h 880"/>
                <a:gd name="T8" fmla="*/ 0 w 1441"/>
                <a:gd name="T9" fmla="*/ 0 h 880"/>
                <a:gd name="T10" fmla="*/ 0 w 1441"/>
                <a:gd name="T11" fmla="*/ 0 h 880"/>
                <a:gd name="T12" fmla="*/ 0 w 1441"/>
                <a:gd name="T13" fmla="*/ 0 h 880"/>
                <a:gd name="T14" fmla="*/ 0 w 1441"/>
                <a:gd name="T15" fmla="*/ 0 h 880"/>
                <a:gd name="T16" fmla="*/ 0 w 1441"/>
                <a:gd name="T17" fmla="*/ 0 h 880"/>
                <a:gd name="T18" fmla="*/ 0 w 1441"/>
                <a:gd name="T19" fmla="*/ 0 h 880"/>
                <a:gd name="T20" fmla="*/ 0 w 1441"/>
                <a:gd name="T21" fmla="*/ 0 h 880"/>
                <a:gd name="T22" fmla="*/ 0 w 1441"/>
                <a:gd name="T23" fmla="*/ 0 h 880"/>
                <a:gd name="T24" fmla="*/ 0 w 1441"/>
                <a:gd name="T25" fmla="*/ 0 h 880"/>
                <a:gd name="T26" fmla="*/ 0 w 1441"/>
                <a:gd name="T27" fmla="*/ 0 h 880"/>
                <a:gd name="T28" fmla="*/ 0 w 1441"/>
                <a:gd name="T29" fmla="*/ 0 h 880"/>
                <a:gd name="T30" fmla="*/ 0 w 1441"/>
                <a:gd name="T31" fmla="*/ 0 h 880"/>
                <a:gd name="T32" fmla="*/ 0 w 1441"/>
                <a:gd name="T33" fmla="*/ 0 h 880"/>
                <a:gd name="T34" fmla="*/ 0 w 1441"/>
                <a:gd name="T35" fmla="*/ 0 h 880"/>
                <a:gd name="T36" fmla="*/ 0 w 1441"/>
                <a:gd name="T37" fmla="*/ 0 h 880"/>
                <a:gd name="T38" fmla="*/ 0 w 1441"/>
                <a:gd name="T39" fmla="*/ 0 h 880"/>
                <a:gd name="T40" fmla="*/ 0 w 1441"/>
                <a:gd name="T41" fmla="*/ 0 h 880"/>
                <a:gd name="T42" fmla="*/ 0 w 1441"/>
                <a:gd name="T43" fmla="*/ 0 h 880"/>
                <a:gd name="T44" fmla="*/ 0 w 1441"/>
                <a:gd name="T45" fmla="*/ 0 h 880"/>
                <a:gd name="T46" fmla="*/ 0 w 1441"/>
                <a:gd name="T47" fmla="*/ 0 h 880"/>
                <a:gd name="T48" fmla="*/ 0 w 1441"/>
                <a:gd name="T49" fmla="*/ 0 h 880"/>
                <a:gd name="T50" fmla="*/ 0 w 1441"/>
                <a:gd name="T51" fmla="*/ 0 h 880"/>
                <a:gd name="T52" fmla="*/ 0 w 1441"/>
                <a:gd name="T53" fmla="*/ 0 h 880"/>
                <a:gd name="T54" fmla="*/ 0 w 1441"/>
                <a:gd name="T55" fmla="*/ 0 h 880"/>
                <a:gd name="T56" fmla="*/ 0 w 1441"/>
                <a:gd name="T57" fmla="*/ 0 h 880"/>
                <a:gd name="T58" fmla="*/ 0 w 1441"/>
                <a:gd name="T59" fmla="*/ 0 h 880"/>
                <a:gd name="T60" fmla="*/ 0 w 1441"/>
                <a:gd name="T61" fmla="*/ 0 h 880"/>
                <a:gd name="T62" fmla="*/ 0 w 1441"/>
                <a:gd name="T63" fmla="*/ 0 h 880"/>
                <a:gd name="T64" fmla="*/ 0 w 1441"/>
                <a:gd name="T65" fmla="*/ 0 h 880"/>
                <a:gd name="T66" fmla="*/ 0 w 1441"/>
                <a:gd name="T67" fmla="*/ 0 h 880"/>
                <a:gd name="T68" fmla="*/ 0 w 1441"/>
                <a:gd name="T69" fmla="*/ 0 h 880"/>
                <a:gd name="T70" fmla="*/ 0 w 1441"/>
                <a:gd name="T71" fmla="*/ 0 h 880"/>
                <a:gd name="T72" fmla="*/ 0 w 1441"/>
                <a:gd name="T73" fmla="*/ 0 h 880"/>
                <a:gd name="T74" fmla="*/ 0 w 1441"/>
                <a:gd name="T75" fmla="*/ 0 h 880"/>
                <a:gd name="T76" fmla="*/ 0 w 1441"/>
                <a:gd name="T77" fmla="*/ 0 h 880"/>
                <a:gd name="T78" fmla="*/ 0 w 1441"/>
                <a:gd name="T79" fmla="*/ 0 h 880"/>
                <a:gd name="T80" fmla="*/ 0 w 1441"/>
                <a:gd name="T81" fmla="*/ 0 h 880"/>
                <a:gd name="T82" fmla="*/ 0 w 1441"/>
                <a:gd name="T83" fmla="*/ 0 h 880"/>
                <a:gd name="T84" fmla="*/ 0 w 1441"/>
                <a:gd name="T85" fmla="*/ 0 h 880"/>
                <a:gd name="T86" fmla="*/ 0 w 1441"/>
                <a:gd name="T87" fmla="*/ 0 h 880"/>
                <a:gd name="T88" fmla="*/ 0 w 1441"/>
                <a:gd name="T89" fmla="*/ 0 h 880"/>
                <a:gd name="T90" fmla="*/ 0 w 1441"/>
                <a:gd name="T91" fmla="*/ 0 h 880"/>
                <a:gd name="T92" fmla="*/ 0 w 1441"/>
                <a:gd name="T93" fmla="*/ 0 h 8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1"/>
                <a:gd name="T142" fmla="*/ 0 h 880"/>
                <a:gd name="T143" fmla="*/ 1441 w 1441"/>
                <a:gd name="T144" fmla="*/ 880 h 8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1" h="880">
                  <a:moveTo>
                    <a:pt x="1100" y="72"/>
                  </a:moveTo>
                  <a:lnTo>
                    <a:pt x="1081" y="76"/>
                  </a:lnTo>
                  <a:lnTo>
                    <a:pt x="1064" y="85"/>
                  </a:lnTo>
                  <a:lnTo>
                    <a:pt x="1051" y="100"/>
                  </a:lnTo>
                  <a:lnTo>
                    <a:pt x="1040" y="120"/>
                  </a:lnTo>
                  <a:lnTo>
                    <a:pt x="1032" y="144"/>
                  </a:lnTo>
                  <a:lnTo>
                    <a:pt x="1027" y="172"/>
                  </a:lnTo>
                  <a:lnTo>
                    <a:pt x="1024" y="204"/>
                  </a:lnTo>
                  <a:lnTo>
                    <a:pt x="1024" y="239"/>
                  </a:lnTo>
                  <a:lnTo>
                    <a:pt x="1028" y="277"/>
                  </a:lnTo>
                  <a:lnTo>
                    <a:pt x="1034" y="317"/>
                  </a:lnTo>
                  <a:lnTo>
                    <a:pt x="1043" y="359"/>
                  </a:lnTo>
                  <a:lnTo>
                    <a:pt x="1055" y="403"/>
                  </a:lnTo>
                  <a:lnTo>
                    <a:pt x="1070" y="447"/>
                  </a:lnTo>
                  <a:lnTo>
                    <a:pt x="1087" y="491"/>
                  </a:lnTo>
                  <a:lnTo>
                    <a:pt x="1106" y="532"/>
                  </a:lnTo>
                  <a:lnTo>
                    <a:pt x="1126" y="569"/>
                  </a:lnTo>
                  <a:lnTo>
                    <a:pt x="1147" y="605"/>
                  </a:lnTo>
                  <a:lnTo>
                    <a:pt x="1169" y="636"/>
                  </a:lnTo>
                  <a:lnTo>
                    <a:pt x="1191" y="662"/>
                  </a:lnTo>
                  <a:lnTo>
                    <a:pt x="1213" y="685"/>
                  </a:lnTo>
                  <a:lnTo>
                    <a:pt x="1237" y="704"/>
                  </a:lnTo>
                  <a:lnTo>
                    <a:pt x="1258" y="717"/>
                  </a:lnTo>
                  <a:lnTo>
                    <a:pt x="1279" y="725"/>
                  </a:lnTo>
                  <a:lnTo>
                    <a:pt x="1298" y="727"/>
                  </a:lnTo>
                  <a:lnTo>
                    <a:pt x="1317" y="724"/>
                  </a:lnTo>
                  <a:lnTo>
                    <a:pt x="1334" y="715"/>
                  </a:lnTo>
                  <a:lnTo>
                    <a:pt x="1347" y="700"/>
                  </a:lnTo>
                  <a:lnTo>
                    <a:pt x="1358" y="680"/>
                  </a:lnTo>
                  <a:lnTo>
                    <a:pt x="1366" y="657"/>
                  </a:lnTo>
                  <a:lnTo>
                    <a:pt x="1371" y="628"/>
                  </a:lnTo>
                  <a:lnTo>
                    <a:pt x="1374" y="596"/>
                  </a:lnTo>
                  <a:lnTo>
                    <a:pt x="1374" y="560"/>
                  </a:lnTo>
                  <a:lnTo>
                    <a:pt x="1370" y="523"/>
                  </a:lnTo>
                  <a:lnTo>
                    <a:pt x="1364" y="483"/>
                  </a:lnTo>
                  <a:lnTo>
                    <a:pt x="1355" y="441"/>
                  </a:lnTo>
                  <a:lnTo>
                    <a:pt x="1343" y="398"/>
                  </a:lnTo>
                  <a:lnTo>
                    <a:pt x="1328" y="352"/>
                  </a:lnTo>
                  <a:lnTo>
                    <a:pt x="1311" y="309"/>
                  </a:lnTo>
                  <a:lnTo>
                    <a:pt x="1292" y="268"/>
                  </a:lnTo>
                  <a:lnTo>
                    <a:pt x="1272" y="231"/>
                  </a:lnTo>
                  <a:lnTo>
                    <a:pt x="1251" y="195"/>
                  </a:lnTo>
                  <a:lnTo>
                    <a:pt x="1229" y="164"/>
                  </a:lnTo>
                  <a:lnTo>
                    <a:pt x="1207" y="138"/>
                  </a:lnTo>
                  <a:lnTo>
                    <a:pt x="1185" y="114"/>
                  </a:lnTo>
                  <a:lnTo>
                    <a:pt x="1163" y="96"/>
                  </a:lnTo>
                  <a:lnTo>
                    <a:pt x="1140" y="82"/>
                  </a:lnTo>
                  <a:lnTo>
                    <a:pt x="1119" y="75"/>
                  </a:lnTo>
                  <a:lnTo>
                    <a:pt x="1100" y="72"/>
                  </a:lnTo>
                  <a:close/>
                  <a:moveTo>
                    <a:pt x="1091" y="0"/>
                  </a:moveTo>
                  <a:lnTo>
                    <a:pt x="1116" y="0"/>
                  </a:lnTo>
                  <a:lnTo>
                    <a:pt x="1143" y="7"/>
                  </a:lnTo>
                  <a:lnTo>
                    <a:pt x="1169" y="19"/>
                  </a:lnTo>
                  <a:lnTo>
                    <a:pt x="1197" y="37"/>
                  </a:lnTo>
                  <a:lnTo>
                    <a:pt x="1224" y="60"/>
                  </a:lnTo>
                  <a:lnTo>
                    <a:pt x="1251" y="87"/>
                  </a:lnTo>
                  <a:lnTo>
                    <a:pt x="1277" y="118"/>
                  </a:lnTo>
                  <a:lnTo>
                    <a:pt x="1303" y="153"/>
                  </a:lnTo>
                  <a:lnTo>
                    <a:pt x="1328" y="193"/>
                  </a:lnTo>
                  <a:lnTo>
                    <a:pt x="1352" y="235"/>
                  </a:lnTo>
                  <a:lnTo>
                    <a:pt x="1373" y="280"/>
                  </a:lnTo>
                  <a:lnTo>
                    <a:pt x="1391" y="329"/>
                  </a:lnTo>
                  <a:lnTo>
                    <a:pt x="1407" y="376"/>
                  </a:lnTo>
                  <a:lnTo>
                    <a:pt x="1420" y="421"/>
                  </a:lnTo>
                  <a:lnTo>
                    <a:pt x="1429" y="465"/>
                  </a:lnTo>
                  <a:lnTo>
                    <a:pt x="1436" y="508"/>
                  </a:lnTo>
                  <a:lnTo>
                    <a:pt x="1440" y="549"/>
                  </a:lnTo>
                  <a:lnTo>
                    <a:pt x="1441" y="588"/>
                  </a:lnTo>
                  <a:lnTo>
                    <a:pt x="1439" y="626"/>
                  </a:lnTo>
                  <a:lnTo>
                    <a:pt x="1434" y="659"/>
                  </a:lnTo>
                  <a:lnTo>
                    <a:pt x="1428" y="690"/>
                  </a:lnTo>
                  <a:lnTo>
                    <a:pt x="1418" y="717"/>
                  </a:lnTo>
                  <a:lnTo>
                    <a:pt x="1406" y="742"/>
                  </a:lnTo>
                  <a:lnTo>
                    <a:pt x="1390" y="762"/>
                  </a:lnTo>
                  <a:lnTo>
                    <a:pt x="1373" y="776"/>
                  </a:lnTo>
                  <a:lnTo>
                    <a:pt x="1353" y="787"/>
                  </a:lnTo>
                  <a:lnTo>
                    <a:pt x="1337" y="790"/>
                  </a:lnTo>
                  <a:lnTo>
                    <a:pt x="1321" y="793"/>
                  </a:lnTo>
                  <a:lnTo>
                    <a:pt x="70" y="880"/>
                  </a:lnTo>
                  <a:lnTo>
                    <a:pt x="69" y="879"/>
                  </a:lnTo>
                  <a:lnTo>
                    <a:pt x="52" y="878"/>
                  </a:lnTo>
                  <a:lnTo>
                    <a:pt x="36" y="873"/>
                  </a:lnTo>
                  <a:lnTo>
                    <a:pt x="23" y="865"/>
                  </a:lnTo>
                  <a:lnTo>
                    <a:pt x="12" y="852"/>
                  </a:lnTo>
                  <a:lnTo>
                    <a:pt x="4" y="837"/>
                  </a:lnTo>
                  <a:lnTo>
                    <a:pt x="0" y="820"/>
                  </a:lnTo>
                  <a:lnTo>
                    <a:pt x="1" y="804"/>
                  </a:lnTo>
                  <a:lnTo>
                    <a:pt x="6" y="788"/>
                  </a:lnTo>
                  <a:lnTo>
                    <a:pt x="14" y="775"/>
                  </a:lnTo>
                  <a:lnTo>
                    <a:pt x="27" y="764"/>
                  </a:lnTo>
                  <a:lnTo>
                    <a:pt x="1044" y="17"/>
                  </a:lnTo>
                  <a:lnTo>
                    <a:pt x="1055" y="10"/>
                  </a:lnTo>
                  <a:lnTo>
                    <a:pt x="1068" y="5"/>
                  </a:lnTo>
                  <a:lnTo>
                    <a:pt x="1091" y="0"/>
                  </a:lnTo>
                  <a:close/>
                </a:path>
              </a:pathLst>
            </a:custGeom>
            <a:grpFill/>
            <a:ln w="9525">
              <a:noFill/>
              <a:round/>
              <a:headEnd/>
              <a:tailEnd/>
            </a:ln>
          </p:spPr>
          <p:txBody>
            <a:bodyPr wrap="none" anchor="ctr"/>
            <a:lstStyle/>
            <a:p>
              <a:endParaRPr lang="en-GB"/>
            </a:p>
          </p:txBody>
        </p:sp>
        <p:sp>
          <p:nvSpPr>
            <p:cNvPr id="53" name="Freeform 360">
              <a:extLst>
                <a:ext uri="{FF2B5EF4-FFF2-40B4-BE49-F238E27FC236}">
                  <a16:creationId xmlns:a16="http://schemas.microsoft.com/office/drawing/2014/main" id="{99CA44AA-76E9-4099-823C-F7A0D7E63B1B}"/>
                </a:ext>
              </a:extLst>
            </p:cNvPr>
            <p:cNvSpPr>
              <a:spLocks noChangeArrowheads="1"/>
            </p:cNvSpPr>
            <p:nvPr/>
          </p:nvSpPr>
          <p:spPr bwMode="auto">
            <a:xfrm>
              <a:off x="1638" y="2522"/>
              <a:ext cx="215" cy="265"/>
            </a:xfrm>
            <a:custGeom>
              <a:avLst/>
              <a:gdLst>
                <a:gd name="T0" fmla="*/ 0 w 2157"/>
                <a:gd name="T1" fmla="*/ 0 h 2658"/>
                <a:gd name="T2" fmla="*/ 0 w 2157"/>
                <a:gd name="T3" fmla="*/ 0 h 2658"/>
                <a:gd name="T4" fmla="*/ 0 w 2157"/>
                <a:gd name="T5" fmla="*/ 0 h 2658"/>
                <a:gd name="T6" fmla="*/ 0 w 2157"/>
                <a:gd name="T7" fmla="*/ 0 h 2658"/>
                <a:gd name="T8" fmla="*/ 0 w 2157"/>
                <a:gd name="T9" fmla="*/ 0 h 2658"/>
                <a:gd name="T10" fmla="*/ 0 w 2157"/>
                <a:gd name="T11" fmla="*/ 0 h 2658"/>
                <a:gd name="T12" fmla="*/ 0 w 2157"/>
                <a:gd name="T13" fmla="*/ 0 h 2658"/>
                <a:gd name="T14" fmla="*/ 0 w 2157"/>
                <a:gd name="T15" fmla="*/ 0 h 2658"/>
                <a:gd name="T16" fmla="*/ 0 w 2157"/>
                <a:gd name="T17" fmla="*/ 0 h 2658"/>
                <a:gd name="T18" fmla="*/ 0 w 2157"/>
                <a:gd name="T19" fmla="*/ 0 h 2658"/>
                <a:gd name="T20" fmla="*/ 0 w 2157"/>
                <a:gd name="T21" fmla="*/ 0 h 2658"/>
                <a:gd name="T22" fmla="*/ 0 w 2157"/>
                <a:gd name="T23" fmla="*/ 0 h 2658"/>
                <a:gd name="T24" fmla="*/ 0 w 2157"/>
                <a:gd name="T25" fmla="*/ 0 h 2658"/>
                <a:gd name="T26" fmla="*/ 0 w 2157"/>
                <a:gd name="T27" fmla="*/ 0 h 2658"/>
                <a:gd name="T28" fmla="*/ 0 w 2157"/>
                <a:gd name="T29" fmla="*/ 0 h 2658"/>
                <a:gd name="T30" fmla="*/ 0 w 2157"/>
                <a:gd name="T31" fmla="*/ 0 h 2658"/>
                <a:gd name="T32" fmla="*/ 0 w 2157"/>
                <a:gd name="T33" fmla="*/ 0 h 2658"/>
                <a:gd name="T34" fmla="*/ 0 w 2157"/>
                <a:gd name="T35" fmla="*/ 0 h 2658"/>
                <a:gd name="T36" fmla="*/ 0 w 2157"/>
                <a:gd name="T37" fmla="*/ 0 h 2658"/>
                <a:gd name="T38" fmla="*/ 0 w 2157"/>
                <a:gd name="T39" fmla="*/ 0 h 2658"/>
                <a:gd name="T40" fmla="*/ 0 w 2157"/>
                <a:gd name="T41" fmla="*/ 0 h 2658"/>
                <a:gd name="T42" fmla="*/ 0 w 2157"/>
                <a:gd name="T43" fmla="*/ 0 h 2658"/>
                <a:gd name="T44" fmla="*/ 0 w 2157"/>
                <a:gd name="T45" fmla="*/ 0 h 2658"/>
                <a:gd name="T46" fmla="*/ 0 w 2157"/>
                <a:gd name="T47" fmla="*/ 0 h 2658"/>
                <a:gd name="T48" fmla="*/ 0 w 2157"/>
                <a:gd name="T49" fmla="*/ 0 h 2658"/>
                <a:gd name="T50" fmla="*/ 0 w 2157"/>
                <a:gd name="T51" fmla="*/ 0 h 2658"/>
                <a:gd name="T52" fmla="*/ 0 w 2157"/>
                <a:gd name="T53" fmla="*/ 0 h 2658"/>
                <a:gd name="T54" fmla="*/ 0 w 2157"/>
                <a:gd name="T55" fmla="*/ 0 h 2658"/>
                <a:gd name="T56" fmla="*/ 0 w 2157"/>
                <a:gd name="T57" fmla="*/ 0 h 2658"/>
                <a:gd name="T58" fmla="*/ 0 w 2157"/>
                <a:gd name="T59" fmla="*/ 0 h 2658"/>
                <a:gd name="T60" fmla="*/ 0 w 2157"/>
                <a:gd name="T61" fmla="*/ 0 h 2658"/>
                <a:gd name="T62" fmla="*/ 0 w 2157"/>
                <a:gd name="T63" fmla="*/ 0 h 2658"/>
                <a:gd name="T64" fmla="*/ 0 w 2157"/>
                <a:gd name="T65" fmla="*/ 0 h 2658"/>
                <a:gd name="T66" fmla="*/ 0 w 2157"/>
                <a:gd name="T67" fmla="*/ 0 h 2658"/>
                <a:gd name="T68" fmla="*/ 0 w 2157"/>
                <a:gd name="T69" fmla="*/ 0 h 2658"/>
                <a:gd name="T70" fmla="*/ 0 w 2157"/>
                <a:gd name="T71" fmla="*/ 0 h 2658"/>
                <a:gd name="T72" fmla="*/ 0 w 2157"/>
                <a:gd name="T73" fmla="*/ 0 h 2658"/>
                <a:gd name="T74" fmla="*/ 0 w 2157"/>
                <a:gd name="T75" fmla="*/ 0 h 2658"/>
                <a:gd name="T76" fmla="*/ 0 w 2157"/>
                <a:gd name="T77" fmla="*/ 0 h 2658"/>
                <a:gd name="T78" fmla="*/ 0 w 2157"/>
                <a:gd name="T79" fmla="*/ 0 h 2658"/>
                <a:gd name="T80" fmla="*/ 0 w 2157"/>
                <a:gd name="T81" fmla="*/ 0 h 2658"/>
                <a:gd name="T82" fmla="*/ 0 w 2157"/>
                <a:gd name="T83" fmla="*/ 0 h 2658"/>
                <a:gd name="T84" fmla="*/ 0 w 2157"/>
                <a:gd name="T85" fmla="*/ 0 h 2658"/>
                <a:gd name="T86" fmla="*/ 0 w 2157"/>
                <a:gd name="T87" fmla="*/ 0 h 2658"/>
                <a:gd name="T88" fmla="*/ 0 w 2157"/>
                <a:gd name="T89" fmla="*/ 0 h 2658"/>
                <a:gd name="T90" fmla="*/ 0 w 2157"/>
                <a:gd name="T91" fmla="*/ 0 h 2658"/>
                <a:gd name="T92" fmla="*/ 0 w 2157"/>
                <a:gd name="T93" fmla="*/ 0 h 2658"/>
                <a:gd name="T94" fmla="*/ 0 w 2157"/>
                <a:gd name="T95" fmla="*/ 0 h 2658"/>
                <a:gd name="T96" fmla="*/ 0 w 2157"/>
                <a:gd name="T97" fmla="*/ 0 h 2658"/>
                <a:gd name="T98" fmla="*/ 0 w 2157"/>
                <a:gd name="T99" fmla="*/ 0 h 2658"/>
                <a:gd name="T100" fmla="*/ 0 w 2157"/>
                <a:gd name="T101" fmla="*/ 0 h 26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57"/>
                <a:gd name="T154" fmla="*/ 0 h 2658"/>
                <a:gd name="T155" fmla="*/ 2157 w 2157"/>
                <a:gd name="T156" fmla="*/ 2658 h 26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57" h="2658">
                  <a:moveTo>
                    <a:pt x="2088" y="0"/>
                  </a:moveTo>
                  <a:lnTo>
                    <a:pt x="2106" y="2"/>
                  </a:lnTo>
                  <a:lnTo>
                    <a:pt x="2123" y="7"/>
                  </a:lnTo>
                  <a:lnTo>
                    <a:pt x="2137" y="16"/>
                  </a:lnTo>
                  <a:lnTo>
                    <a:pt x="2147" y="27"/>
                  </a:lnTo>
                  <a:lnTo>
                    <a:pt x="2155" y="41"/>
                  </a:lnTo>
                  <a:lnTo>
                    <a:pt x="2157" y="56"/>
                  </a:lnTo>
                  <a:lnTo>
                    <a:pt x="2157" y="57"/>
                  </a:lnTo>
                  <a:lnTo>
                    <a:pt x="2157" y="67"/>
                  </a:lnTo>
                  <a:lnTo>
                    <a:pt x="2157" y="84"/>
                  </a:lnTo>
                  <a:lnTo>
                    <a:pt x="2157" y="107"/>
                  </a:lnTo>
                  <a:lnTo>
                    <a:pt x="2157" y="135"/>
                  </a:lnTo>
                  <a:lnTo>
                    <a:pt x="2157" y="167"/>
                  </a:lnTo>
                  <a:lnTo>
                    <a:pt x="2157" y="202"/>
                  </a:lnTo>
                  <a:lnTo>
                    <a:pt x="2156" y="241"/>
                  </a:lnTo>
                  <a:lnTo>
                    <a:pt x="2155" y="281"/>
                  </a:lnTo>
                  <a:lnTo>
                    <a:pt x="2154" y="321"/>
                  </a:lnTo>
                  <a:lnTo>
                    <a:pt x="2153" y="361"/>
                  </a:lnTo>
                  <a:lnTo>
                    <a:pt x="2151" y="401"/>
                  </a:lnTo>
                  <a:lnTo>
                    <a:pt x="2148" y="438"/>
                  </a:lnTo>
                  <a:lnTo>
                    <a:pt x="2146" y="472"/>
                  </a:lnTo>
                  <a:lnTo>
                    <a:pt x="2143" y="503"/>
                  </a:lnTo>
                  <a:lnTo>
                    <a:pt x="2138" y="530"/>
                  </a:lnTo>
                  <a:lnTo>
                    <a:pt x="2134" y="551"/>
                  </a:lnTo>
                  <a:lnTo>
                    <a:pt x="2130" y="565"/>
                  </a:lnTo>
                  <a:lnTo>
                    <a:pt x="2117" y="583"/>
                  </a:lnTo>
                  <a:lnTo>
                    <a:pt x="2104" y="595"/>
                  </a:lnTo>
                  <a:lnTo>
                    <a:pt x="2092" y="603"/>
                  </a:lnTo>
                  <a:lnTo>
                    <a:pt x="2079" y="606"/>
                  </a:lnTo>
                  <a:lnTo>
                    <a:pt x="2067" y="607"/>
                  </a:lnTo>
                  <a:lnTo>
                    <a:pt x="2056" y="607"/>
                  </a:lnTo>
                  <a:lnTo>
                    <a:pt x="2048" y="605"/>
                  </a:lnTo>
                  <a:lnTo>
                    <a:pt x="2042" y="604"/>
                  </a:lnTo>
                  <a:lnTo>
                    <a:pt x="2040" y="603"/>
                  </a:lnTo>
                  <a:lnTo>
                    <a:pt x="1702" y="492"/>
                  </a:lnTo>
                  <a:lnTo>
                    <a:pt x="1600" y="1075"/>
                  </a:lnTo>
                  <a:lnTo>
                    <a:pt x="1912" y="2594"/>
                  </a:lnTo>
                  <a:lnTo>
                    <a:pt x="1912" y="2596"/>
                  </a:lnTo>
                  <a:lnTo>
                    <a:pt x="1913" y="2600"/>
                  </a:lnTo>
                  <a:lnTo>
                    <a:pt x="1914" y="2606"/>
                  </a:lnTo>
                  <a:lnTo>
                    <a:pt x="1914" y="2614"/>
                  </a:lnTo>
                  <a:lnTo>
                    <a:pt x="1912" y="2622"/>
                  </a:lnTo>
                  <a:lnTo>
                    <a:pt x="1909" y="2631"/>
                  </a:lnTo>
                  <a:lnTo>
                    <a:pt x="1903" y="2640"/>
                  </a:lnTo>
                  <a:lnTo>
                    <a:pt x="1894" y="2647"/>
                  </a:lnTo>
                  <a:lnTo>
                    <a:pt x="1882" y="2653"/>
                  </a:lnTo>
                  <a:lnTo>
                    <a:pt x="1865" y="2657"/>
                  </a:lnTo>
                  <a:lnTo>
                    <a:pt x="1846" y="2658"/>
                  </a:lnTo>
                  <a:lnTo>
                    <a:pt x="1830" y="2656"/>
                  </a:lnTo>
                  <a:lnTo>
                    <a:pt x="1817" y="2649"/>
                  </a:lnTo>
                  <a:lnTo>
                    <a:pt x="1806" y="2642"/>
                  </a:lnTo>
                  <a:lnTo>
                    <a:pt x="1798" y="2634"/>
                  </a:lnTo>
                  <a:lnTo>
                    <a:pt x="1794" y="2627"/>
                  </a:lnTo>
                  <a:lnTo>
                    <a:pt x="1790" y="2622"/>
                  </a:lnTo>
                  <a:lnTo>
                    <a:pt x="1789" y="2620"/>
                  </a:lnTo>
                  <a:lnTo>
                    <a:pt x="1294" y="1479"/>
                  </a:lnTo>
                  <a:lnTo>
                    <a:pt x="799" y="2620"/>
                  </a:lnTo>
                  <a:lnTo>
                    <a:pt x="799" y="2622"/>
                  </a:lnTo>
                  <a:lnTo>
                    <a:pt x="796" y="2627"/>
                  </a:lnTo>
                  <a:lnTo>
                    <a:pt x="790" y="2634"/>
                  </a:lnTo>
                  <a:lnTo>
                    <a:pt x="782" y="2642"/>
                  </a:lnTo>
                  <a:lnTo>
                    <a:pt x="772" y="2649"/>
                  </a:lnTo>
                  <a:lnTo>
                    <a:pt x="759" y="2656"/>
                  </a:lnTo>
                  <a:lnTo>
                    <a:pt x="744" y="2658"/>
                  </a:lnTo>
                  <a:lnTo>
                    <a:pt x="724" y="2657"/>
                  </a:lnTo>
                  <a:lnTo>
                    <a:pt x="707" y="2653"/>
                  </a:lnTo>
                  <a:lnTo>
                    <a:pt x="695" y="2647"/>
                  </a:lnTo>
                  <a:lnTo>
                    <a:pt x="686" y="2640"/>
                  </a:lnTo>
                  <a:lnTo>
                    <a:pt x="680" y="2631"/>
                  </a:lnTo>
                  <a:lnTo>
                    <a:pt x="676" y="2622"/>
                  </a:lnTo>
                  <a:lnTo>
                    <a:pt x="675" y="2614"/>
                  </a:lnTo>
                  <a:lnTo>
                    <a:pt x="675" y="2606"/>
                  </a:lnTo>
                  <a:lnTo>
                    <a:pt x="676" y="2600"/>
                  </a:lnTo>
                  <a:lnTo>
                    <a:pt x="676" y="2596"/>
                  </a:lnTo>
                  <a:lnTo>
                    <a:pt x="677" y="2594"/>
                  </a:lnTo>
                  <a:lnTo>
                    <a:pt x="988" y="1075"/>
                  </a:lnTo>
                  <a:lnTo>
                    <a:pt x="887" y="561"/>
                  </a:lnTo>
                  <a:lnTo>
                    <a:pt x="117" y="1156"/>
                  </a:lnTo>
                  <a:lnTo>
                    <a:pt x="104" y="1165"/>
                  </a:lnTo>
                  <a:lnTo>
                    <a:pt x="87" y="1170"/>
                  </a:lnTo>
                  <a:lnTo>
                    <a:pt x="69" y="1172"/>
                  </a:lnTo>
                  <a:lnTo>
                    <a:pt x="51" y="1170"/>
                  </a:lnTo>
                  <a:lnTo>
                    <a:pt x="34" y="1165"/>
                  </a:lnTo>
                  <a:lnTo>
                    <a:pt x="20" y="1156"/>
                  </a:lnTo>
                  <a:lnTo>
                    <a:pt x="9" y="1144"/>
                  </a:lnTo>
                  <a:lnTo>
                    <a:pt x="2" y="1130"/>
                  </a:lnTo>
                  <a:lnTo>
                    <a:pt x="0" y="1116"/>
                  </a:lnTo>
                  <a:lnTo>
                    <a:pt x="1" y="1103"/>
                  </a:lnTo>
                  <a:lnTo>
                    <a:pt x="7" y="1091"/>
                  </a:lnTo>
                  <a:lnTo>
                    <a:pt x="14" y="1081"/>
                  </a:lnTo>
                  <a:lnTo>
                    <a:pt x="14" y="1079"/>
                  </a:lnTo>
                  <a:lnTo>
                    <a:pt x="887" y="209"/>
                  </a:lnTo>
                  <a:lnTo>
                    <a:pt x="1578" y="162"/>
                  </a:lnTo>
                  <a:lnTo>
                    <a:pt x="1956" y="318"/>
                  </a:lnTo>
                  <a:lnTo>
                    <a:pt x="2019" y="47"/>
                  </a:lnTo>
                  <a:lnTo>
                    <a:pt x="2026" y="32"/>
                  </a:lnTo>
                  <a:lnTo>
                    <a:pt x="2036" y="18"/>
                  </a:lnTo>
                  <a:lnTo>
                    <a:pt x="2050" y="9"/>
                  </a:lnTo>
                  <a:lnTo>
                    <a:pt x="2068" y="2"/>
                  </a:lnTo>
                  <a:lnTo>
                    <a:pt x="2088" y="0"/>
                  </a:lnTo>
                  <a:close/>
                </a:path>
              </a:pathLst>
            </a:custGeom>
            <a:grpFill/>
            <a:ln w="9525">
              <a:noFill/>
              <a:round/>
              <a:headEnd/>
              <a:tailEnd/>
            </a:ln>
          </p:spPr>
          <p:txBody>
            <a:bodyPr wrap="none" anchor="ctr"/>
            <a:lstStyle/>
            <a:p>
              <a:endParaRPr lang="en-GB"/>
            </a:p>
          </p:txBody>
        </p:sp>
        <p:sp>
          <p:nvSpPr>
            <p:cNvPr id="54" name="Freeform 361">
              <a:extLst>
                <a:ext uri="{FF2B5EF4-FFF2-40B4-BE49-F238E27FC236}">
                  <a16:creationId xmlns:a16="http://schemas.microsoft.com/office/drawing/2014/main" id="{FD7DE8A4-8390-4C71-B8FE-5A88FA29CC4B}"/>
                </a:ext>
              </a:extLst>
            </p:cNvPr>
            <p:cNvSpPr>
              <a:spLocks noChangeArrowheads="1"/>
            </p:cNvSpPr>
            <p:nvPr/>
          </p:nvSpPr>
          <p:spPr bwMode="auto">
            <a:xfrm>
              <a:off x="1736" y="2481"/>
              <a:ext cx="51" cy="51"/>
            </a:xfrm>
            <a:custGeom>
              <a:avLst/>
              <a:gdLst>
                <a:gd name="T0" fmla="*/ 0 w 518"/>
                <a:gd name="T1" fmla="*/ 0 h 519"/>
                <a:gd name="T2" fmla="*/ 0 w 518"/>
                <a:gd name="T3" fmla="*/ 0 h 519"/>
                <a:gd name="T4" fmla="*/ 0 w 518"/>
                <a:gd name="T5" fmla="*/ 0 h 519"/>
                <a:gd name="T6" fmla="*/ 0 w 518"/>
                <a:gd name="T7" fmla="*/ 0 h 519"/>
                <a:gd name="T8" fmla="*/ 0 w 518"/>
                <a:gd name="T9" fmla="*/ 0 h 519"/>
                <a:gd name="T10" fmla="*/ 0 w 518"/>
                <a:gd name="T11" fmla="*/ 0 h 519"/>
                <a:gd name="T12" fmla="*/ 0 w 518"/>
                <a:gd name="T13" fmla="*/ 0 h 519"/>
                <a:gd name="T14" fmla="*/ 0 w 518"/>
                <a:gd name="T15" fmla="*/ 0 h 519"/>
                <a:gd name="T16" fmla="*/ 0 w 518"/>
                <a:gd name="T17" fmla="*/ 0 h 519"/>
                <a:gd name="T18" fmla="*/ 0 w 518"/>
                <a:gd name="T19" fmla="*/ 0 h 519"/>
                <a:gd name="T20" fmla="*/ 0 w 518"/>
                <a:gd name="T21" fmla="*/ 0 h 519"/>
                <a:gd name="T22" fmla="*/ 0 w 518"/>
                <a:gd name="T23" fmla="*/ 0 h 519"/>
                <a:gd name="T24" fmla="*/ 0 w 518"/>
                <a:gd name="T25" fmla="*/ 0 h 519"/>
                <a:gd name="T26" fmla="*/ 0 w 518"/>
                <a:gd name="T27" fmla="*/ 0 h 519"/>
                <a:gd name="T28" fmla="*/ 0 w 518"/>
                <a:gd name="T29" fmla="*/ 0 h 519"/>
                <a:gd name="T30" fmla="*/ 0 w 518"/>
                <a:gd name="T31" fmla="*/ 0 h 519"/>
                <a:gd name="T32" fmla="*/ 0 w 518"/>
                <a:gd name="T33" fmla="*/ 0 h 519"/>
                <a:gd name="T34" fmla="*/ 0 w 518"/>
                <a:gd name="T35" fmla="*/ 0 h 519"/>
                <a:gd name="T36" fmla="*/ 0 w 518"/>
                <a:gd name="T37" fmla="*/ 0 h 519"/>
                <a:gd name="T38" fmla="*/ 0 w 518"/>
                <a:gd name="T39" fmla="*/ 0 h 519"/>
                <a:gd name="T40" fmla="*/ 0 w 518"/>
                <a:gd name="T41" fmla="*/ 0 h 519"/>
                <a:gd name="T42" fmla="*/ 0 w 518"/>
                <a:gd name="T43" fmla="*/ 0 h 519"/>
                <a:gd name="T44" fmla="*/ 0 w 518"/>
                <a:gd name="T45" fmla="*/ 0 h 519"/>
                <a:gd name="T46" fmla="*/ 0 w 518"/>
                <a:gd name="T47" fmla="*/ 0 h 519"/>
                <a:gd name="T48" fmla="*/ 0 w 518"/>
                <a:gd name="T49" fmla="*/ 0 h 519"/>
                <a:gd name="T50" fmla="*/ 0 w 518"/>
                <a:gd name="T51" fmla="*/ 0 h 519"/>
                <a:gd name="T52" fmla="*/ 0 w 518"/>
                <a:gd name="T53" fmla="*/ 0 h 519"/>
                <a:gd name="T54" fmla="*/ 0 w 518"/>
                <a:gd name="T55" fmla="*/ 0 h 519"/>
                <a:gd name="T56" fmla="*/ 0 w 518"/>
                <a:gd name="T57" fmla="*/ 0 h 519"/>
                <a:gd name="T58" fmla="*/ 0 w 518"/>
                <a:gd name="T59" fmla="*/ 0 h 519"/>
                <a:gd name="T60" fmla="*/ 0 w 518"/>
                <a:gd name="T61" fmla="*/ 0 h 519"/>
                <a:gd name="T62" fmla="*/ 0 w 518"/>
                <a:gd name="T63" fmla="*/ 0 h 519"/>
                <a:gd name="T64" fmla="*/ 0 w 518"/>
                <a:gd name="T65" fmla="*/ 0 h 5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8"/>
                <a:gd name="T100" fmla="*/ 0 h 519"/>
                <a:gd name="T101" fmla="*/ 518 w 518"/>
                <a:gd name="T102" fmla="*/ 519 h 5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8" h="519">
                  <a:moveTo>
                    <a:pt x="422" y="316"/>
                  </a:moveTo>
                  <a:lnTo>
                    <a:pt x="408" y="318"/>
                  </a:lnTo>
                  <a:lnTo>
                    <a:pt x="391" y="323"/>
                  </a:lnTo>
                  <a:lnTo>
                    <a:pt x="376" y="332"/>
                  </a:lnTo>
                  <a:lnTo>
                    <a:pt x="361" y="343"/>
                  </a:lnTo>
                  <a:lnTo>
                    <a:pt x="349" y="357"/>
                  </a:lnTo>
                  <a:lnTo>
                    <a:pt x="341" y="369"/>
                  </a:lnTo>
                  <a:lnTo>
                    <a:pt x="336" y="382"/>
                  </a:lnTo>
                  <a:lnTo>
                    <a:pt x="336" y="393"/>
                  </a:lnTo>
                  <a:lnTo>
                    <a:pt x="339" y="404"/>
                  </a:lnTo>
                  <a:lnTo>
                    <a:pt x="348" y="412"/>
                  </a:lnTo>
                  <a:lnTo>
                    <a:pt x="359" y="416"/>
                  </a:lnTo>
                  <a:lnTo>
                    <a:pt x="372" y="416"/>
                  </a:lnTo>
                  <a:lnTo>
                    <a:pt x="387" y="414"/>
                  </a:lnTo>
                  <a:lnTo>
                    <a:pt x="403" y="409"/>
                  </a:lnTo>
                  <a:lnTo>
                    <a:pt x="419" y="401"/>
                  </a:lnTo>
                  <a:lnTo>
                    <a:pt x="433" y="389"/>
                  </a:lnTo>
                  <a:lnTo>
                    <a:pt x="445" y="377"/>
                  </a:lnTo>
                  <a:lnTo>
                    <a:pt x="453" y="364"/>
                  </a:lnTo>
                  <a:lnTo>
                    <a:pt x="457" y="351"/>
                  </a:lnTo>
                  <a:lnTo>
                    <a:pt x="459" y="339"/>
                  </a:lnTo>
                  <a:lnTo>
                    <a:pt x="455" y="329"/>
                  </a:lnTo>
                  <a:lnTo>
                    <a:pt x="446" y="321"/>
                  </a:lnTo>
                  <a:lnTo>
                    <a:pt x="435" y="317"/>
                  </a:lnTo>
                  <a:lnTo>
                    <a:pt x="422" y="316"/>
                  </a:lnTo>
                  <a:close/>
                  <a:moveTo>
                    <a:pt x="260" y="0"/>
                  </a:moveTo>
                  <a:lnTo>
                    <a:pt x="302" y="4"/>
                  </a:lnTo>
                  <a:lnTo>
                    <a:pt x="341" y="14"/>
                  </a:lnTo>
                  <a:lnTo>
                    <a:pt x="379" y="29"/>
                  </a:lnTo>
                  <a:lnTo>
                    <a:pt x="413" y="51"/>
                  </a:lnTo>
                  <a:lnTo>
                    <a:pt x="443" y="77"/>
                  </a:lnTo>
                  <a:lnTo>
                    <a:pt x="468" y="108"/>
                  </a:lnTo>
                  <a:lnTo>
                    <a:pt x="489" y="141"/>
                  </a:lnTo>
                  <a:lnTo>
                    <a:pt x="505" y="179"/>
                  </a:lnTo>
                  <a:lnTo>
                    <a:pt x="515" y="218"/>
                  </a:lnTo>
                  <a:lnTo>
                    <a:pt x="518" y="260"/>
                  </a:lnTo>
                  <a:lnTo>
                    <a:pt x="515" y="302"/>
                  </a:lnTo>
                  <a:lnTo>
                    <a:pt x="505" y="342"/>
                  </a:lnTo>
                  <a:lnTo>
                    <a:pt x="488" y="380"/>
                  </a:lnTo>
                  <a:lnTo>
                    <a:pt x="467" y="414"/>
                  </a:lnTo>
                  <a:lnTo>
                    <a:pt x="442" y="444"/>
                  </a:lnTo>
                  <a:lnTo>
                    <a:pt x="411" y="470"/>
                  </a:lnTo>
                  <a:lnTo>
                    <a:pt x="377" y="491"/>
                  </a:lnTo>
                  <a:lnTo>
                    <a:pt x="340" y="507"/>
                  </a:lnTo>
                  <a:lnTo>
                    <a:pt x="301" y="516"/>
                  </a:lnTo>
                  <a:lnTo>
                    <a:pt x="257" y="519"/>
                  </a:lnTo>
                  <a:lnTo>
                    <a:pt x="215" y="516"/>
                  </a:lnTo>
                  <a:lnTo>
                    <a:pt x="176" y="506"/>
                  </a:lnTo>
                  <a:lnTo>
                    <a:pt x="139" y="491"/>
                  </a:lnTo>
                  <a:lnTo>
                    <a:pt x="105" y="470"/>
                  </a:lnTo>
                  <a:lnTo>
                    <a:pt x="75" y="443"/>
                  </a:lnTo>
                  <a:lnTo>
                    <a:pt x="49" y="413"/>
                  </a:lnTo>
                  <a:lnTo>
                    <a:pt x="28" y="379"/>
                  </a:lnTo>
                  <a:lnTo>
                    <a:pt x="12" y="341"/>
                  </a:lnTo>
                  <a:lnTo>
                    <a:pt x="2" y="301"/>
                  </a:lnTo>
                  <a:lnTo>
                    <a:pt x="0" y="259"/>
                  </a:lnTo>
                  <a:lnTo>
                    <a:pt x="3" y="217"/>
                  </a:lnTo>
                  <a:lnTo>
                    <a:pt x="13" y="177"/>
                  </a:lnTo>
                  <a:lnTo>
                    <a:pt x="29" y="140"/>
                  </a:lnTo>
                  <a:lnTo>
                    <a:pt x="50" y="105"/>
                  </a:lnTo>
                  <a:lnTo>
                    <a:pt x="76" y="76"/>
                  </a:lnTo>
                  <a:lnTo>
                    <a:pt x="106" y="50"/>
                  </a:lnTo>
                  <a:lnTo>
                    <a:pt x="140" y="29"/>
                  </a:lnTo>
                  <a:lnTo>
                    <a:pt x="178" y="14"/>
                  </a:lnTo>
                  <a:lnTo>
                    <a:pt x="218" y="4"/>
                  </a:lnTo>
                  <a:lnTo>
                    <a:pt x="260" y="0"/>
                  </a:lnTo>
                  <a:close/>
                </a:path>
              </a:pathLst>
            </a:custGeom>
            <a:grpFill/>
            <a:ln w="9525">
              <a:noFill/>
              <a:round/>
              <a:headEnd/>
              <a:tailEnd/>
            </a:ln>
          </p:spPr>
          <p:txBody>
            <a:bodyPr wrap="none" anchor="ctr"/>
            <a:lstStyle/>
            <a:p>
              <a:endParaRPr lang="en-GB"/>
            </a:p>
          </p:txBody>
        </p:sp>
      </p:grpSp>
      <p:sp>
        <p:nvSpPr>
          <p:cNvPr id="55" name="Freeform 13">
            <a:extLst>
              <a:ext uri="{FF2B5EF4-FFF2-40B4-BE49-F238E27FC236}">
                <a16:creationId xmlns:a16="http://schemas.microsoft.com/office/drawing/2014/main" id="{F6757CA9-EF89-4840-88E2-44A0B117F1AD}"/>
              </a:ext>
            </a:extLst>
          </p:cNvPr>
          <p:cNvSpPr>
            <a:spLocks noChangeArrowheads="1"/>
          </p:cNvSpPr>
          <p:nvPr/>
        </p:nvSpPr>
        <p:spPr bwMode="auto">
          <a:xfrm>
            <a:off x="6785371" y="1151017"/>
            <a:ext cx="531813" cy="609600"/>
          </a:xfrm>
          <a:custGeom>
            <a:avLst/>
            <a:gdLst>
              <a:gd name="T0" fmla="*/ 2147483647 w 3015"/>
              <a:gd name="T1" fmla="*/ 2147483647 h 3456"/>
              <a:gd name="T2" fmla="*/ 2147483647 w 3015"/>
              <a:gd name="T3" fmla="*/ 2147483647 h 3456"/>
              <a:gd name="T4" fmla="*/ 2147483647 w 3015"/>
              <a:gd name="T5" fmla="*/ 2147483647 h 3456"/>
              <a:gd name="T6" fmla="*/ 2147483647 w 3015"/>
              <a:gd name="T7" fmla="*/ 2147483647 h 3456"/>
              <a:gd name="T8" fmla="*/ 2147483647 w 3015"/>
              <a:gd name="T9" fmla="*/ 2147483647 h 3456"/>
              <a:gd name="T10" fmla="*/ 2147483647 w 3015"/>
              <a:gd name="T11" fmla="*/ 2147483647 h 3456"/>
              <a:gd name="T12" fmla="*/ 2147483647 w 3015"/>
              <a:gd name="T13" fmla="*/ 2147483647 h 3456"/>
              <a:gd name="T14" fmla="*/ 2147483647 w 3015"/>
              <a:gd name="T15" fmla="*/ 2147483647 h 3456"/>
              <a:gd name="T16" fmla="*/ 2147483647 w 3015"/>
              <a:gd name="T17" fmla="*/ 2147483647 h 3456"/>
              <a:gd name="T18" fmla="*/ 2147483647 w 3015"/>
              <a:gd name="T19" fmla="*/ 2147483647 h 3456"/>
              <a:gd name="T20" fmla="*/ 2147483647 w 3015"/>
              <a:gd name="T21" fmla="*/ 2147483647 h 3456"/>
              <a:gd name="T22" fmla="*/ 2147483647 w 3015"/>
              <a:gd name="T23" fmla="*/ 2147483647 h 3456"/>
              <a:gd name="T24" fmla="*/ 2147483647 w 3015"/>
              <a:gd name="T25" fmla="*/ 2147483647 h 3456"/>
              <a:gd name="T26" fmla="*/ 2147483647 w 3015"/>
              <a:gd name="T27" fmla="*/ 2147483647 h 3456"/>
              <a:gd name="T28" fmla="*/ 2147483647 w 3015"/>
              <a:gd name="T29" fmla="*/ 2147483647 h 3456"/>
              <a:gd name="T30" fmla="*/ 2147483647 w 3015"/>
              <a:gd name="T31" fmla="*/ 2147483647 h 3456"/>
              <a:gd name="T32" fmla="*/ 2147483647 w 3015"/>
              <a:gd name="T33" fmla="*/ 2147483647 h 3456"/>
              <a:gd name="T34" fmla="*/ 2147483647 w 3015"/>
              <a:gd name="T35" fmla="*/ 2147483647 h 3456"/>
              <a:gd name="T36" fmla="*/ 2147483647 w 3015"/>
              <a:gd name="T37" fmla="*/ 2147483647 h 3456"/>
              <a:gd name="T38" fmla="*/ 2147483647 w 3015"/>
              <a:gd name="T39" fmla="*/ 2147483647 h 3456"/>
              <a:gd name="T40" fmla="*/ 2147483647 w 3015"/>
              <a:gd name="T41" fmla="*/ 2147483647 h 3456"/>
              <a:gd name="T42" fmla="*/ 2147483647 w 3015"/>
              <a:gd name="T43" fmla="*/ 2147483647 h 3456"/>
              <a:gd name="T44" fmla="*/ 2147483647 w 3015"/>
              <a:gd name="T45" fmla="*/ 2147483647 h 3456"/>
              <a:gd name="T46" fmla="*/ 2147483647 w 3015"/>
              <a:gd name="T47" fmla="*/ 2147483647 h 3456"/>
              <a:gd name="T48" fmla="*/ 2147483647 w 3015"/>
              <a:gd name="T49" fmla="*/ 2147483647 h 3456"/>
              <a:gd name="T50" fmla="*/ 2147483647 w 3015"/>
              <a:gd name="T51" fmla="*/ 2147483647 h 3456"/>
              <a:gd name="T52" fmla="*/ 2147483647 w 3015"/>
              <a:gd name="T53" fmla="*/ 2147483647 h 3456"/>
              <a:gd name="T54" fmla="*/ 2147483647 w 3015"/>
              <a:gd name="T55" fmla="*/ 2147483647 h 3456"/>
              <a:gd name="T56" fmla="*/ 2147483647 w 3015"/>
              <a:gd name="T57" fmla="*/ 2147483647 h 3456"/>
              <a:gd name="T58" fmla="*/ 2147483647 w 3015"/>
              <a:gd name="T59" fmla="*/ 2147483647 h 3456"/>
              <a:gd name="T60" fmla="*/ 2147483647 w 3015"/>
              <a:gd name="T61" fmla="*/ 2147483647 h 3456"/>
              <a:gd name="T62" fmla="*/ 2147483647 w 3015"/>
              <a:gd name="T63" fmla="*/ 2147483647 h 3456"/>
              <a:gd name="T64" fmla="*/ 2147483647 w 3015"/>
              <a:gd name="T65" fmla="*/ 2147483647 h 3456"/>
              <a:gd name="T66" fmla="*/ 2147483647 w 3015"/>
              <a:gd name="T67" fmla="*/ 2147483647 h 3456"/>
              <a:gd name="T68" fmla="*/ 2147483647 w 3015"/>
              <a:gd name="T69" fmla="*/ 2147483647 h 3456"/>
              <a:gd name="T70" fmla="*/ 2147483647 w 3015"/>
              <a:gd name="T71" fmla="*/ 2147483647 h 3456"/>
              <a:gd name="T72" fmla="*/ 2147483647 w 3015"/>
              <a:gd name="T73" fmla="*/ 2147483647 h 3456"/>
              <a:gd name="T74" fmla="*/ 2147483647 w 3015"/>
              <a:gd name="T75" fmla="*/ 2147483647 h 3456"/>
              <a:gd name="T76" fmla="*/ 2147483647 w 3015"/>
              <a:gd name="T77" fmla="*/ 2147483647 h 3456"/>
              <a:gd name="T78" fmla="*/ 2147483647 w 3015"/>
              <a:gd name="T79" fmla="*/ 2147483647 h 3456"/>
              <a:gd name="T80" fmla="*/ 2147483647 w 3015"/>
              <a:gd name="T81" fmla="*/ 2147483647 h 3456"/>
              <a:gd name="T82" fmla="*/ 2147483647 w 3015"/>
              <a:gd name="T83" fmla="*/ 2147483647 h 3456"/>
              <a:gd name="T84" fmla="*/ 2147483647 w 3015"/>
              <a:gd name="T85" fmla="*/ 2147483647 h 3456"/>
              <a:gd name="T86" fmla="*/ 2147483647 w 3015"/>
              <a:gd name="T87" fmla="*/ 2147483647 h 3456"/>
              <a:gd name="T88" fmla="*/ 2147483647 w 3015"/>
              <a:gd name="T89" fmla="*/ 2147483647 h 3456"/>
              <a:gd name="T90" fmla="*/ 2147483647 w 3015"/>
              <a:gd name="T91" fmla="*/ 2147483647 h 3456"/>
              <a:gd name="T92" fmla="*/ 2147483647 w 3015"/>
              <a:gd name="T93" fmla="*/ 2147483647 h 3456"/>
              <a:gd name="T94" fmla="*/ 2147483647 w 3015"/>
              <a:gd name="T95" fmla="*/ 2147483647 h 3456"/>
              <a:gd name="T96" fmla="*/ 2147483647 w 3015"/>
              <a:gd name="T97" fmla="*/ 2147483647 h 3456"/>
              <a:gd name="T98" fmla="*/ 2147483647 w 3015"/>
              <a:gd name="T99" fmla="*/ 2147483647 h 3456"/>
              <a:gd name="T100" fmla="*/ 2147483647 w 3015"/>
              <a:gd name="T101" fmla="*/ 2147483647 h 3456"/>
              <a:gd name="T102" fmla="*/ 2147483647 w 3015"/>
              <a:gd name="T103" fmla="*/ 2147483647 h 3456"/>
              <a:gd name="T104" fmla="*/ 2147483647 w 3015"/>
              <a:gd name="T105" fmla="*/ 2147483647 h 3456"/>
              <a:gd name="T106" fmla="*/ 2147483647 w 3015"/>
              <a:gd name="T107" fmla="*/ 2147483647 h 3456"/>
              <a:gd name="T108" fmla="*/ 2147483647 w 3015"/>
              <a:gd name="T109" fmla="*/ 2147483647 h 3456"/>
              <a:gd name="T110" fmla="*/ 2147483647 w 3015"/>
              <a:gd name="T111" fmla="*/ 2147483647 h 3456"/>
              <a:gd name="T112" fmla="*/ 2147483647 w 3015"/>
              <a:gd name="T113" fmla="*/ 2147483647 h 3456"/>
              <a:gd name="T114" fmla="*/ 2147483647 w 3015"/>
              <a:gd name="T115" fmla="*/ 0 h 34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15"/>
              <a:gd name="T175" fmla="*/ 0 h 3456"/>
              <a:gd name="T176" fmla="*/ 3015 w 3015"/>
              <a:gd name="T177" fmla="*/ 3456 h 34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15" h="3456">
                <a:moveTo>
                  <a:pt x="1507" y="481"/>
                </a:moveTo>
                <a:lnTo>
                  <a:pt x="1507" y="1728"/>
                </a:lnTo>
                <a:lnTo>
                  <a:pt x="475" y="1728"/>
                </a:lnTo>
                <a:lnTo>
                  <a:pt x="480" y="1749"/>
                </a:lnTo>
                <a:lnTo>
                  <a:pt x="480" y="1751"/>
                </a:lnTo>
                <a:lnTo>
                  <a:pt x="480" y="1753"/>
                </a:lnTo>
                <a:lnTo>
                  <a:pt x="488" y="1807"/>
                </a:lnTo>
                <a:lnTo>
                  <a:pt x="497" y="1868"/>
                </a:lnTo>
                <a:lnTo>
                  <a:pt x="508" y="1931"/>
                </a:lnTo>
                <a:lnTo>
                  <a:pt x="518" y="1993"/>
                </a:lnTo>
                <a:lnTo>
                  <a:pt x="531" y="2056"/>
                </a:lnTo>
                <a:lnTo>
                  <a:pt x="544" y="2118"/>
                </a:lnTo>
                <a:lnTo>
                  <a:pt x="558" y="2178"/>
                </a:lnTo>
                <a:lnTo>
                  <a:pt x="575" y="2237"/>
                </a:lnTo>
                <a:lnTo>
                  <a:pt x="593" y="2294"/>
                </a:lnTo>
                <a:lnTo>
                  <a:pt x="614" y="2346"/>
                </a:lnTo>
                <a:lnTo>
                  <a:pt x="636" y="2396"/>
                </a:lnTo>
                <a:lnTo>
                  <a:pt x="662" y="2441"/>
                </a:lnTo>
                <a:lnTo>
                  <a:pt x="665" y="2447"/>
                </a:lnTo>
                <a:lnTo>
                  <a:pt x="669" y="2454"/>
                </a:lnTo>
                <a:lnTo>
                  <a:pt x="711" y="2520"/>
                </a:lnTo>
                <a:lnTo>
                  <a:pt x="760" y="2586"/>
                </a:lnTo>
                <a:lnTo>
                  <a:pt x="816" y="2650"/>
                </a:lnTo>
                <a:lnTo>
                  <a:pt x="879" y="2712"/>
                </a:lnTo>
                <a:lnTo>
                  <a:pt x="948" y="2774"/>
                </a:lnTo>
                <a:lnTo>
                  <a:pt x="1023" y="2833"/>
                </a:lnTo>
                <a:lnTo>
                  <a:pt x="1104" y="2890"/>
                </a:lnTo>
                <a:lnTo>
                  <a:pt x="1181" y="2940"/>
                </a:lnTo>
                <a:lnTo>
                  <a:pt x="1260" y="2985"/>
                </a:lnTo>
                <a:lnTo>
                  <a:pt x="1341" y="3027"/>
                </a:lnTo>
                <a:lnTo>
                  <a:pt x="1423" y="3064"/>
                </a:lnTo>
                <a:lnTo>
                  <a:pt x="1507" y="3099"/>
                </a:lnTo>
                <a:lnTo>
                  <a:pt x="1507" y="1728"/>
                </a:lnTo>
                <a:lnTo>
                  <a:pt x="2546" y="1728"/>
                </a:lnTo>
                <a:lnTo>
                  <a:pt x="2563" y="1596"/>
                </a:lnTo>
                <a:lnTo>
                  <a:pt x="2578" y="1463"/>
                </a:lnTo>
                <a:lnTo>
                  <a:pt x="2592" y="1331"/>
                </a:lnTo>
                <a:lnTo>
                  <a:pt x="2601" y="1242"/>
                </a:lnTo>
                <a:lnTo>
                  <a:pt x="2618" y="1085"/>
                </a:lnTo>
                <a:lnTo>
                  <a:pt x="2631" y="930"/>
                </a:lnTo>
                <a:lnTo>
                  <a:pt x="2643" y="777"/>
                </a:lnTo>
                <a:lnTo>
                  <a:pt x="2557" y="783"/>
                </a:lnTo>
                <a:lnTo>
                  <a:pt x="2469" y="785"/>
                </a:lnTo>
                <a:lnTo>
                  <a:pt x="2371" y="782"/>
                </a:lnTo>
                <a:lnTo>
                  <a:pt x="2275" y="775"/>
                </a:lnTo>
                <a:lnTo>
                  <a:pt x="2181" y="761"/>
                </a:lnTo>
                <a:lnTo>
                  <a:pt x="2088" y="743"/>
                </a:lnTo>
                <a:lnTo>
                  <a:pt x="1996" y="719"/>
                </a:lnTo>
                <a:lnTo>
                  <a:pt x="1908" y="691"/>
                </a:lnTo>
                <a:lnTo>
                  <a:pt x="1823" y="658"/>
                </a:lnTo>
                <a:lnTo>
                  <a:pt x="1739" y="620"/>
                </a:lnTo>
                <a:lnTo>
                  <a:pt x="1658" y="578"/>
                </a:lnTo>
                <a:lnTo>
                  <a:pt x="1582" y="531"/>
                </a:lnTo>
                <a:lnTo>
                  <a:pt x="1507" y="481"/>
                </a:lnTo>
                <a:close/>
                <a:moveTo>
                  <a:pt x="1507" y="0"/>
                </a:moveTo>
                <a:lnTo>
                  <a:pt x="1553" y="57"/>
                </a:lnTo>
                <a:lnTo>
                  <a:pt x="1604" y="110"/>
                </a:lnTo>
                <a:lnTo>
                  <a:pt x="1657" y="158"/>
                </a:lnTo>
                <a:lnTo>
                  <a:pt x="1714" y="203"/>
                </a:lnTo>
                <a:lnTo>
                  <a:pt x="1773" y="244"/>
                </a:lnTo>
                <a:lnTo>
                  <a:pt x="1835" y="282"/>
                </a:lnTo>
                <a:lnTo>
                  <a:pt x="1900" y="315"/>
                </a:lnTo>
                <a:lnTo>
                  <a:pt x="1966" y="345"/>
                </a:lnTo>
                <a:lnTo>
                  <a:pt x="2035" y="370"/>
                </a:lnTo>
                <a:lnTo>
                  <a:pt x="2105" y="391"/>
                </a:lnTo>
                <a:lnTo>
                  <a:pt x="2177" y="408"/>
                </a:lnTo>
                <a:lnTo>
                  <a:pt x="2249" y="422"/>
                </a:lnTo>
                <a:lnTo>
                  <a:pt x="2321" y="433"/>
                </a:lnTo>
                <a:lnTo>
                  <a:pt x="2395" y="438"/>
                </a:lnTo>
                <a:lnTo>
                  <a:pt x="2469" y="440"/>
                </a:lnTo>
                <a:lnTo>
                  <a:pt x="2551" y="438"/>
                </a:lnTo>
                <a:lnTo>
                  <a:pt x="2631" y="430"/>
                </a:lnTo>
                <a:lnTo>
                  <a:pt x="2711" y="418"/>
                </a:lnTo>
                <a:lnTo>
                  <a:pt x="2790" y="401"/>
                </a:lnTo>
                <a:lnTo>
                  <a:pt x="2867" y="380"/>
                </a:lnTo>
                <a:lnTo>
                  <a:pt x="2942" y="353"/>
                </a:lnTo>
                <a:lnTo>
                  <a:pt x="3015" y="322"/>
                </a:lnTo>
                <a:lnTo>
                  <a:pt x="2999" y="641"/>
                </a:lnTo>
                <a:lnTo>
                  <a:pt x="2976" y="960"/>
                </a:lnTo>
                <a:lnTo>
                  <a:pt x="2945" y="1278"/>
                </a:lnTo>
                <a:lnTo>
                  <a:pt x="2935" y="1374"/>
                </a:lnTo>
                <a:lnTo>
                  <a:pt x="2925" y="1470"/>
                </a:lnTo>
                <a:lnTo>
                  <a:pt x="2914" y="1569"/>
                </a:lnTo>
                <a:lnTo>
                  <a:pt x="2902" y="1667"/>
                </a:lnTo>
                <a:lnTo>
                  <a:pt x="2890" y="1766"/>
                </a:lnTo>
                <a:lnTo>
                  <a:pt x="2875" y="1865"/>
                </a:lnTo>
                <a:lnTo>
                  <a:pt x="2860" y="1964"/>
                </a:lnTo>
                <a:lnTo>
                  <a:pt x="2840" y="2061"/>
                </a:lnTo>
                <a:lnTo>
                  <a:pt x="2819" y="2157"/>
                </a:lnTo>
                <a:lnTo>
                  <a:pt x="2794" y="2254"/>
                </a:lnTo>
                <a:lnTo>
                  <a:pt x="2765" y="2347"/>
                </a:lnTo>
                <a:lnTo>
                  <a:pt x="2733" y="2439"/>
                </a:lnTo>
                <a:lnTo>
                  <a:pt x="2696" y="2529"/>
                </a:lnTo>
                <a:lnTo>
                  <a:pt x="2660" y="2604"/>
                </a:lnTo>
                <a:lnTo>
                  <a:pt x="2620" y="2676"/>
                </a:lnTo>
                <a:lnTo>
                  <a:pt x="2574" y="2745"/>
                </a:lnTo>
                <a:lnTo>
                  <a:pt x="2523" y="2811"/>
                </a:lnTo>
                <a:lnTo>
                  <a:pt x="2469" y="2875"/>
                </a:lnTo>
                <a:lnTo>
                  <a:pt x="2410" y="2936"/>
                </a:lnTo>
                <a:lnTo>
                  <a:pt x="2349" y="2994"/>
                </a:lnTo>
                <a:lnTo>
                  <a:pt x="2284" y="3050"/>
                </a:lnTo>
                <a:lnTo>
                  <a:pt x="2217" y="3102"/>
                </a:lnTo>
                <a:lnTo>
                  <a:pt x="2148" y="3152"/>
                </a:lnTo>
                <a:lnTo>
                  <a:pt x="2076" y="3199"/>
                </a:lnTo>
                <a:lnTo>
                  <a:pt x="2004" y="3243"/>
                </a:lnTo>
                <a:lnTo>
                  <a:pt x="1929" y="3284"/>
                </a:lnTo>
                <a:lnTo>
                  <a:pt x="1855" y="3323"/>
                </a:lnTo>
                <a:lnTo>
                  <a:pt x="1780" y="3360"/>
                </a:lnTo>
                <a:lnTo>
                  <a:pt x="1704" y="3392"/>
                </a:lnTo>
                <a:lnTo>
                  <a:pt x="1629" y="3422"/>
                </a:lnTo>
                <a:lnTo>
                  <a:pt x="1599" y="3434"/>
                </a:lnTo>
                <a:lnTo>
                  <a:pt x="1574" y="3442"/>
                </a:lnTo>
                <a:lnTo>
                  <a:pt x="1552" y="3450"/>
                </a:lnTo>
                <a:lnTo>
                  <a:pt x="1531" y="3454"/>
                </a:lnTo>
                <a:lnTo>
                  <a:pt x="1509" y="3456"/>
                </a:lnTo>
                <a:lnTo>
                  <a:pt x="1494" y="3455"/>
                </a:lnTo>
                <a:lnTo>
                  <a:pt x="1477" y="3453"/>
                </a:lnTo>
                <a:lnTo>
                  <a:pt x="1458" y="3448"/>
                </a:lnTo>
                <a:lnTo>
                  <a:pt x="1437" y="3441"/>
                </a:lnTo>
                <a:lnTo>
                  <a:pt x="1327" y="3398"/>
                </a:lnTo>
                <a:lnTo>
                  <a:pt x="1219" y="3351"/>
                </a:lnTo>
                <a:lnTo>
                  <a:pt x="1114" y="3299"/>
                </a:lnTo>
                <a:lnTo>
                  <a:pt x="1012" y="3240"/>
                </a:lnTo>
                <a:lnTo>
                  <a:pt x="912" y="3177"/>
                </a:lnTo>
                <a:lnTo>
                  <a:pt x="841" y="3128"/>
                </a:lnTo>
                <a:lnTo>
                  <a:pt x="772" y="3077"/>
                </a:lnTo>
                <a:lnTo>
                  <a:pt x="705" y="3021"/>
                </a:lnTo>
                <a:lnTo>
                  <a:pt x="640" y="2963"/>
                </a:lnTo>
                <a:lnTo>
                  <a:pt x="578" y="2901"/>
                </a:lnTo>
                <a:lnTo>
                  <a:pt x="519" y="2837"/>
                </a:lnTo>
                <a:lnTo>
                  <a:pt x="465" y="2769"/>
                </a:lnTo>
                <a:lnTo>
                  <a:pt x="415" y="2699"/>
                </a:lnTo>
                <a:lnTo>
                  <a:pt x="369" y="2624"/>
                </a:lnTo>
                <a:lnTo>
                  <a:pt x="334" y="2565"/>
                </a:lnTo>
                <a:lnTo>
                  <a:pt x="304" y="2502"/>
                </a:lnTo>
                <a:lnTo>
                  <a:pt x="276" y="2436"/>
                </a:lnTo>
                <a:lnTo>
                  <a:pt x="253" y="2368"/>
                </a:lnTo>
                <a:lnTo>
                  <a:pt x="232" y="2299"/>
                </a:lnTo>
                <a:lnTo>
                  <a:pt x="215" y="2229"/>
                </a:lnTo>
                <a:lnTo>
                  <a:pt x="199" y="2157"/>
                </a:lnTo>
                <a:lnTo>
                  <a:pt x="184" y="2086"/>
                </a:lnTo>
                <a:lnTo>
                  <a:pt x="172" y="2015"/>
                </a:lnTo>
                <a:lnTo>
                  <a:pt x="160" y="1944"/>
                </a:lnTo>
                <a:lnTo>
                  <a:pt x="149" y="1875"/>
                </a:lnTo>
                <a:lnTo>
                  <a:pt x="138" y="1807"/>
                </a:lnTo>
                <a:lnTo>
                  <a:pt x="106" y="1597"/>
                </a:lnTo>
                <a:lnTo>
                  <a:pt x="79" y="1386"/>
                </a:lnTo>
                <a:lnTo>
                  <a:pt x="55" y="1173"/>
                </a:lnTo>
                <a:lnTo>
                  <a:pt x="37" y="960"/>
                </a:lnTo>
                <a:lnTo>
                  <a:pt x="21" y="748"/>
                </a:lnTo>
                <a:lnTo>
                  <a:pt x="9" y="534"/>
                </a:lnTo>
                <a:lnTo>
                  <a:pt x="0" y="322"/>
                </a:lnTo>
                <a:lnTo>
                  <a:pt x="73" y="353"/>
                </a:lnTo>
                <a:lnTo>
                  <a:pt x="148" y="380"/>
                </a:lnTo>
                <a:lnTo>
                  <a:pt x="225" y="401"/>
                </a:lnTo>
                <a:lnTo>
                  <a:pt x="304" y="418"/>
                </a:lnTo>
                <a:lnTo>
                  <a:pt x="384" y="430"/>
                </a:lnTo>
                <a:lnTo>
                  <a:pt x="465" y="438"/>
                </a:lnTo>
                <a:lnTo>
                  <a:pt x="547" y="440"/>
                </a:lnTo>
                <a:lnTo>
                  <a:pt x="620" y="438"/>
                </a:lnTo>
                <a:lnTo>
                  <a:pt x="693" y="431"/>
                </a:lnTo>
                <a:lnTo>
                  <a:pt x="767" y="422"/>
                </a:lnTo>
                <a:lnTo>
                  <a:pt x="839" y="408"/>
                </a:lnTo>
                <a:lnTo>
                  <a:pt x="910" y="391"/>
                </a:lnTo>
                <a:lnTo>
                  <a:pt x="980" y="370"/>
                </a:lnTo>
                <a:lnTo>
                  <a:pt x="1048" y="344"/>
                </a:lnTo>
                <a:lnTo>
                  <a:pt x="1115" y="314"/>
                </a:lnTo>
                <a:lnTo>
                  <a:pt x="1180" y="282"/>
                </a:lnTo>
                <a:lnTo>
                  <a:pt x="1242" y="244"/>
                </a:lnTo>
                <a:lnTo>
                  <a:pt x="1302" y="203"/>
                </a:lnTo>
                <a:lnTo>
                  <a:pt x="1359" y="158"/>
                </a:lnTo>
                <a:lnTo>
                  <a:pt x="1412" y="109"/>
                </a:lnTo>
                <a:lnTo>
                  <a:pt x="1461" y="57"/>
                </a:lnTo>
                <a:lnTo>
                  <a:pt x="1507" y="0"/>
                </a:lnTo>
                <a:close/>
              </a:path>
            </a:pathLst>
          </a:custGeom>
          <a:solidFill>
            <a:srgbClr val="4472C4"/>
          </a:solidFill>
          <a:ln w="9525">
            <a:noFill/>
            <a:round/>
            <a:headEnd/>
            <a:tailEnd/>
          </a:ln>
        </p:spPr>
        <p:txBody>
          <a:bodyPr wrap="none" anchor="ctr"/>
          <a:lstStyle/>
          <a:p>
            <a:endParaRPr lang="en-GB"/>
          </a:p>
        </p:txBody>
      </p:sp>
      <p:sp>
        <p:nvSpPr>
          <p:cNvPr id="56" name="Freeform 98">
            <a:extLst>
              <a:ext uri="{FF2B5EF4-FFF2-40B4-BE49-F238E27FC236}">
                <a16:creationId xmlns:a16="http://schemas.microsoft.com/office/drawing/2014/main" id="{EC166D88-1A42-424E-89E2-5AAAF61CC2AC}"/>
              </a:ext>
            </a:extLst>
          </p:cNvPr>
          <p:cNvSpPr>
            <a:spLocks noChangeArrowheads="1"/>
          </p:cNvSpPr>
          <p:nvPr/>
        </p:nvSpPr>
        <p:spPr bwMode="auto">
          <a:xfrm>
            <a:off x="6679892" y="4773756"/>
            <a:ext cx="668229" cy="475571"/>
          </a:xfrm>
          <a:custGeom>
            <a:avLst/>
            <a:gdLst>
              <a:gd name="T0" fmla="*/ 2147483647 w 3345"/>
              <a:gd name="T1" fmla="*/ 2147483647 h 2259"/>
              <a:gd name="T2" fmla="*/ 2147483647 w 3345"/>
              <a:gd name="T3" fmla="*/ 2147483647 h 2259"/>
              <a:gd name="T4" fmla="*/ 2147483647 w 3345"/>
              <a:gd name="T5" fmla="*/ 2147483647 h 2259"/>
              <a:gd name="T6" fmla="*/ 2147483647 w 3345"/>
              <a:gd name="T7" fmla="*/ 2147483647 h 2259"/>
              <a:gd name="T8" fmla="*/ 2147483647 w 3345"/>
              <a:gd name="T9" fmla="*/ 2147483647 h 2259"/>
              <a:gd name="T10" fmla="*/ 2147483647 w 3345"/>
              <a:gd name="T11" fmla="*/ 2147483647 h 2259"/>
              <a:gd name="T12" fmla="*/ 2147483647 w 3345"/>
              <a:gd name="T13" fmla="*/ 2147483647 h 2259"/>
              <a:gd name="T14" fmla="*/ 2147483647 w 3345"/>
              <a:gd name="T15" fmla="*/ 2147483647 h 2259"/>
              <a:gd name="T16" fmla="*/ 2147483647 w 3345"/>
              <a:gd name="T17" fmla="*/ 2147483647 h 2259"/>
              <a:gd name="T18" fmla="*/ 2147483647 w 3345"/>
              <a:gd name="T19" fmla="*/ 2147483647 h 2259"/>
              <a:gd name="T20" fmla="*/ 2147483647 w 3345"/>
              <a:gd name="T21" fmla="*/ 2147483647 h 2259"/>
              <a:gd name="T22" fmla="*/ 2147483647 w 3345"/>
              <a:gd name="T23" fmla="*/ 2147483647 h 2259"/>
              <a:gd name="T24" fmla="*/ 2147483647 w 3345"/>
              <a:gd name="T25" fmla="*/ 2147483647 h 2259"/>
              <a:gd name="T26" fmla="*/ 2147483647 w 3345"/>
              <a:gd name="T27" fmla="*/ 2147483647 h 2259"/>
              <a:gd name="T28" fmla="*/ 2147483647 w 3345"/>
              <a:gd name="T29" fmla="*/ 2147483647 h 2259"/>
              <a:gd name="T30" fmla="*/ 2147483647 w 3345"/>
              <a:gd name="T31" fmla="*/ 2147483647 h 2259"/>
              <a:gd name="T32" fmla="*/ 2147483647 w 3345"/>
              <a:gd name="T33" fmla="*/ 2147483647 h 2259"/>
              <a:gd name="T34" fmla="*/ 2147483647 w 3345"/>
              <a:gd name="T35" fmla="*/ 2147483647 h 2259"/>
              <a:gd name="T36" fmla="*/ 2147483647 w 3345"/>
              <a:gd name="T37" fmla="*/ 2147483647 h 2259"/>
              <a:gd name="T38" fmla="*/ 2147483647 w 3345"/>
              <a:gd name="T39" fmla="*/ 2147483647 h 2259"/>
              <a:gd name="T40" fmla="*/ 2147483647 w 3345"/>
              <a:gd name="T41" fmla="*/ 2147483647 h 2259"/>
              <a:gd name="T42" fmla="*/ 2147483647 w 3345"/>
              <a:gd name="T43" fmla="*/ 2147483647 h 2259"/>
              <a:gd name="T44" fmla="*/ 2147483647 w 3345"/>
              <a:gd name="T45" fmla="*/ 2147483647 h 2259"/>
              <a:gd name="T46" fmla="*/ 2147483647 w 3345"/>
              <a:gd name="T47" fmla="*/ 2147483647 h 2259"/>
              <a:gd name="T48" fmla="*/ 2147483647 w 3345"/>
              <a:gd name="T49" fmla="*/ 2147483647 h 2259"/>
              <a:gd name="T50" fmla="*/ 2147483647 w 3345"/>
              <a:gd name="T51" fmla="*/ 2147483647 h 2259"/>
              <a:gd name="T52" fmla="*/ 2147483647 w 3345"/>
              <a:gd name="T53" fmla="*/ 2147483647 h 2259"/>
              <a:gd name="T54" fmla="*/ 2147483647 w 3345"/>
              <a:gd name="T55" fmla="*/ 2147483647 h 2259"/>
              <a:gd name="T56" fmla="*/ 2147483647 w 3345"/>
              <a:gd name="T57" fmla="*/ 2147483647 h 2259"/>
              <a:gd name="T58" fmla="*/ 2147483647 w 3345"/>
              <a:gd name="T59" fmla="*/ 2147483647 h 2259"/>
              <a:gd name="T60" fmla="*/ 2147483647 w 3345"/>
              <a:gd name="T61" fmla="*/ 2147483647 h 2259"/>
              <a:gd name="T62" fmla="*/ 2147483647 w 3345"/>
              <a:gd name="T63" fmla="*/ 2147483647 h 2259"/>
              <a:gd name="T64" fmla="*/ 2147483647 w 3345"/>
              <a:gd name="T65" fmla="*/ 2147483647 h 2259"/>
              <a:gd name="T66" fmla="*/ 2147483647 w 3345"/>
              <a:gd name="T67" fmla="*/ 2147483647 h 2259"/>
              <a:gd name="T68" fmla="*/ 2147483647 w 3345"/>
              <a:gd name="T69" fmla="*/ 2147483647 h 2259"/>
              <a:gd name="T70" fmla="*/ 2147483647 w 3345"/>
              <a:gd name="T71" fmla="*/ 2147483647 h 2259"/>
              <a:gd name="T72" fmla="*/ 2147483647 w 3345"/>
              <a:gd name="T73" fmla="*/ 2147483647 h 2259"/>
              <a:gd name="T74" fmla="*/ 2147483647 w 3345"/>
              <a:gd name="T75" fmla="*/ 2147483647 h 2259"/>
              <a:gd name="T76" fmla="*/ 2147483647 w 3345"/>
              <a:gd name="T77" fmla="*/ 2147483647 h 2259"/>
              <a:gd name="T78" fmla="*/ 2147483647 w 3345"/>
              <a:gd name="T79" fmla="*/ 2147483647 h 2259"/>
              <a:gd name="T80" fmla="*/ 2147483647 w 3345"/>
              <a:gd name="T81" fmla="*/ 2147483647 h 2259"/>
              <a:gd name="T82" fmla="*/ 2147483647 w 3345"/>
              <a:gd name="T83" fmla="*/ 2147483647 h 2259"/>
              <a:gd name="T84" fmla="*/ 2147483647 w 3345"/>
              <a:gd name="T85" fmla="*/ 2147483647 h 2259"/>
              <a:gd name="T86" fmla="*/ 2147483647 w 3345"/>
              <a:gd name="T87" fmla="*/ 2147483647 h 2259"/>
              <a:gd name="T88" fmla="*/ 2147483647 w 3345"/>
              <a:gd name="T89" fmla="*/ 2147483647 h 2259"/>
              <a:gd name="T90" fmla="*/ 2147483647 w 3345"/>
              <a:gd name="T91" fmla="*/ 2147483647 h 2259"/>
              <a:gd name="T92" fmla="*/ 2147483647 w 3345"/>
              <a:gd name="T93" fmla="*/ 2147483647 h 2259"/>
              <a:gd name="T94" fmla="*/ 2147483647 w 3345"/>
              <a:gd name="T95" fmla="*/ 2147483647 h 2259"/>
              <a:gd name="T96" fmla="*/ 2147483647 w 3345"/>
              <a:gd name="T97" fmla="*/ 2147483647 h 2259"/>
              <a:gd name="T98" fmla="*/ 2147483647 w 3345"/>
              <a:gd name="T99" fmla="*/ 2147483647 h 2259"/>
              <a:gd name="T100" fmla="*/ 2147483647 w 3345"/>
              <a:gd name="T101" fmla="*/ 2147483647 h 2259"/>
              <a:gd name="T102" fmla="*/ 2147483647 w 3345"/>
              <a:gd name="T103" fmla="*/ 2147483647 h 2259"/>
              <a:gd name="T104" fmla="*/ 2147483647 w 3345"/>
              <a:gd name="T105" fmla="*/ 2147483647 h 2259"/>
              <a:gd name="T106" fmla="*/ 2147483647 w 3345"/>
              <a:gd name="T107" fmla="*/ 2147483647 h 2259"/>
              <a:gd name="T108" fmla="*/ 2147483647 w 3345"/>
              <a:gd name="T109" fmla="*/ 2147483647 h 2259"/>
              <a:gd name="T110" fmla="*/ 2147483647 w 3345"/>
              <a:gd name="T111" fmla="*/ 2147483647 h 2259"/>
              <a:gd name="T112" fmla="*/ 2147483647 w 3345"/>
              <a:gd name="T113" fmla="*/ 2147483647 h 2259"/>
              <a:gd name="T114" fmla="*/ 2147483647 w 3345"/>
              <a:gd name="T115" fmla="*/ 2147483647 h 2259"/>
              <a:gd name="T116" fmla="*/ 2147483647 w 3345"/>
              <a:gd name="T117" fmla="*/ 2147483647 h 2259"/>
              <a:gd name="T118" fmla="*/ 2147483647 w 3345"/>
              <a:gd name="T119" fmla="*/ 2147483647 h 2259"/>
              <a:gd name="T120" fmla="*/ 2147483647 w 3345"/>
              <a:gd name="T121" fmla="*/ 2147483647 h 2259"/>
              <a:gd name="T122" fmla="*/ 2147483647 w 3345"/>
              <a:gd name="T123" fmla="*/ 2147483647 h 22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45"/>
              <a:gd name="T187" fmla="*/ 0 h 2259"/>
              <a:gd name="T188" fmla="*/ 3345 w 3345"/>
              <a:gd name="T189" fmla="*/ 2259 h 22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45" h="2259">
                <a:moveTo>
                  <a:pt x="1073" y="1150"/>
                </a:moveTo>
                <a:lnTo>
                  <a:pt x="1047" y="1153"/>
                </a:lnTo>
                <a:lnTo>
                  <a:pt x="1023" y="1158"/>
                </a:lnTo>
                <a:lnTo>
                  <a:pt x="1002" y="1165"/>
                </a:lnTo>
                <a:lnTo>
                  <a:pt x="981" y="1173"/>
                </a:lnTo>
                <a:lnTo>
                  <a:pt x="962" y="1183"/>
                </a:lnTo>
                <a:lnTo>
                  <a:pt x="944" y="1195"/>
                </a:lnTo>
                <a:lnTo>
                  <a:pt x="928" y="1207"/>
                </a:lnTo>
                <a:lnTo>
                  <a:pt x="915" y="1220"/>
                </a:lnTo>
                <a:lnTo>
                  <a:pt x="903" y="1234"/>
                </a:lnTo>
                <a:lnTo>
                  <a:pt x="895" y="1249"/>
                </a:lnTo>
                <a:lnTo>
                  <a:pt x="888" y="1263"/>
                </a:lnTo>
                <a:lnTo>
                  <a:pt x="884" y="1277"/>
                </a:lnTo>
                <a:lnTo>
                  <a:pt x="884" y="1292"/>
                </a:lnTo>
                <a:lnTo>
                  <a:pt x="887" y="1305"/>
                </a:lnTo>
                <a:lnTo>
                  <a:pt x="894" y="1318"/>
                </a:lnTo>
                <a:lnTo>
                  <a:pt x="904" y="1330"/>
                </a:lnTo>
                <a:lnTo>
                  <a:pt x="918" y="1342"/>
                </a:lnTo>
                <a:lnTo>
                  <a:pt x="936" y="1352"/>
                </a:lnTo>
                <a:lnTo>
                  <a:pt x="960" y="1360"/>
                </a:lnTo>
                <a:lnTo>
                  <a:pt x="986" y="1367"/>
                </a:lnTo>
                <a:lnTo>
                  <a:pt x="1019" y="1372"/>
                </a:lnTo>
                <a:lnTo>
                  <a:pt x="1056" y="1375"/>
                </a:lnTo>
                <a:lnTo>
                  <a:pt x="1059" y="1375"/>
                </a:lnTo>
                <a:lnTo>
                  <a:pt x="1066" y="1375"/>
                </a:lnTo>
                <a:lnTo>
                  <a:pt x="1077" y="1376"/>
                </a:lnTo>
                <a:lnTo>
                  <a:pt x="1091" y="1376"/>
                </a:lnTo>
                <a:lnTo>
                  <a:pt x="1110" y="1376"/>
                </a:lnTo>
                <a:lnTo>
                  <a:pt x="1130" y="1376"/>
                </a:lnTo>
                <a:lnTo>
                  <a:pt x="1153" y="1376"/>
                </a:lnTo>
                <a:lnTo>
                  <a:pt x="1176" y="1375"/>
                </a:lnTo>
                <a:lnTo>
                  <a:pt x="1201" y="1373"/>
                </a:lnTo>
                <a:lnTo>
                  <a:pt x="1226" y="1370"/>
                </a:lnTo>
                <a:lnTo>
                  <a:pt x="1251" y="1367"/>
                </a:lnTo>
                <a:lnTo>
                  <a:pt x="1275" y="1362"/>
                </a:lnTo>
                <a:lnTo>
                  <a:pt x="1297" y="1357"/>
                </a:lnTo>
                <a:lnTo>
                  <a:pt x="1319" y="1350"/>
                </a:lnTo>
                <a:lnTo>
                  <a:pt x="1338" y="1341"/>
                </a:lnTo>
                <a:lnTo>
                  <a:pt x="1354" y="1330"/>
                </a:lnTo>
                <a:lnTo>
                  <a:pt x="1366" y="1318"/>
                </a:lnTo>
                <a:lnTo>
                  <a:pt x="1375" y="1305"/>
                </a:lnTo>
                <a:lnTo>
                  <a:pt x="1379" y="1290"/>
                </a:lnTo>
                <a:lnTo>
                  <a:pt x="1378" y="1271"/>
                </a:lnTo>
                <a:lnTo>
                  <a:pt x="1376" y="1269"/>
                </a:lnTo>
                <a:lnTo>
                  <a:pt x="1369" y="1264"/>
                </a:lnTo>
                <a:lnTo>
                  <a:pt x="1359" y="1257"/>
                </a:lnTo>
                <a:lnTo>
                  <a:pt x="1345" y="1248"/>
                </a:lnTo>
                <a:lnTo>
                  <a:pt x="1328" y="1238"/>
                </a:lnTo>
                <a:lnTo>
                  <a:pt x="1309" y="1225"/>
                </a:lnTo>
                <a:lnTo>
                  <a:pt x="1287" y="1213"/>
                </a:lnTo>
                <a:lnTo>
                  <a:pt x="1264" y="1201"/>
                </a:lnTo>
                <a:lnTo>
                  <a:pt x="1238" y="1190"/>
                </a:lnTo>
                <a:lnTo>
                  <a:pt x="1212" y="1178"/>
                </a:lnTo>
                <a:lnTo>
                  <a:pt x="1184" y="1168"/>
                </a:lnTo>
                <a:lnTo>
                  <a:pt x="1156" y="1160"/>
                </a:lnTo>
                <a:lnTo>
                  <a:pt x="1128" y="1154"/>
                </a:lnTo>
                <a:lnTo>
                  <a:pt x="1101" y="1151"/>
                </a:lnTo>
                <a:lnTo>
                  <a:pt x="1073" y="1150"/>
                </a:lnTo>
                <a:close/>
                <a:moveTo>
                  <a:pt x="2291" y="1150"/>
                </a:moveTo>
                <a:lnTo>
                  <a:pt x="2263" y="1151"/>
                </a:lnTo>
                <a:lnTo>
                  <a:pt x="2235" y="1154"/>
                </a:lnTo>
                <a:lnTo>
                  <a:pt x="2207" y="1160"/>
                </a:lnTo>
                <a:lnTo>
                  <a:pt x="2179" y="1168"/>
                </a:lnTo>
                <a:lnTo>
                  <a:pt x="2151" y="1178"/>
                </a:lnTo>
                <a:lnTo>
                  <a:pt x="2125" y="1190"/>
                </a:lnTo>
                <a:lnTo>
                  <a:pt x="2100" y="1201"/>
                </a:lnTo>
                <a:lnTo>
                  <a:pt x="2076" y="1213"/>
                </a:lnTo>
                <a:lnTo>
                  <a:pt x="2054" y="1225"/>
                </a:lnTo>
                <a:lnTo>
                  <a:pt x="2035" y="1237"/>
                </a:lnTo>
                <a:lnTo>
                  <a:pt x="2018" y="1248"/>
                </a:lnTo>
                <a:lnTo>
                  <a:pt x="2004" y="1257"/>
                </a:lnTo>
                <a:lnTo>
                  <a:pt x="1994" y="1264"/>
                </a:lnTo>
                <a:lnTo>
                  <a:pt x="1988" y="1269"/>
                </a:lnTo>
                <a:lnTo>
                  <a:pt x="1985" y="1271"/>
                </a:lnTo>
                <a:lnTo>
                  <a:pt x="1984" y="1290"/>
                </a:lnTo>
                <a:lnTo>
                  <a:pt x="1989" y="1305"/>
                </a:lnTo>
                <a:lnTo>
                  <a:pt x="1997" y="1318"/>
                </a:lnTo>
                <a:lnTo>
                  <a:pt x="2009" y="1330"/>
                </a:lnTo>
                <a:lnTo>
                  <a:pt x="2026" y="1341"/>
                </a:lnTo>
                <a:lnTo>
                  <a:pt x="2044" y="1350"/>
                </a:lnTo>
                <a:lnTo>
                  <a:pt x="2066" y="1357"/>
                </a:lnTo>
                <a:lnTo>
                  <a:pt x="2088" y="1362"/>
                </a:lnTo>
                <a:lnTo>
                  <a:pt x="2112" y="1367"/>
                </a:lnTo>
                <a:lnTo>
                  <a:pt x="2138" y="1370"/>
                </a:lnTo>
                <a:lnTo>
                  <a:pt x="2162" y="1373"/>
                </a:lnTo>
                <a:lnTo>
                  <a:pt x="2187" y="1375"/>
                </a:lnTo>
                <a:lnTo>
                  <a:pt x="2211" y="1376"/>
                </a:lnTo>
                <a:lnTo>
                  <a:pt x="2234" y="1376"/>
                </a:lnTo>
                <a:lnTo>
                  <a:pt x="2254" y="1376"/>
                </a:lnTo>
                <a:lnTo>
                  <a:pt x="2272" y="1376"/>
                </a:lnTo>
                <a:lnTo>
                  <a:pt x="2287" y="1376"/>
                </a:lnTo>
                <a:lnTo>
                  <a:pt x="2298" y="1375"/>
                </a:lnTo>
                <a:lnTo>
                  <a:pt x="2305" y="1375"/>
                </a:lnTo>
                <a:lnTo>
                  <a:pt x="2307" y="1375"/>
                </a:lnTo>
                <a:lnTo>
                  <a:pt x="2346" y="1374"/>
                </a:lnTo>
                <a:lnTo>
                  <a:pt x="2379" y="1371"/>
                </a:lnTo>
                <a:lnTo>
                  <a:pt x="2407" y="1366"/>
                </a:lnTo>
                <a:lnTo>
                  <a:pt x="2431" y="1359"/>
                </a:lnTo>
                <a:lnTo>
                  <a:pt x="2450" y="1351"/>
                </a:lnTo>
                <a:lnTo>
                  <a:pt x="2465" y="1341"/>
                </a:lnTo>
                <a:lnTo>
                  <a:pt x="2477" y="1329"/>
                </a:lnTo>
                <a:lnTo>
                  <a:pt x="2484" y="1317"/>
                </a:lnTo>
                <a:lnTo>
                  <a:pt x="2488" y="1304"/>
                </a:lnTo>
                <a:lnTo>
                  <a:pt x="2488" y="1290"/>
                </a:lnTo>
                <a:lnTo>
                  <a:pt x="2486" y="1276"/>
                </a:lnTo>
                <a:lnTo>
                  <a:pt x="2481" y="1262"/>
                </a:lnTo>
                <a:lnTo>
                  <a:pt x="2472" y="1248"/>
                </a:lnTo>
                <a:lnTo>
                  <a:pt x="2462" y="1233"/>
                </a:lnTo>
                <a:lnTo>
                  <a:pt x="2449" y="1219"/>
                </a:lnTo>
                <a:lnTo>
                  <a:pt x="2435" y="1207"/>
                </a:lnTo>
                <a:lnTo>
                  <a:pt x="2418" y="1195"/>
                </a:lnTo>
                <a:lnTo>
                  <a:pt x="2400" y="1183"/>
                </a:lnTo>
                <a:lnTo>
                  <a:pt x="2381" y="1173"/>
                </a:lnTo>
                <a:lnTo>
                  <a:pt x="2360" y="1164"/>
                </a:lnTo>
                <a:lnTo>
                  <a:pt x="2339" y="1158"/>
                </a:lnTo>
                <a:lnTo>
                  <a:pt x="2317" y="1153"/>
                </a:lnTo>
                <a:lnTo>
                  <a:pt x="2291" y="1150"/>
                </a:lnTo>
                <a:close/>
                <a:moveTo>
                  <a:pt x="1667" y="0"/>
                </a:moveTo>
                <a:lnTo>
                  <a:pt x="1678" y="0"/>
                </a:lnTo>
                <a:lnTo>
                  <a:pt x="1803" y="663"/>
                </a:lnTo>
                <a:lnTo>
                  <a:pt x="2005" y="143"/>
                </a:lnTo>
                <a:lnTo>
                  <a:pt x="1924" y="722"/>
                </a:lnTo>
                <a:lnTo>
                  <a:pt x="2255" y="406"/>
                </a:lnTo>
                <a:lnTo>
                  <a:pt x="2034" y="797"/>
                </a:lnTo>
                <a:lnTo>
                  <a:pt x="2303" y="672"/>
                </a:lnTo>
                <a:lnTo>
                  <a:pt x="2305" y="672"/>
                </a:lnTo>
                <a:lnTo>
                  <a:pt x="2310" y="670"/>
                </a:lnTo>
                <a:lnTo>
                  <a:pt x="2318" y="667"/>
                </a:lnTo>
                <a:lnTo>
                  <a:pt x="2330" y="662"/>
                </a:lnTo>
                <a:lnTo>
                  <a:pt x="2343" y="657"/>
                </a:lnTo>
                <a:lnTo>
                  <a:pt x="2357" y="651"/>
                </a:lnTo>
                <a:lnTo>
                  <a:pt x="2374" y="643"/>
                </a:lnTo>
                <a:lnTo>
                  <a:pt x="2392" y="634"/>
                </a:lnTo>
                <a:lnTo>
                  <a:pt x="2410" y="626"/>
                </a:lnTo>
                <a:lnTo>
                  <a:pt x="2429" y="616"/>
                </a:lnTo>
                <a:lnTo>
                  <a:pt x="2447" y="606"/>
                </a:lnTo>
                <a:lnTo>
                  <a:pt x="2465" y="596"/>
                </a:lnTo>
                <a:lnTo>
                  <a:pt x="2483" y="584"/>
                </a:lnTo>
                <a:lnTo>
                  <a:pt x="2499" y="573"/>
                </a:lnTo>
                <a:lnTo>
                  <a:pt x="2513" y="561"/>
                </a:lnTo>
                <a:lnTo>
                  <a:pt x="2526" y="550"/>
                </a:lnTo>
                <a:lnTo>
                  <a:pt x="2536" y="537"/>
                </a:lnTo>
                <a:lnTo>
                  <a:pt x="2543" y="526"/>
                </a:lnTo>
                <a:lnTo>
                  <a:pt x="2547" y="514"/>
                </a:lnTo>
                <a:lnTo>
                  <a:pt x="2548" y="503"/>
                </a:lnTo>
                <a:lnTo>
                  <a:pt x="2545" y="490"/>
                </a:lnTo>
                <a:lnTo>
                  <a:pt x="2537" y="480"/>
                </a:lnTo>
                <a:lnTo>
                  <a:pt x="2525" y="469"/>
                </a:lnTo>
                <a:lnTo>
                  <a:pt x="2507" y="459"/>
                </a:lnTo>
                <a:lnTo>
                  <a:pt x="2485" y="450"/>
                </a:lnTo>
                <a:lnTo>
                  <a:pt x="2456" y="440"/>
                </a:lnTo>
                <a:lnTo>
                  <a:pt x="2421" y="432"/>
                </a:lnTo>
                <a:lnTo>
                  <a:pt x="2381" y="425"/>
                </a:lnTo>
                <a:lnTo>
                  <a:pt x="2383" y="424"/>
                </a:lnTo>
                <a:lnTo>
                  <a:pt x="2390" y="421"/>
                </a:lnTo>
                <a:lnTo>
                  <a:pt x="2400" y="417"/>
                </a:lnTo>
                <a:lnTo>
                  <a:pt x="2415" y="411"/>
                </a:lnTo>
                <a:lnTo>
                  <a:pt x="2433" y="405"/>
                </a:lnTo>
                <a:lnTo>
                  <a:pt x="2454" y="399"/>
                </a:lnTo>
                <a:lnTo>
                  <a:pt x="2478" y="392"/>
                </a:lnTo>
                <a:lnTo>
                  <a:pt x="2503" y="387"/>
                </a:lnTo>
                <a:lnTo>
                  <a:pt x="2530" y="383"/>
                </a:lnTo>
                <a:lnTo>
                  <a:pt x="2558" y="380"/>
                </a:lnTo>
                <a:lnTo>
                  <a:pt x="2588" y="379"/>
                </a:lnTo>
                <a:lnTo>
                  <a:pt x="2617" y="380"/>
                </a:lnTo>
                <a:lnTo>
                  <a:pt x="2647" y="384"/>
                </a:lnTo>
                <a:lnTo>
                  <a:pt x="2676" y="391"/>
                </a:lnTo>
                <a:lnTo>
                  <a:pt x="2706" y="403"/>
                </a:lnTo>
                <a:lnTo>
                  <a:pt x="2734" y="417"/>
                </a:lnTo>
                <a:lnTo>
                  <a:pt x="2760" y="436"/>
                </a:lnTo>
                <a:lnTo>
                  <a:pt x="2784" y="460"/>
                </a:lnTo>
                <a:lnTo>
                  <a:pt x="2786" y="459"/>
                </a:lnTo>
                <a:lnTo>
                  <a:pt x="2789" y="455"/>
                </a:lnTo>
                <a:lnTo>
                  <a:pt x="2795" y="448"/>
                </a:lnTo>
                <a:lnTo>
                  <a:pt x="2801" y="438"/>
                </a:lnTo>
                <a:lnTo>
                  <a:pt x="2809" y="427"/>
                </a:lnTo>
                <a:lnTo>
                  <a:pt x="2817" y="414"/>
                </a:lnTo>
                <a:lnTo>
                  <a:pt x="2825" y="400"/>
                </a:lnTo>
                <a:lnTo>
                  <a:pt x="2834" y="382"/>
                </a:lnTo>
                <a:lnTo>
                  <a:pt x="2841" y="365"/>
                </a:lnTo>
                <a:lnTo>
                  <a:pt x="2846" y="346"/>
                </a:lnTo>
                <a:lnTo>
                  <a:pt x="2849" y="325"/>
                </a:lnTo>
                <a:lnTo>
                  <a:pt x="2851" y="304"/>
                </a:lnTo>
                <a:lnTo>
                  <a:pt x="2849" y="282"/>
                </a:lnTo>
                <a:lnTo>
                  <a:pt x="2844" y="260"/>
                </a:lnTo>
                <a:lnTo>
                  <a:pt x="2835" y="236"/>
                </a:lnTo>
                <a:lnTo>
                  <a:pt x="2821" y="214"/>
                </a:lnTo>
                <a:lnTo>
                  <a:pt x="2804" y="190"/>
                </a:lnTo>
                <a:lnTo>
                  <a:pt x="2781" y="168"/>
                </a:lnTo>
                <a:lnTo>
                  <a:pt x="2752" y="146"/>
                </a:lnTo>
                <a:lnTo>
                  <a:pt x="2716" y="123"/>
                </a:lnTo>
                <a:lnTo>
                  <a:pt x="2718" y="123"/>
                </a:lnTo>
                <a:lnTo>
                  <a:pt x="2724" y="122"/>
                </a:lnTo>
                <a:lnTo>
                  <a:pt x="2735" y="121"/>
                </a:lnTo>
                <a:lnTo>
                  <a:pt x="2748" y="120"/>
                </a:lnTo>
                <a:lnTo>
                  <a:pt x="2763" y="118"/>
                </a:lnTo>
                <a:lnTo>
                  <a:pt x="2783" y="117"/>
                </a:lnTo>
                <a:lnTo>
                  <a:pt x="2804" y="116"/>
                </a:lnTo>
                <a:lnTo>
                  <a:pt x="2827" y="115"/>
                </a:lnTo>
                <a:lnTo>
                  <a:pt x="2854" y="116"/>
                </a:lnTo>
                <a:lnTo>
                  <a:pt x="2880" y="117"/>
                </a:lnTo>
                <a:lnTo>
                  <a:pt x="2910" y="119"/>
                </a:lnTo>
                <a:lnTo>
                  <a:pt x="2940" y="122"/>
                </a:lnTo>
                <a:lnTo>
                  <a:pt x="2970" y="126"/>
                </a:lnTo>
                <a:lnTo>
                  <a:pt x="3002" y="132"/>
                </a:lnTo>
                <a:lnTo>
                  <a:pt x="3033" y="140"/>
                </a:lnTo>
                <a:lnTo>
                  <a:pt x="3064" y="151"/>
                </a:lnTo>
                <a:lnTo>
                  <a:pt x="3096" y="162"/>
                </a:lnTo>
                <a:lnTo>
                  <a:pt x="3126" y="176"/>
                </a:lnTo>
                <a:lnTo>
                  <a:pt x="3156" y="193"/>
                </a:lnTo>
                <a:lnTo>
                  <a:pt x="3184" y="212"/>
                </a:lnTo>
                <a:lnTo>
                  <a:pt x="3212" y="234"/>
                </a:lnTo>
                <a:lnTo>
                  <a:pt x="3237" y="259"/>
                </a:lnTo>
                <a:lnTo>
                  <a:pt x="3260" y="287"/>
                </a:lnTo>
                <a:lnTo>
                  <a:pt x="3281" y="318"/>
                </a:lnTo>
                <a:lnTo>
                  <a:pt x="3300" y="353"/>
                </a:lnTo>
                <a:lnTo>
                  <a:pt x="3315" y="391"/>
                </a:lnTo>
                <a:lnTo>
                  <a:pt x="3328" y="433"/>
                </a:lnTo>
                <a:lnTo>
                  <a:pt x="3337" y="479"/>
                </a:lnTo>
                <a:lnTo>
                  <a:pt x="3343" y="534"/>
                </a:lnTo>
                <a:lnTo>
                  <a:pt x="3345" y="586"/>
                </a:lnTo>
                <a:lnTo>
                  <a:pt x="3343" y="634"/>
                </a:lnTo>
                <a:lnTo>
                  <a:pt x="3335" y="680"/>
                </a:lnTo>
                <a:lnTo>
                  <a:pt x="3326" y="723"/>
                </a:lnTo>
                <a:lnTo>
                  <a:pt x="3314" y="763"/>
                </a:lnTo>
                <a:lnTo>
                  <a:pt x="3299" y="801"/>
                </a:lnTo>
                <a:lnTo>
                  <a:pt x="3281" y="835"/>
                </a:lnTo>
                <a:lnTo>
                  <a:pt x="3262" y="867"/>
                </a:lnTo>
                <a:lnTo>
                  <a:pt x="3241" y="897"/>
                </a:lnTo>
                <a:lnTo>
                  <a:pt x="3219" y="923"/>
                </a:lnTo>
                <a:lnTo>
                  <a:pt x="3197" y="948"/>
                </a:lnTo>
                <a:lnTo>
                  <a:pt x="3173" y="970"/>
                </a:lnTo>
                <a:lnTo>
                  <a:pt x="3151" y="990"/>
                </a:lnTo>
                <a:lnTo>
                  <a:pt x="3128" y="1008"/>
                </a:lnTo>
                <a:lnTo>
                  <a:pt x="3106" y="1023"/>
                </a:lnTo>
                <a:lnTo>
                  <a:pt x="3086" y="1036"/>
                </a:lnTo>
                <a:lnTo>
                  <a:pt x="3066" y="1048"/>
                </a:lnTo>
                <a:lnTo>
                  <a:pt x="3050" y="1058"/>
                </a:lnTo>
                <a:lnTo>
                  <a:pt x="3035" y="1065"/>
                </a:lnTo>
                <a:lnTo>
                  <a:pt x="3022" y="1071"/>
                </a:lnTo>
                <a:lnTo>
                  <a:pt x="3013" y="1075"/>
                </a:lnTo>
                <a:lnTo>
                  <a:pt x="3007" y="1077"/>
                </a:lnTo>
                <a:lnTo>
                  <a:pt x="3005" y="1078"/>
                </a:lnTo>
                <a:lnTo>
                  <a:pt x="3007" y="1078"/>
                </a:lnTo>
                <a:lnTo>
                  <a:pt x="3011" y="1077"/>
                </a:lnTo>
                <a:lnTo>
                  <a:pt x="3017" y="1076"/>
                </a:lnTo>
                <a:lnTo>
                  <a:pt x="3025" y="1075"/>
                </a:lnTo>
                <a:lnTo>
                  <a:pt x="3037" y="1075"/>
                </a:lnTo>
                <a:lnTo>
                  <a:pt x="3049" y="1076"/>
                </a:lnTo>
                <a:lnTo>
                  <a:pt x="3062" y="1078"/>
                </a:lnTo>
                <a:lnTo>
                  <a:pt x="3077" y="1081"/>
                </a:lnTo>
                <a:lnTo>
                  <a:pt x="3093" y="1086"/>
                </a:lnTo>
                <a:lnTo>
                  <a:pt x="3109" y="1094"/>
                </a:lnTo>
                <a:lnTo>
                  <a:pt x="3126" y="1103"/>
                </a:lnTo>
                <a:lnTo>
                  <a:pt x="3144" y="1115"/>
                </a:lnTo>
                <a:lnTo>
                  <a:pt x="3161" y="1130"/>
                </a:lnTo>
                <a:lnTo>
                  <a:pt x="3177" y="1150"/>
                </a:lnTo>
                <a:lnTo>
                  <a:pt x="3194" y="1171"/>
                </a:lnTo>
                <a:lnTo>
                  <a:pt x="3210" y="1198"/>
                </a:lnTo>
                <a:lnTo>
                  <a:pt x="3224" y="1228"/>
                </a:lnTo>
                <a:lnTo>
                  <a:pt x="3239" y="1264"/>
                </a:lnTo>
                <a:lnTo>
                  <a:pt x="3251" y="1304"/>
                </a:lnTo>
                <a:lnTo>
                  <a:pt x="3261" y="1349"/>
                </a:lnTo>
                <a:lnTo>
                  <a:pt x="3269" y="1400"/>
                </a:lnTo>
                <a:lnTo>
                  <a:pt x="3268" y="1399"/>
                </a:lnTo>
                <a:lnTo>
                  <a:pt x="3264" y="1397"/>
                </a:lnTo>
                <a:lnTo>
                  <a:pt x="3258" y="1394"/>
                </a:lnTo>
                <a:lnTo>
                  <a:pt x="3250" y="1391"/>
                </a:lnTo>
                <a:lnTo>
                  <a:pt x="3241" y="1386"/>
                </a:lnTo>
                <a:lnTo>
                  <a:pt x="3228" y="1380"/>
                </a:lnTo>
                <a:lnTo>
                  <a:pt x="3216" y="1376"/>
                </a:lnTo>
                <a:lnTo>
                  <a:pt x="3203" y="1371"/>
                </a:lnTo>
                <a:lnTo>
                  <a:pt x="3190" y="1366"/>
                </a:lnTo>
                <a:lnTo>
                  <a:pt x="3175" y="1362"/>
                </a:lnTo>
                <a:lnTo>
                  <a:pt x="3160" y="1358"/>
                </a:lnTo>
                <a:lnTo>
                  <a:pt x="3147" y="1356"/>
                </a:lnTo>
                <a:lnTo>
                  <a:pt x="3132" y="1354"/>
                </a:lnTo>
                <a:lnTo>
                  <a:pt x="3120" y="1354"/>
                </a:lnTo>
                <a:lnTo>
                  <a:pt x="3108" y="1355"/>
                </a:lnTo>
                <a:lnTo>
                  <a:pt x="3098" y="1358"/>
                </a:lnTo>
                <a:lnTo>
                  <a:pt x="3090" y="1364"/>
                </a:lnTo>
                <a:lnTo>
                  <a:pt x="3082" y="1371"/>
                </a:lnTo>
                <a:lnTo>
                  <a:pt x="3077" y="1380"/>
                </a:lnTo>
                <a:lnTo>
                  <a:pt x="3075" y="1394"/>
                </a:lnTo>
                <a:lnTo>
                  <a:pt x="3076" y="1409"/>
                </a:lnTo>
                <a:lnTo>
                  <a:pt x="3079" y="1427"/>
                </a:lnTo>
                <a:lnTo>
                  <a:pt x="3087" y="1449"/>
                </a:lnTo>
                <a:lnTo>
                  <a:pt x="3097" y="1474"/>
                </a:lnTo>
                <a:lnTo>
                  <a:pt x="3111" y="1504"/>
                </a:lnTo>
                <a:lnTo>
                  <a:pt x="3112" y="1506"/>
                </a:lnTo>
                <a:lnTo>
                  <a:pt x="3116" y="1511"/>
                </a:lnTo>
                <a:lnTo>
                  <a:pt x="3122" y="1520"/>
                </a:lnTo>
                <a:lnTo>
                  <a:pt x="3131" y="1532"/>
                </a:lnTo>
                <a:lnTo>
                  <a:pt x="3144" y="1549"/>
                </a:lnTo>
                <a:lnTo>
                  <a:pt x="3159" y="1567"/>
                </a:lnTo>
                <a:lnTo>
                  <a:pt x="3178" y="1590"/>
                </a:lnTo>
                <a:lnTo>
                  <a:pt x="3201" y="1614"/>
                </a:lnTo>
                <a:lnTo>
                  <a:pt x="3228" y="1642"/>
                </a:lnTo>
                <a:lnTo>
                  <a:pt x="3260" y="1672"/>
                </a:lnTo>
                <a:lnTo>
                  <a:pt x="3267" y="1680"/>
                </a:lnTo>
                <a:lnTo>
                  <a:pt x="3275" y="1694"/>
                </a:lnTo>
                <a:lnTo>
                  <a:pt x="3282" y="1711"/>
                </a:lnTo>
                <a:lnTo>
                  <a:pt x="3290" y="1731"/>
                </a:lnTo>
                <a:lnTo>
                  <a:pt x="3296" y="1755"/>
                </a:lnTo>
                <a:lnTo>
                  <a:pt x="3301" y="1782"/>
                </a:lnTo>
                <a:lnTo>
                  <a:pt x="3304" y="1811"/>
                </a:lnTo>
                <a:lnTo>
                  <a:pt x="3306" y="1842"/>
                </a:lnTo>
                <a:lnTo>
                  <a:pt x="3305" y="1874"/>
                </a:lnTo>
                <a:lnTo>
                  <a:pt x="3302" y="1908"/>
                </a:lnTo>
                <a:lnTo>
                  <a:pt x="3296" y="1943"/>
                </a:lnTo>
                <a:lnTo>
                  <a:pt x="3286" y="1977"/>
                </a:lnTo>
                <a:lnTo>
                  <a:pt x="3274" y="2013"/>
                </a:lnTo>
                <a:lnTo>
                  <a:pt x="3257" y="2048"/>
                </a:lnTo>
                <a:lnTo>
                  <a:pt x="3236" y="2082"/>
                </a:lnTo>
                <a:lnTo>
                  <a:pt x="3211" y="2115"/>
                </a:lnTo>
                <a:lnTo>
                  <a:pt x="3180" y="2147"/>
                </a:lnTo>
                <a:lnTo>
                  <a:pt x="3145" y="2176"/>
                </a:lnTo>
                <a:lnTo>
                  <a:pt x="3105" y="2204"/>
                </a:lnTo>
                <a:lnTo>
                  <a:pt x="3066" y="2225"/>
                </a:lnTo>
                <a:lnTo>
                  <a:pt x="3030" y="2241"/>
                </a:lnTo>
                <a:lnTo>
                  <a:pt x="2996" y="2252"/>
                </a:lnTo>
                <a:lnTo>
                  <a:pt x="2962" y="2257"/>
                </a:lnTo>
                <a:lnTo>
                  <a:pt x="2931" y="2259"/>
                </a:lnTo>
                <a:lnTo>
                  <a:pt x="2903" y="2257"/>
                </a:lnTo>
                <a:lnTo>
                  <a:pt x="2876" y="2251"/>
                </a:lnTo>
                <a:lnTo>
                  <a:pt x="2851" y="2243"/>
                </a:lnTo>
                <a:lnTo>
                  <a:pt x="2828" y="2231"/>
                </a:lnTo>
                <a:lnTo>
                  <a:pt x="2808" y="2217"/>
                </a:lnTo>
                <a:lnTo>
                  <a:pt x="2790" y="2203"/>
                </a:lnTo>
                <a:lnTo>
                  <a:pt x="2774" y="2187"/>
                </a:lnTo>
                <a:lnTo>
                  <a:pt x="2761" y="2169"/>
                </a:lnTo>
                <a:lnTo>
                  <a:pt x="2750" y="2152"/>
                </a:lnTo>
                <a:lnTo>
                  <a:pt x="2742" y="2135"/>
                </a:lnTo>
                <a:lnTo>
                  <a:pt x="2736" y="2117"/>
                </a:lnTo>
                <a:lnTo>
                  <a:pt x="2730" y="2091"/>
                </a:lnTo>
                <a:lnTo>
                  <a:pt x="2724" y="2066"/>
                </a:lnTo>
                <a:lnTo>
                  <a:pt x="2721" y="2043"/>
                </a:lnTo>
                <a:lnTo>
                  <a:pt x="2720" y="2020"/>
                </a:lnTo>
                <a:lnTo>
                  <a:pt x="2719" y="2001"/>
                </a:lnTo>
                <a:lnTo>
                  <a:pt x="2719" y="1983"/>
                </a:lnTo>
                <a:lnTo>
                  <a:pt x="2719" y="1967"/>
                </a:lnTo>
                <a:lnTo>
                  <a:pt x="2719" y="1953"/>
                </a:lnTo>
                <a:lnTo>
                  <a:pt x="2720" y="1942"/>
                </a:lnTo>
                <a:lnTo>
                  <a:pt x="2719" y="1933"/>
                </a:lnTo>
                <a:lnTo>
                  <a:pt x="2719" y="1926"/>
                </a:lnTo>
                <a:lnTo>
                  <a:pt x="2717" y="1922"/>
                </a:lnTo>
                <a:lnTo>
                  <a:pt x="2714" y="1921"/>
                </a:lnTo>
                <a:lnTo>
                  <a:pt x="2709" y="1923"/>
                </a:lnTo>
                <a:lnTo>
                  <a:pt x="2703" y="1928"/>
                </a:lnTo>
                <a:lnTo>
                  <a:pt x="2694" y="1937"/>
                </a:lnTo>
                <a:lnTo>
                  <a:pt x="2683" y="1948"/>
                </a:lnTo>
                <a:lnTo>
                  <a:pt x="2669" y="1962"/>
                </a:lnTo>
                <a:lnTo>
                  <a:pt x="2653" y="1981"/>
                </a:lnTo>
                <a:lnTo>
                  <a:pt x="2633" y="2003"/>
                </a:lnTo>
                <a:lnTo>
                  <a:pt x="2609" y="2028"/>
                </a:lnTo>
                <a:lnTo>
                  <a:pt x="2582" y="2058"/>
                </a:lnTo>
                <a:lnTo>
                  <a:pt x="2581" y="2056"/>
                </a:lnTo>
                <a:lnTo>
                  <a:pt x="2578" y="2049"/>
                </a:lnTo>
                <a:lnTo>
                  <a:pt x="2572" y="2038"/>
                </a:lnTo>
                <a:lnTo>
                  <a:pt x="2565" y="2024"/>
                </a:lnTo>
                <a:lnTo>
                  <a:pt x="2556" y="2007"/>
                </a:lnTo>
                <a:lnTo>
                  <a:pt x="2543" y="1989"/>
                </a:lnTo>
                <a:lnTo>
                  <a:pt x="2529" y="1968"/>
                </a:lnTo>
                <a:lnTo>
                  <a:pt x="2511" y="1946"/>
                </a:lnTo>
                <a:lnTo>
                  <a:pt x="2491" y="1924"/>
                </a:lnTo>
                <a:lnTo>
                  <a:pt x="2467" y="1903"/>
                </a:lnTo>
                <a:lnTo>
                  <a:pt x="2441" y="1882"/>
                </a:lnTo>
                <a:lnTo>
                  <a:pt x="2411" y="1862"/>
                </a:lnTo>
                <a:lnTo>
                  <a:pt x="2379" y="1844"/>
                </a:lnTo>
                <a:lnTo>
                  <a:pt x="2343" y="1828"/>
                </a:lnTo>
                <a:lnTo>
                  <a:pt x="2303" y="1815"/>
                </a:lnTo>
                <a:lnTo>
                  <a:pt x="2267" y="1807"/>
                </a:lnTo>
                <a:lnTo>
                  <a:pt x="2232" y="1799"/>
                </a:lnTo>
                <a:lnTo>
                  <a:pt x="2197" y="1791"/>
                </a:lnTo>
                <a:lnTo>
                  <a:pt x="2162" y="1784"/>
                </a:lnTo>
                <a:lnTo>
                  <a:pt x="2129" y="1774"/>
                </a:lnTo>
                <a:lnTo>
                  <a:pt x="2096" y="1765"/>
                </a:lnTo>
                <a:lnTo>
                  <a:pt x="2063" y="1754"/>
                </a:lnTo>
                <a:lnTo>
                  <a:pt x="2031" y="1740"/>
                </a:lnTo>
                <a:lnTo>
                  <a:pt x="1999" y="1723"/>
                </a:lnTo>
                <a:lnTo>
                  <a:pt x="1968" y="1704"/>
                </a:lnTo>
                <a:lnTo>
                  <a:pt x="1936" y="1680"/>
                </a:lnTo>
                <a:lnTo>
                  <a:pt x="1904" y="1653"/>
                </a:lnTo>
                <a:lnTo>
                  <a:pt x="1873" y="1620"/>
                </a:lnTo>
                <a:lnTo>
                  <a:pt x="1842" y="1581"/>
                </a:lnTo>
                <a:lnTo>
                  <a:pt x="1811" y="1538"/>
                </a:lnTo>
                <a:lnTo>
                  <a:pt x="1780" y="1488"/>
                </a:lnTo>
                <a:lnTo>
                  <a:pt x="1748" y="1429"/>
                </a:lnTo>
                <a:lnTo>
                  <a:pt x="1747" y="1428"/>
                </a:lnTo>
                <a:lnTo>
                  <a:pt x="1746" y="1423"/>
                </a:lnTo>
                <a:lnTo>
                  <a:pt x="1743" y="1416"/>
                </a:lnTo>
                <a:lnTo>
                  <a:pt x="1740" y="1408"/>
                </a:lnTo>
                <a:lnTo>
                  <a:pt x="1735" y="1398"/>
                </a:lnTo>
                <a:lnTo>
                  <a:pt x="1730" y="1388"/>
                </a:lnTo>
                <a:lnTo>
                  <a:pt x="1724" y="1377"/>
                </a:lnTo>
                <a:lnTo>
                  <a:pt x="1717" y="1368"/>
                </a:lnTo>
                <a:lnTo>
                  <a:pt x="1709" y="1360"/>
                </a:lnTo>
                <a:lnTo>
                  <a:pt x="1699" y="1354"/>
                </a:lnTo>
                <a:lnTo>
                  <a:pt x="1689" y="1350"/>
                </a:lnTo>
                <a:lnTo>
                  <a:pt x="1679" y="1350"/>
                </a:lnTo>
                <a:lnTo>
                  <a:pt x="1667" y="1353"/>
                </a:lnTo>
                <a:lnTo>
                  <a:pt x="1654" y="1361"/>
                </a:lnTo>
                <a:lnTo>
                  <a:pt x="1642" y="1374"/>
                </a:lnTo>
                <a:lnTo>
                  <a:pt x="1628" y="1393"/>
                </a:lnTo>
                <a:lnTo>
                  <a:pt x="1614" y="1417"/>
                </a:lnTo>
                <a:lnTo>
                  <a:pt x="1599" y="1449"/>
                </a:lnTo>
                <a:lnTo>
                  <a:pt x="1575" y="1503"/>
                </a:lnTo>
                <a:lnTo>
                  <a:pt x="1549" y="1550"/>
                </a:lnTo>
                <a:lnTo>
                  <a:pt x="1523" y="1591"/>
                </a:lnTo>
                <a:lnTo>
                  <a:pt x="1496" y="1626"/>
                </a:lnTo>
                <a:lnTo>
                  <a:pt x="1470" y="1657"/>
                </a:lnTo>
                <a:lnTo>
                  <a:pt x="1441" y="1684"/>
                </a:lnTo>
                <a:lnTo>
                  <a:pt x="1414" y="1706"/>
                </a:lnTo>
                <a:lnTo>
                  <a:pt x="1384" y="1724"/>
                </a:lnTo>
                <a:lnTo>
                  <a:pt x="1355" y="1740"/>
                </a:lnTo>
                <a:lnTo>
                  <a:pt x="1325" y="1752"/>
                </a:lnTo>
                <a:lnTo>
                  <a:pt x="1295" y="1763"/>
                </a:lnTo>
                <a:lnTo>
                  <a:pt x="1265" y="1771"/>
                </a:lnTo>
                <a:lnTo>
                  <a:pt x="1233" y="1778"/>
                </a:lnTo>
                <a:lnTo>
                  <a:pt x="1203" y="1785"/>
                </a:lnTo>
                <a:lnTo>
                  <a:pt x="1171" y="1790"/>
                </a:lnTo>
                <a:lnTo>
                  <a:pt x="1138" y="1796"/>
                </a:lnTo>
                <a:lnTo>
                  <a:pt x="1107" y="1801"/>
                </a:lnTo>
                <a:lnTo>
                  <a:pt x="1074" y="1808"/>
                </a:lnTo>
                <a:lnTo>
                  <a:pt x="1041" y="1815"/>
                </a:lnTo>
                <a:lnTo>
                  <a:pt x="1002" y="1828"/>
                </a:lnTo>
                <a:lnTo>
                  <a:pt x="966" y="1844"/>
                </a:lnTo>
                <a:lnTo>
                  <a:pt x="933" y="1862"/>
                </a:lnTo>
                <a:lnTo>
                  <a:pt x="904" y="1882"/>
                </a:lnTo>
                <a:lnTo>
                  <a:pt x="877" y="1903"/>
                </a:lnTo>
                <a:lnTo>
                  <a:pt x="854" y="1924"/>
                </a:lnTo>
                <a:lnTo>
                  <a:pt x="833" y="1946"/>
                </a:lnTo>
                <a:lnTo>
                  <a:pt x="816" y="1968"/>
                </a:lnTo>
                <a:lnTo>
                  <a:pt x="801" y="1989"/>
                </a:lnTo>
                <a:lnTo>
                  <a:pt x="788" y="2007"/>
                </a:lnTo>
                <a:lnTo>
                  <a:pt x="779" y="2024"/>
                </a:lnTo>
                <a:lnTo>
                  <a:pt x="772" y="2038"/>
                </a:lnTo>
                <a:lnTo>
                  <a:pt x="767" y="2049"/>
                </a:lnTo>
                <a:lnTo>
                  <a:pt x="764" y="2056"/>
                </a:lnTo>
                <a:lnTo>
                  <a:pt x="763" y="2058"/>
                </a:lnTo>
                <a:lnTo>
                  <a:pt x="736" y="2024"/>
                </a:lnTo>
                <a:lnTo>
                  <a:pt x="713" y="1996"/>
                </a:lnTo>
                <a:lnTo>
                  <a:pt x="694" y="1970"/>
                </a:lnTo>
                <a:lnTo>
                  <a:pt x="676" y="1950"/>
                </a:lnTo>
                <a:lnTo>
                  <a:pt x="662" y="1933"/>
                </a:lnTo>
                <a:lnTo>
                  <a:pt x="650" y="1918"/>
                </a:lnTo>
                <a:lnTo>
                  <a:pt x="640" y="1908"/>
                </a:lnTo>
                <a:lnTo>
                  <a:pt x="631" y="1900"/>
                </a:lnTo>
                <a:lnTo>
                  <a:pt x="625" y="1896"/>
                </a:lnTo>
                <a:lnTo>
                  <a:pt x="621" y="1894"/>
                </a:lnTo>
                <a:lnTo>
                  <a:pt x="618" y="1895"/>
                </a:lnTo>
                <a:lnTo>
                  <a:pt x="617" y="1898"/>
                </a:lnTo>
                <a:lnTo>
                  <a:pt x="616" y="1903"/>
                </a:lnTo>
                <a:lnTo>
                  <a:pt x="616" y="1911"/>
                </a:lnTo>
                <a:lnTo>
                  <a:pt x="617" y="1920"/>
                </a:lnTo>
                <a:lnTo>
                  <a:pt x="618" y="1932"/>
                </a:lnTo>
                <a:lnTo>
                  <a:pt x="620" y="1944"/>
                </a:lnTo>
                <a:lnTo>
                  <a:pt x="621" y="1958"/>
                </a:lnTo>
                <a:lnTo>
                  <a:pt x="623" y="1973"/>
                </a:lnTo>
                <a:lnTo>
                  <a:pt x="624" y="1990"/>
                </a:lnTo>
                <a:lnTo>
                  <a:pt x="625" y="2007"/>
                </a:lnTo>
                <a:lnTo>
                  <a:pt x="625" y="2024"/>
                </a:lnTo>
                <a:lnTo>
                  <a:pt x="624" y="2043"/>
                </a:lnTo>
                <a:lnTo>
                  <a:pt x="623" y="2061"/>
                </a:lnTo>
                <a:lnTo>
                  <a:pt x="619" y="2081"/>
                </a:lnTo>
                <a:lnTo>
                  <a:pt x="615" y="2099"/>
                </a:lnTo>
                <a:lnTo>
                  <a:pt x="609" y="2117"/>
                </a:lnTo>
                <a:lnTo>
                  <a:pt x="603" y="2131"/>
                </a:lnTo>
                <a:lnTo>
                  <a:pt x="595" y="2145"/>
                </a:lnTo>
                <a:lnTo>
                  <a:pt x="584" y="2160"/>
                </a:lnTo>
                <a:lnTo>
                  <a:pt x="572" y="2175"/>
                </a:lnTo>
                <a:lnTo>
                  <a:pt x="558" y="2190"/>
                </a:lnTo>
                <a:lnTo>
                  <a:pt x="541" y="2204"/>
                </a:lnTo>
                <a:lnTo>
                  <a:pt x="522" y="2218"/>
                </a:lnTo>
                <a:lnTo>
                  <a:pt x="502" y="2230"/>
                </a:lnTo>
                <a:lnTo>
                  <a:pt x="479" y="2240"/>
                </a:lnTo>
                <a:lnTo>
                  <a:pt x="456" y="2248"/>
                </a:lnTo>
                <a:lnTo>
                  <a:pt x="429" y="2253"/>
                </a:lnTo>
                <a:lnTo>
                  <a:pt x="402" y="2255"/>
                </a:lnTo>
                <a:lnTo>
                  <a:pt x="372" y="2253"/>
                </a:lnTo>
                <a:lnTo>
                  <a:pt x="342" y="2248"/>
                </a:lnTo>
                <a:lnTo>
                  <a:pt x="308" y="2238"/>
                </a:lnTo>
                <a:lnTo>
                  <a:pt x="274" y="2222"/>
                </a:lnTo>
                <a:lnTo>
                  <a:pt x="238" y="2203"/>
                </a:lnTo>
                <a:lnTo>
                  <a:pt x="200" y="2176"/>
                </a:lnTo>
                <a:lnTo>
                  <a:pt x="162" y="2145"/>
                </a:lnTo>
                <a:lnTo>
                  <a:pt x="130" y="2112"/>
                </a:lnTo>
                <a:lnTo>
                  <a:pt x="103" y="2077"/>
                </a:lnTo>
                <a:lnTo>
                  <a:pt x="81" y="2042"/>
                </a:lnTo>
                <a:lnTo>
                  <a:pt x="63" y="2006"/>
                </a:lnTo>
                <a:lnTo>
                  <a:pt x="50" y="1969"/>
                </a:lnTo>
                <a:lnTo>
                  <a:pt x="41" y="1934"/>
                </a:lnTo>
                <a:lnTo>
                  <a:pt x="35" y="1898"/>
                </a:lnTo>
                <a:lnTo>
                  <a:pt x="33" y="1864"/>
                </a:lnTo>
                <a:lnTo>
                  <a:pt x="33" y="1830"/>
                </a:lnTo>
                <a:lnTo>
                  <a:pt x="35" y="1800"/>
                </a:lnTo>
                <a:lnTo>
                  <a:pt x="40" y="1770"/>
                </a:lnTo>
                <a:lnTo>
                  <a:pt x="47" y="1745"/>
                </a:lnTo>
                <a:lnTo>
                  <a:pt x="55" y="1721"/>
                </a:lnTo>
                <a:lnTo>
                  <a:pt x="64" y="1701"/>
                </a:lnTo>
                <a:lnTo>
                  <a:pt x="74" y="1685"/>
                </a:lnTo>
                <a:lnTo>
                  <a:pt x="85" y="1672"/>
                </a:lnTo>
                <a:lnTo>
                  <a:pt x="114" y="1644"/>
                </a:lnTo>
                <a:lnTo>
                  <a:pt x="141" y="1616"/>
                </a:lnTo>
                <a:lnTo>
                  <a:pt x="163" y="1592"/>
                </a:lnTo>
                <a:lnTo>
                  <a:pt x="183" y="1570"/>
                </a:lnTo>
                <a:lnTo>
                  <a:pt x="198" y="1551"/>
                </a:lnTo>
                <a:lnTo>
                  <a:pt x="211" y="1535"/>
                </a:lnTo>
                <a:lnTo>
                  <a:pt x="221" y="1521"/>
                </a:lnTo>
                <a:lnTo>
                  <a:pt x="228" y="1512"/>
                </a:lnTo>
                <a:lnTo>
                  <a:pt x="233" y="1506"/>
                </a:lnTo>
                <a:lnTo>
                  <a:pt x="234" y="1504"/>
                </a:lnTo>
                <a:lnTo>
                  <a:pt x="247" y="1476"/>
                </a:lnTo>
                <a:lnTo>
                  <a:pt x="257" y="1452"/>
                </a:lnTo>
                <a:lnTo>
                  <a:pt x="263" y="1430"/>
                </a:lnTo>
                <a:lnTo>
                  <a:pt x="266" y="1413"/>
                </a:lnTo>
                <a:lnTo>
                  <a:pt x="266" y="1398"/>
                </a:lnTo>
                <a:lnTo>
                  <a:pt x="264" y="1386"/>
                </a:lnTo>
                <a:lnTo>
                  <a:pt x="259" y="1376"/>
                </a:lnTo>
                <a:lnTo>
                  <a:pt x="253" y="1369"/>
                </a:lnTo>
                <a:lnTo>
                  <a:pt x="244" y="1364"/>
                </a:lnTo>
                <a:lnTo>
                  <a:pt x="234" y="1360"/>
                </a:lnTo>
                <a:lnTo>
                  <a:pt x="222" y="1359"/>
                </a:lnTo>
                <a:lnTo>
                  <a:pt x="209" y="1359"/>
                </a:lnTo>
                <a:lnTo>
                  <a:pt x="196" y="1360"/>
                </a:lnTo>
                <a:lnTo>
                  <a:pt x="182" y="1362"/>
                </a:lnTo>
                <a:lnTo>
                  <a:pt x="168" y="1365"/>
                </a:lnTo>
                <a:lnTo>
                  <a:pt x="154" y="1369"/>
                </a:lnTo>
                <a:lnTo>
                  <a:pt x="141" y="1373"/>
                </a:lnTo>
                <a:lnTo>
                  <a:pt x="128" y="1378"/>
                </a:lnTo>
                <a:lnTo>
                  <a:pt x="115" y="1382"/>
                </a:lnTo>
                <a:lnTo>
                  <a:pt x="104" y="1388"/>
                </a:lnTo>
                <a:lnTo>
                  <a:pt x="94" y="1392"/>
                </a:lnTo>
                <a:lnTo>
                  <a:pt x="87" y="1395"/>
                </a:lnTo>
                <a:lnTo>
                  <a:pt x="81" y="1398"/>
                </a:lnTo>
                <a:lnTo>
                  <a:pt x="77" y="1400"/>
                </a:lnTo>
                <a:lnTo>
                  <a:pt x="75" y="1400"/>
                </a:lnTo>
                <a:lnTo>
                  <a:pt x="84" y="1349"/>
                </a:lnTo>
                <a:lnTo>
                  <a:pt x="94" y="1304"/>
                </a:lnTo>
                <a:lnTo>
                  <a:pt x="106" y="1264"/>
                </a:lnTo>
                <a:lnTo>
                  <a:pt x="120" y="1228"/>
                </a:lnTo>
                <a:lnTo>
                  <a:pt x="135" y="1198"/>
                </a:lnTo>
                <a:lnTo>
                  <a:pt x="151" y="1172"/>
                </a:lnTo>
                <a:lnTo>
                  <a:pt x="167" y="1150"/>
                </a:lnTo>
                <a:lnTo>
                  <a:pt x="184" y="1130"/>
                </a:lnTo>
                <a:lnTo>
                  <a:pt x="201" y="1115"/>
                </a:lnTo>
                <a:lnTo>
                  <a:pt x="218" y="1103"/>
                </a:lnTo>
                <a:lnTo>
                  <a:pt x="236" y="1094"/>
                </a:lnTo>
                <a:lnTo>
                  <a:pt x="252" y="1086"/>
                </a:lnTo>
                <a:lnTo>
                  <a:pt x="267" y="1081"/>
                </a:lnTo>
                <a:lnTo>
                  <a:pt x="283" y="1078"/>
                </a:lnTo>
                <a:lnTo>
                  <a:pt x="296" y="1076"/>
                </a:lnTo>
                <a:lnTo>
                  <a:pt x="308" y="1075"/>
                </a:lnTo>
                <a:lnTo>
                  <a:pt x="319" y="1076"/>
                </a:lnTo>
                <a:lnTo>
                  <a:pt x="327" y="1076"/>
                </a:lnTo>
                <a:lnTo>
                  <a:pt x="334" y="1077"/>
                </a:lnTo>
                <a:lnTo>
                  <a:pt x="338" y="1078"/>
                </a:lnTo>
                <a:lnTo>
                  <a:pt x="340" y="1078"/>
                </a:lnTo>
                <a:lnTo>
                  <a:pt x="338" y="1077"/>
                </a:lnTo>
                <a:lnTo>
                  <a:pt x="332" y="1075"/>
                </a:lnTo>
                <a:lnTo>
                  <a:pt x="322" y="1071"/>
                </a:lnTo>
                <a:lnTo>
                  <a:pt x="310" y="1065"/>
                </a:lnTo>
                <a:lnTo>
                  <a:pt x="295" y="1058"/>
                </a:lnTo>
                <a:lnTo>
                  <a:pt x="278" y="1048"/>
                </a:lnTo>
                <a:lnTo>
                  <a:pt x="259" y="1036"/>
                </a:lnTo>
                <a:lnTo>
                  <a:pt x="239" y="1023"/>
                </a:lnTo>
                <a:lnTo>
                  <a:pt x="216" y="1008"/>
                </a:lnTo>
                <a:lnTo>
                  <a:pt x="194" y="990"/>
                </a:lnTo>
                <a:lnTo>
                  <a:pt x="171" y="970"/>
                </a:lnTo>
                <a:lnTo>
                  <a:pt x="148" y="948"/>
                </a:lnTo>
                <a:lnTo>
                  <a:pt x="125" y="923"/>
                </a:lnTo>
                <a:lnTo>
                  <a:pt x="104" y="897"/>
                </a:lnTo>
                <a:lnTo>
                  <a:pt x="83" y="867"/>
                </a:lnTo>
                <a:lnTo>
                  <a:pt x="63" y="835"/>
                </a:lnTo>
                <a:lnTo>
                  <a:pt x="46" y="801"/>
                </a:lnTo>
                <a:lnTo>
                  <a:pt x="31" y="763"/>
                </a:lnTo>
                <a:lnTo>
                  <a:pt x="18" y="723"/>
                </a:lnTo>
                <a:lnTo>
                  <a:pt x="9" y="680"/>
                </a:lnTo>
                <a:lnTo>
                  <a:pt x="2" y="634"/>
                </a:lnTo>
                <a:lnTo>
                  <a:pt x="0" y="586"/>
                </a:lnTo>
                <a:lnTo>
                  <a:pt x="0" y="585"/>
                </a:lnTo>
                <a:lnTo>
                  <a:pt x="2" y="534"/>
                </a:lnTo>
                <a:lnTo>
                  <a:pt x="7" y="479"/>
                </a:lnTo>
                <a:lnTo>
                  <a:pt x="16" y="433"/>
                </a:lnTo>
                <a:lnTo>
                  <a:pt x="30" y="391"/>
                </a:lnTo>
                <a:lnTo>
                  <a:pt x="45" y="353"/>
                </a:lnTo>
                <a:lnTo>
                  <a:pt x="63" y="318"/>
                </a:lnTo>
                <a:lnTo>
                  <a:pt x="85" y="287"/>
                </a:lnTo>
                <a:lnTo>
                  <a:pt x="107" y="259"/>
                </a:lnTo>
                <a:lnTo>
                  <a:pt x="133" y="234"/>
                </a:lnTo>
                <a:lnTo>
                  <a:pt x="160" y="212"/>
                </a:lnTo>
                <a:lnTo>
                  <a:pt x="189" y="193"/>
                </a:lnTo>
                <a:lnTo>
                  <a:pt x="218" y="176"/>
                </a:lnTo>
                <a:lnTo>
                  <a:pt x="249" y="162"/>
                </a:lnTo>
                <a:lnTo>
                  <a:pt x="281" y="151"/>
                </a:lnTo>
                <a:lnTo>
                  <a:pt x="311" y="140"/>
                </a:lnTo>
                <a:lnTo>
                  <a:pt x="343" y="132"/>
                </a:lnTo>
                <a:lnTo>
                  <a:pt x="374" y="126"/>
                </a:lnTo>
                <a:lnTo>
                  <a:pt x="405" y="122"/>
                </a:lnTo>
                <a:lnTo>
                  <a:pt x="435" y="119"/>
                </a:lnTo>
                <a:lnTo>
                  <a:pt x="464" y="117"/>
                </a:lnTo>
                <a:lnTo>
                  <a:pt x="491" y="116"/>
                </a:lnTo>
                <a:lnTo>
                  <a:pt x="517" y="115"/>
                </a:lnTo>
                <a:lnTo>
                  <a:pt x="541" y="116"/>
                </a:lnTo>
                <a:lnTo>
                  <a:pt x="562" y="117"/>
                </a:lnTo>
                <a:lnTo>
                  <a:pt x="581" y="118"/>
                </a:lnTo>
                <a:lnTo>
                  <a:pt x="597" y="120"/>
                </a:lnTo>
                <a:lnTo>
                  <a:pt x="610" y="121"/>
                </a:lnTo>
                <a:lnTo>
                  <a:pt x="620" y="122"/>
                </a:lnTo>
                <a:lnTo>
                  <a:pt x="626" y="123"/>
                </a:lnTo>
                <a:lnTo>
                  <a:pt x="628" y="123"/>
                </a:lnTo>
                <a:lnTo>
                  <a:pt x="593" y="146"/>
                </a:lnTo>
                <a:lnTo>
                  <a:pt x="564" y="168"/>
                </a:lnTo>
                <a:lnTo>
                  <a:pt x="541" y="190"/>
                </a:lnTo>
                <a:lnTo>
                  <a:pt x="523" y="214"/>
                </a:lnTo>
                <a:lnTo>
                  <a:pt x="510" y="236"/>
                </a:lnTo>
                <a:lnTo>
                  <a:pt x="501" y="260"/>
                </a:lnTo>
                <a:lnTo>
                  <a:pt x="496" y="282"/>
                </a:lnTo>
                <a:lnTo>
                  <a:pt x="494" y="304"/>
                </a:lnTo>
                <a:lnTo>
                  <a:pt x="496" y="325"/>
                </a:lnTo>
                <a:lnTo>
                  <a:pt x="499" y="346"/>
                </a:lnTo>
                <a:lnTo>
                  <a:pt x="504" y="365"/>
                </a:lnTo>
                <a:lnTo>
                  <a:pt x="511" y="383"/>
                </a:lnTo>
                <a:lnTo>
                  <a:pt x="519" y="400"/>
                </a:lnTo>
                <a:lnTo>
                  <a:pt x="527" y="414"/>
                </a:lnTo>
                <a:lnTo>
                  <a:pt x="536" y="427"/>
                </a:lnTo>
                <a:lnTo>
                  <a:pt x="544" y="438"/>
                </a:lnTo>
                <a:lnTo>
                  <a:pt x="550" y="448"/>
                </a:lnTo>
                <a:lnTo>
                  <a:pt x="556" y="455"/>
                </a:lnTo>
                <a:lnTo>
                  <a:pt x="559" y="459"/>
                </a:lnTo>
                <a:lnTo>
                  <a:pt x="561" y="460"/>
                </a:lnTo>
                <a:lnTo>
                  <a:pt x="585" y="436"/>
                </a:lnTo>
                <a:lnTo>
                  <a:pt x="611" y="417"/>
                </a:lnTo>
                <a:lnTo>
                  <a:pt x="639" y="403"/>
                </a:lnTo>
                <a:lnTo>
                  <a:pt x="668" y="391"/>
                </a:lnTo>
                <a:lnTo>
                  <a:pt x="698" y="384"/>
                </a:lnTo>
                <a:lnTo>
                  <a:pt x="727" y="380"/>
                </a:lnTo>
                <a:lnTo>
                  <a:pt x="757" y="379"/>
                </a:lnTo>
                <a:lnTo>
                  <a:pt x="786" y="380"/>
                </a:lnTo>
                <a:lnTo>
                  <a:pt x="815" y="383"/>
                </a:lnTo>
                <a:lnTo>
                  <a:pt x="843" y="387"/>
                </a:lnTo>
                <a:lnTo>
                  <a:pt x="867" y="394"/>
                </a:lnTo>
                <a:lnTo>
                  <a:pt x="890" y="399"/>
                </a:lnTo>
                <a:lnTo>
                  <a:pt x="912" y="406"/>
                </a:lnTo>
                <a:lnTo>
                  <a:pt x="929" y="412"/>
                </a:lnTo>
                <a:lnTo>
                  <a:pt x="945" y="417"/>
                </a:lnTo>
                <a:lnTo>
                  <a:pt x="956" y="421"/>
                </a:lnTo>
                <a:lnTo>
                  <a:pt x="962" y="424"/>
                </a:lnTo>
                <a:lnTo>
                  <a:pt x="965" y="425"/>
                </a:lnTo>
                <a:lnTo>
                  <a:pt x="923" y="432"/>
                </a:lnTo>
                <a:lnTo>
                  <a:pt x="888" y="440"/>
                </a:lnTo>
                <a:lnTo>
                  <a:pt x="860" y="450"/>
                </a:lnTo>
                <a:lnTo>
                  <a:pt x="837" y="459"/>
                </a:lnTo>
                <a:lnTo>
                  <a:pt x="820" y="469"/>
                </a:lnTo>
                <a:lnTo>
                  <a:pt x="808" y="480"/>
                </a:lnTo>
                <a:lnTo>
                  <a:pt x="800" y="491"/>
                </a:lnTo>
                <a:lnTo>
                  <a:pt x="797" y="503"/>
                </a:lnTo>
                <a:lnTo>
                  <a:pt x="798" y="514"/>
                </a:lnTo>
                <a:lnTo>
                  <a:pt x="802" y="526"/>
                </a:lnTo>
                <a:lnTo>
                  <a:pt x="809" y="537"/>
                </a:lnTo>
                <a:lnTo>
                  <a:pt x="819" y="550"/>
                </a:lnTo>
                <a:lnTo>
                  <a:pt x="831" y="562"/>
                </a:lnTo>
                <a:lnTo>
                  <a:pt x="847" y="573"/>
                </a:lnTo>
                <a:lnTo>
                  <a:pt x="862" y="584"/>
                </a:lnTo>
                <a:lnTo>
                  <a:pt x="879" y="596"/>
                </a:lnTo>
                <a:lnTo>
                  <a:pt x="898" y="606"/>
                </a:lnTo>
                <a:lnTo>
                  <a:pt x="916" y="616"/>
                </a:lnTo>
                <a:lnTo>
                  <a:pt x="934" y="626"/>
                </a:lnTo>
                <a:lnTo>
                  <a:pt x="953" y="635"/>
                </a:lnTo>
                <a:lnTo>
                  <a:pt x="971" y="644"/>
                </a:lnTo>
                <a:lnTo>
                  <a:pt x="987" y="651"/>
                </a:lnTo>
                <a:lnTo>
                  <a:pt x="1002" y="657"/>
                </a:lnTo>
                <a:lnTo>
                  <a:pt x="1015" y="662"/>
                </a:lnTo>
                <a:lnTo>
                  <a:pt x="1026" y="667"/>
                </a:lnTo>
                <a:lnTo>
                  <a:pt x="1034" y="670"/>
                </a:lnTo>
                <a:lnTo>
                  <a:pt x="1039" y="672"/>
                </a:lnTo>
                <a:lnTo>
                  <a:pt x="1041" y="673"/>
                </a:lnTo>
                <a:lnTo>
                  <a:pt x="1311" y="797"/>
                </a:lnTo>
                <a:lnTo>
                  <a:pt x="1089" y="406"/>
                </a:lnTo>
                <a:lnTo>
                  <a:pt x="1422" y="722"/>
                </a:lnTo>
                <a:lnTo>
                  <a:pt x="1339" y="143"/>
                </a:lnTo>
                <a:lnTo>
                  <a:pt x="1541" y="663"/>
                </a:lnTo>
                <a:lnTo>
                  <a:pt x="1667" y="0"/>
                </a:lnTo>
                <a:close/>
              </a:path>
            </a:pathLst>
          </a:custGeom>
          <a:solidFill>
            <a:srgbClr val="4472C4"/>
          </a:solidFill>
          <a:ln w="9525">
            <a:noFill/>
            <a:round/>
            <a:headEnd/>
            <a:tailEnd/>
          </a:ln>
        </p:spPr>
        <p:txBody>
          <a:bodyPr wrap="none" anchor="ctr"/>
          <a:lstStyle/>
          <a:p>
            <a:endParaRPr lang="en-GB"/>
          </a:p>
        </p:txBody>
      </p:sp>
    </p:spTree>
    <p:extLst>
      <p:ext uri="{BB962C8B-B14F-4D97-AF65-F5344CB8AC3E}">
        <p14:creationId xmlns:p14="http://schemas.microsoft.com/office/powerpoint/2010/main" val="169043704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53B4B4BD-FA19-4B88-8D13-A18D19CF8572}"/>
              </a:ext>
            </a:extLst>
          </p:cNvPr>
          <p:cNvSpPr txBox="1">
            <a:spLocks/>
          </p:cNvSpPr>
          <p:nvPr/>
        </p:nvSpPr>
        <p:spPr>
          <a:xfrm>
            <a:off x="343915" y="296683"/>
            <a:ext cx="11140162" cy="719317"/>
          </a:xfrm>
          <a:prstGeom prst="rect">
            <a:avLst/>
          </a:prstGeom>
          <a:solidFill>
            <a:srgbClr val="4472C4"/>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953984">
              <a:lnSpc>
                <a:spcPct val="110000"/>
              </a:lnSpc>
              <a:spcBef>
                <a:spcPts val="544"/>
              </a:spcBef>
              <a:spcAft>
                <a:spcPts val="544"/>
              </a:spcAft>
              <a:buClr>
                <a:srgbClr val="222223"/>
              </a:buClr>
              <a:buNone/>
            </a:pPr>
            <a:r>
              <a:rPr lang="en-GB" sz="3991" b="1" dirty="0">
                <a:solidFill>
                  <a:prstClr val="white"/>
                </a:solidFill>
              </a:rPr>
              <a:t>Martin Lewis : the trust equation made flesh</a:t>
            </a:r>
            <a:endParaRPr lang="en-GB" sz="3991" b="1" dirty="0">
              <a:solidFill>
                <a:prstClr val="white"/>
              </a:solidFill>
              <a:latin typeface="Segoe UI"/>
            </a:endParaRPr>
          </a:p>
        </p:txBody>
      </p:sp>
      <p:pic>
        <p:nvPicPr>
          <p:cNvPr id="5" name="Picture 4">
            <a:extLst>
              <a:ext uri="{FF2B5EF4-FFF2-40B4-BE49-F238E27FC236}">
                <a16:creationId xmlns:a16="http://schemas.microsoft.com/office/drawing/2014/main" id="{CC9556BF-C736-4EC9-868E-66A9745E9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14" y="1288731"/>
            <a:ext cx="4627091" cy="1039317"/>
          </a:xfrm>
          <a:prstGeom prst="rect">
            <a:avLst/>
          </a:prstGeom>
        </p:spPr>
      </p:pic>
      <p:pic>
        <p:nvPicPr>
          <p:cNvPr id="11" name="Picture 10">
            <a:extLst>
              <a:ext uri="{FF2B5EF4-FFF2-40B4-BE49-F238E27FC236}">
                <a16:creationId xmlns:a16="http://schemas.microsoft.com/office/drawing/2014/main" id="{35412D11-90C0-4B7E-8B7E-E9B6A1C3F5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1276" y="1288731"/>
            <a:ext cx="5280267" cy="2772140"/>
          </a:xfrm>
          <a:prstGeom prst="rect">
            <a:avLst/>
          </a:prstGeom>
        </p:spPr>
      </p:pic>
      <p:sp>
        <p:nvSpPr>
          <p:cNvPr id="12" name="TextBox 11">
            <a:extLst>
              <a:ext uri="{FF2B5EF4-FFF2-40B4-BE49-F238E27FC236}">
                <a16:creationId xmlns:a16="http://schemas.microsoft.com/office/drawing/2014/main" id="{A4E02CFF-D6EE-4D49-99A9-7E976F7F92B7}"/>
              </a:ext>
            </a:extLst>
          </p:cNvPr>
          <p:cNvSpPr txBox="1"/>
          <p:nvPr/>
        </p:nvSpPr>
        <p:spPr>
          <a:xfrm>
            <a:off x="266325" y="2674801"/>
            <a:ext cx="4782267" cy="3433623"/>
          </a:xfrm>
          <a:prstGeom prst="rect">
            <a:avLst/>
          </a:prstGeom>
          <a:noFill/>
        </p:spPr>
        <p:txBody>
          <a:bodyPr wrap="square" lIns="72000" tIns="36000" rIns="72000" bIns="36000" rtlCol="0">
            <a:spAutoFit/>
          </a:bodyPr>
          <a:lstStyle/>
          <a:p>
            <a:pPr marL="285750" indent="-285750">
              <a:lnSpc>
                <a:spcPct val="110000"/>
              </a:lnSpc>
              <a:spcBef>
                <a:spcPts val="2400"/>
              </a:spcBef>
              <a:buClr>
                <a:schemeClr val="bg2"/>
              </a:buClr>
              <a:buFont typeface="Arial" panose="020B0604020202020204" pitchFamily="34" charset="0"/>
              <a:buChar char="•"/>
            </a:pPr>
            <a:r>
              <a:rPr lang="en-GB" b="1" dirty="0"/>
              <a:t>Credibility: </a:t>
            </a:r>
            <a:r>
              <a:rPr lang="en-GB" dirty="0"/>
              <a:t>seen as knowledgeable, passionate and offering sound advice</a:t>
            </a:r>
          </a:p>
          <a:p>
            <a:pPr marL="285750" indent="-285750">
              <a:lnSpc>
                <a:spcPct val="110000"/>
              </a:lnSpc>
              <a:spcBef>
                <a:spcPts val="2400"/>
              </a:spcBef>
              <a:buClr>
                <a:schemeClr val="bg2"/>
              </a:buClr>
              <a:buFont typeface="Arial" panose="020B0604020202020204" pitchFamily="34" charset="0"/>
              <a:buChar char="•"/>
            </a:pPr>
            <a:r>
              <a:rPr lang="en-GB" b="1" dirty="0"/>
              <a:t>Reliability: </a:t>
            </a:r>
            <a:r>
              <a:rPr lang="en-GB" dirty="0"/>
              <a:t>has been offering advice for many years</a:t>
            </a:r>
          </a:p>
          <a:p>
            <a:pPr marL="285750" indent="-285750">
              <a:lnSpc>
                <a:spcPct val="110000"/>
              </a:lnSpc>
              <a:spcBef>
                <a:spcPts val="2400"/>
              </a:spcBef>
              <a:buClr>
                <a:schemeClr val="bg2"/>
              </a:buClr>
              <a:buFont typeface="Arial" panose="020B0604020202020204" pitchFamily="34" charset="0"/>
              <a:buChar char="•"/>
            </a:pPr>
            <a:r>
              <a:rPr lang="en-GB" b="1" dirty="0"/>
              <a:t>Intimacy: </a:t>
            </a:r>
            <a:r>
              <a:rPr lang="en-GB" dirty="0"/>
              <a:t>is thought of as ’a person’, not a business / institution</a:t>
            </a:r>
          </a:p>
          <a:p>
            <a:pPr marL="285750" indent="-285750">
              <a:lnSpc>
                <a:spcPct val="110000"/>
              </a:lnSpc>
              <a:spcBef>
                <a:spcPts val="2400"/>
              </a:spcBef>
              <a:buClr>
                <a:schemeClr val="bg2"/>
              </a:buClr>
              <a:buFont typeface="Arial" panose="020B0604020202020204" pitchFamily="34" charset="0"/>
              <a:buChar char="•"/>
            </a:pPr>
            <a:r>
              <a:rPr lang="en-GB" b="1" dirty="0"/>
              <a:t>Not self-interested: </a:t>
            </a:r>
            <a:r>
              <a:rPr lang="en-GB" dirty="0"/>
              <a:t>Not perceived to have an ulterior motive or agenda</a:t>
            </a:r>
          </a:p>
        </p:txBody>
      </p:sp>
      <p:grpSp>
        <p:nvGrpSpPr>
          <p:cNvPr id="7" name="Group 6">
            <a:extLst>
              <a:ext uri="{FF2B5EF4-FFF2-40B4-BE49-F238E27FC236}">
                <a16:creationId xmlns:a16="http://schemas.microsoft.com/office/drawing/2014/main" id="{85E43FEF-2716-4AF6-8BF7-09E2FBBBDB9B}"/>
              </a:ext>
            </a:extLst>
          </p:cNvPr>
          <p:cNvGrpSpPr/>
          <p:nvPr/>
        </p:nvGrpSpPr>
        <p:grpSpPr>
          <a:xfrm>
            <a:off x="5431278" y="5187050"/>
            <a:ext cx="6052799" cy="1297523"/>
            <a:chOff x="657839" y="5049489"/>
            <a:chExt cx="4621613" cy="1297523"/>
          </a:xfrm>
        </p:grpSpPr>
        <p:grpSp>
          <p:nvGrpSpPr>
            <p:cNvPr id="8" name="Group 7">
              <a:extLst>
                <a:ext uri="{FF2B5EF4-FFF2-40B4-BE49-F238E27FC236}">
                  <a16:creationId xmlns:a16="http://schemas.microsoft.com/office/drawing/2014/main" id="{6381084B-439F-4520-B8AB-7B4A7B3DEF88}"/>
                </a:ext>
              </a:extLst>
            </p:cNvPr>
            <p:cNvGrpSpPr/>
            <p:nvPr/>
          </p:nvGrpSpPr>
          <p:grpSpPr>
            <a:xfrm>
              <a:off x="715256" y="5049489"/>
              <a:ext cx="4564196" cy="952777"/>
              <a:chOff x="312016" y="4678333"/>
              <a:chExt cx="4564196" cy="952777"/>
            </a:xfrm>
          </p:grpSpPr>
          <p:sp>
            <p:nvSpPr>
              <p:cNvPr id="10" name="TextBox 9">
                <a:extLst>
                  <a:ext uri="{FF2B5EF4-FFF2-40B4-BE49-F238E27FC236}">
                    <a16:creationId xmlns:a16="http://schemas.microsoft.com/office/drawing/2014/main" id="{FE0217BF-E7D4-42BB-8385-ACBD518276A9}"/>
                  </a:ext>
                </a:extLst>
              </p:cNvPr>
              <p:cNvSpPr txBox="1"/>
              <p:nvPr/>
            </p:nvSpPr>
            <p:spPr>
              <a:xfrm>
                <a:off x="994528" y="4800113"/>
                <a:ext cx="3881684" cy="830997"/>
              </a:xfrm>
              <a:prstGeom prst="rect">
                <a:avLst/>
              </a:prstGeom>
              <a:noFill/>
            </p:spPr>
            <p:txBody>
              <a:bodyPr wrap="square" lIns="0" tIns="0" rIns="0" bIns="0" rtlCol="0">
                <a:spAutoFit/>
              </a:bodyPr>
              <a:lstStyle/>
              <a:p>
                <a:pPr>
                  <a:buClr>
                    <a:schemeClr val="bg2"/>
                  </a:buClr>
                </a:pPr>
                <a:r>
                  <a:rPr lang="en-GB" i="1" dirty="0"/>
                  <a:t>“I would trust Martin Lewis, I’ve never heard anyone say a bad word about him and his motivation is to help everyday people”</a:t>
                </a:r>
                <a:endParaRPr lang="en-GB" sz="1800" dirty="0"/>
              </a:p>
            </p:txBody>
          </p:sp>
          <p:sp>
            <p:nvSpPr>
              <p:cNvPr id="13" name="Freeform 38">
                <a:extLst>
                  <a:ext uri="{FF2B5EF4-FFF2-40B4-BE49-F238E27FC236}">
                    <a16:creationId xmlns:a16="http://schemas.microsoft.com/office/drawing/2014/main" id="{E979CE04-F27A-4E75-879C-C811DE0B1689}"/>
                  </a:ext>
                </a:extLst>
              </p:cNvPr>
              <p:cNvSpPr>
                <a:spLocks/>
              </p:cNvSpPr>
              <p:nvPr/>
            </p:nvSpPr>
            <p:spPr bwMode="gray">
              <a:xfrm>
                <a:off x="312016" y="4678339"/>
                <a:ext cx="238601" cy="447294"/>
              </a:xfrm>
              <a:custGeom>
                <a:avLst/>
                <a:gdLst/>
                <a:ahLst/>
                <a:cxnLst>
                  <a:cxn ang="0">
                    <a:pos x="374" y="330"/>
                  </a:cxn>
                  <a:cxn ang="0">
                    <a:pos x="445" y="347"/>
                  </a:cxn>
                  <a:cxn ang="0">
                    <a:pos x="506" y="372"/>
                  </a:cxn>
                  <a:cxn ang="0">
                    <a:pos x="562" y="404"/>
                  </a:cxn>
                  <a:cxn ang="0">
                    <a:pos x="608" y="447"/>
                  </a:cxn>
                  <a:cxn ang="0">
                    <a:pos x="647" y="495"/>
                  </a:cxn>
                  <a:cxn ang="0">
                    <a:pos x="673" y="548"/>
                  </a:cxn>
                  <a:cxn ang="0">
                    <a:pos x="689" y="606"/>
                  </a:cxn>
                  <a:cxn ang="0">
                    <a:pos x="695" y="671"/>
                  </a:cxn>
                  <a:cxn ang="0">
                    <a:pos x="689" y="740"/>
                  </a:cxn>
                  <a:cxn ang="0">
                    <a:pos x="670" y="803"/>
                  </a:cxn>
                  <a:cxn ang="0">
                    <a:pos x="637" y="861"/>
                  </a:cxn>
                  <a:cxn ang="0">
                    <a:pos x="593" y="915"/>
                  </a:cxn>
                  <a:cxn ang="0">
                    <a:pos x="539" y="959"/>
                  </a:cxn>
                  <a:cxn ang="0">
                    <a:pos x="480" y="990"/>
                  </a:cxn>
                  <a:cxn ang="0">
                    <a:pos x="416" y="1009"/>
                  </a:cxn>
                  <a:cxn ang="0">
                    <a:pos x="345" y="1014"/>
                  </a:cxn>
                  <a:cxn ang="0">
                    <a:pos x="276" y="1007"/>
                  </a:cxn>
                  <a:cxn ang="0">
                    <a:pos x="211" y="988"/>
                  </a:cxn>
                  <a:cxn ang="0">
                    <a:pos x="151" y="953"/>
                  </a:cxn>
                  <a:cxn ang="0">
                    <a:pos x="99" y="905"/>
                  </a:cxn>
                  <a:cxn ang="0">
                    <a:pos x="55" y="846"/>
                  </a:cxn>
                  <a:cxn ang="0">
                    <a:pos x="25" y="780"/>
                  </a:cxn>
                  <a:cxn ang="0">
                    <a:pos x="5" y="709"/>
                  </a:cxn>
                  <a:cxn ang="0">
                    <a:pos x="0" y="633"/>
                  </a:cxn>
                  <a:cxn ang="0">
                    <a:pos x="2" y="564"/>
                  </a:cxn>
                  <a:cxn ang="0">
                    <a:pos x="11" y="496"/>
                  </a:cxn>
                  <a:cxn ang="0">
                    <a:pos x="26" y="427"/>
                  </a:cxn>
                  <a:cxn ang="0">
                    <a:pos x="50" y="360"/>
                  </a:cxn>
                  <a:cxn ang="0">
                    <a:pos x="76" y="297"/>
                  </a:cxn>
                  <a:cxn ang="0">
                    <a:pos x="109" y="237"/>
                  </a:cxn>
                  <a:cxn ang="0">
                    <a:pos x="147" y="182"/>
                  </a:cxn>
                  <a:cxn ang="0">
                    <a:pos x="192" y="132"/>
                  </a:cxn>
                  <a:cxn ang="0">
                    <a:pos x="226" y="97"/>
                  </a:cxn>
                  <a:cxn ang="0">
                    <a:pos x="268" y="65"/>
                  </a:cxn>
                  <a:cxn ang="0">
                    <a:pos x="374" y="0"/>
                  </a:cxn>
                </a:cxnLst>
                <a:rect l="0" t="0" r="r" b="b"/>
                <a:pathLst>
                  <a:path w="695" h="1014">
                    <a:moveTo>
                      <a:pt x="374" y="0"/>
                    </a:moveTo>
                    <a:lnTo>
                      <a:pt x="374" y="330"/>
                    </a:lnTo>
                    <a:lnTo>
                      <a:pt x="410" y="337"/>
                    </a:lnTo>
                    <a:lnTo>
                      <a:pt x="445" y="347"/>
                    </a:lnTo>
                    <a:lnTo>
                      <a:pt x="476" y="358"/>
                    </a:lnTo>
                    <a:lnTo>
                      <a:pt x="506" y="372"/>
                    </a:lnTo>
                    <a:lnTo>
                      <a:pt x="535" y="387"/>
                    </a:lnTo>
                    <a:lnTo>
                      <a:pt x="562" y="404"/>
                    </a:lnTo>
                    <a:lnTo>
                      <a:pt x="585" y="424"/>
                    </a:lnTo>
                    <a:lnTo>
                      <a:pt x="608" y="447"/>
                    </a:lnTo>
                    <a:lnTo>
                      <a:pt x="627" y="470"/>
                    </a:lnTo>
                    <a:lnTo>
                      <a:pt x="647" y="495"/>
                    </a:lnTo>
                    <a:lnTo>
                      <a:pt x="660" y="520"/>
                    </a:lnTo>
                    <a:lnTo>
                      <a:pt x="673" y="548"/>
                    </a:lnTo>
                    <a:lnTo>
                      <a:pt x="683" y="577"/>
                    </a:lnTo>
                    <a:lnTo>
                      <a:pt x="689" y="606"/>
                    </a:lnTo>
                    <a:lnTo>
                      <a:pt x="693" y="638"/>
                    </a:lnTo>
                    <a:lnTo>
                      <a:pt x="695" y="671"/>
                    </a:lnTo>
                    <a:lnTo>
                      <a:pt x="693" y="708"/>
                    </a:lnTo>
                    <a:lnTo>
                      <a:pt x="689" y="740"/>
                    </a:lnTo>
                    <a:lnTo>
                      <a:pt x="679" y="773"/>
                    </a:lnTo>
                    <a:lnTo>
                      <a:pt x="670" y="803"/>
                    </a:lnTo>
                    <a:lnTo>
                      <a:pt x="654" y="832"/>
                    </a:lnTo>
                    <a:lnTo>
                      <a:pt x="637" y="861"/>
                    </a:lnTo>
                    <a:lnTo>
                      <a:pt x="616" y="888"/>
                    </a:lnTo>
                    <a:lnTo>
                      <a:pt x="593" y="915"/>
                    </a:lnTo>
                    <a:lnTo>
                      <a:pt x="566" y="938"/>
                    </a:lnTo>
                    <a:lnTo>
                      <a:pt x="539" y="959"/>
                    </a:lnTo>
                    <a:lnTo>
                      <a:pt x="510" y="976"/>
                    </a:lnTo>
                    <a:lnTo>
                      <a:pt x="480" y="990"/>
                    </a:lnTo>
                    <a:lnTo>
                      <a:pt x="449" y="1001"/>
                    </a:lnTo>
                    <a:lnTo>
                      <a:pt x="416" y="1009"/>
                    </a:lnTo>
                    <a:lnTo>
                      <a:pt x="382" y="1013"/>
                    </a:lnTo>
                    <a:lnTo>
                      <a:pt x="345" y="1014"/>
                    </a:lnTo>
                    <a:lnTo>
                      <a:pt x="311" y="1013"/>
                    </a:lnTo>
                    <a:lnTo>
                      <a:pt x="276" y="1007"/>
                    </a:lnTo>
                    <a:lnTo>
                      <a:pt x="241" y="999"/>
                    </a:lnTo>
                    <a:lnTo>
                      <a:pt x="211" y="988"/>
                    </a:lnTo>
                    <a:lnTo>
                      <a:pt x="180" y="972"/>
                    </a:lnTo>
                    <a:lnTo>
                      <a:pt x="151" y="953"/>
                    </a:lnTo>
                    <a:lnTo>
                      <a:pt x="124" y="930"/>
                    </a:lnTo>
                    <a:lnTo>
                      <a:pt x="99" y="905"/>
                    </a:lnTo>
                    <a:lnTo>
                      <a:pt x="74" y="876"/>
                    </a:lnTo>
                    <a:lnTo>
                      <a:pt x="55" y="846"/>
                    </a:lnTo>
                    <a:lnTo>
                      <a:pt x="38" y="815"/>
                    </a:lnTo>
                    <a:lnTo>
                      <a:pt x="25" y="780"/>
                    </a:lnTo>
                    <a:lnTo>
                      <a:pt x="13" y="746"/>
                    </a:lnTo>
                    <a:lnTo>
                      <a:pt x="5" y="709"/>
                    </a:lnTo>
                    <a:lnTo>
                      <a:pt x="0" y="673"/>
                    </a:lnTo>
                    <a:lnTo>
                      <a:pt x="0" y="633"/>
                    </a:lnTo>
                    <a:lnTo>
                      <a:pt x="0" y="598"/>
                    </a:lnTo>
                    <a:lnTo>
                      <a:pt x="2" y="564"/>
                    </a:lnTo>
                    <a:lnTo>
                      <a:pt x="5" y="529"/>
                    </a:lnTo>
                    <a:lnTo>
                      <a:pt x="11" y="496"/>
                    </a:lnTo>
                    <a:lnTo>
                      <a:pt x="19" y="462"/>
                    </a:lnTo>
                    <a:lnTo>
                      <a:pt x="26" y="427"/>
                    </a:lnTo>
                    <a:lnTo>
                      <a:pt x="38" y="395"/>
                    </a:lnTo>
                    <a:lnTo>
                      <a:pt x="50" y="360"/>
                    </a:lnTo>
                    <a:lnTo>
                      <a:pt x="63" y="330"/>
                    </a:lnTo>
                    <a:lnTo>
                      <a:pt x="76" y="297"/>
                    </a:lnTo>
                    <a:lnTo>
                      <a:pt x="92" y="268"/>
                    </a:lnTo>
                    <a:lnTo>
                      <a:pt x="109" y="237"/>
                    </a:lnTo>
                    <a:lnTo>
                      <a:pt x="128" y="211"/>
                    </a:lnTo>
                    <a:lnTo>
                      <a:pt x="147" y="182"/>
                    </a:lnTo>
                    <a:lnTo>
                      <a:pt x="169" y="157"/>
                    </a:lnTo>
                    <a:lnTo>
                      <a:pt x="192" y="132"/>
                    </a:lnTo>
                    <a:lnTo>
                      <a:pt x="209" y="115"/>
                    </a:lnTo>
                    <a:lnTo>
                      <a:pt x="226" y="97"/>
                    </a:lnTo>
                    <a:lnTo>
                      <a:pt x="247" y="82"/>
                    </a:lnTo>
                    <a:lnTo>
                      <a:pt x="268" y="65"/>
                    </a:lnTo>
                    <a:lnTo>
                      <a:pt x="318" y="32"/>
                    </a:lnTo>
                    <a:lnTo>
                      <a:pt x="374" y="0"/>
                    </a:lnTo>
                    <a:close/>
                  </a:path>
                </a:pathLst>
              </a:custGeom>
              <a:solidFill>
                <a:srgbClr val="4472C4"/>
              </a:solidFill>
              <a:ln w="19050">
                <a:solidFill>
                  <a:schemeClr val="bg1"/>
                </a:solid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eaLnBrk="0" fontAlgn="auto" hangingPunct="0">
                  <a:spcBef>
                    <a:spcPts val="0"/>
                  </a:spcBef>
                  <a:spcAft>
                    <a:spcPts val="0"/>
                  </a:spcAft>
                  <a:defRPr/>
                </a:pPr>
                <a:endParaRPr lang="en-GB" sz="1200" dirty="0">
                  <a:solidFill>
                    <a:prstClr val="black"/>
                  </a:solidFill>
                  <a:latin typeface="Segoe UI" panose="020B0502040204020203" pitchFamily="34" charset="0"/>
                  <a:cs typeface="+mn-cs"/>
                </a:endParaRPr>
              </a:p>
            </p:txBody>
          </p:sp>
          <p:sp>
            <p:nvSpPr>
              <p:cNvPr id="14" name="Freeform 39">
                <a:extLst>
                  <a:ext uri="{FF2B5EF4-FFF2-40B4-BE49-F238E27FC236}">
                    <a16:creationId xmlns:a16="http://schemas.microsoft.com/office/drawing/2014/main" id="{18B07D20-F7FB-4FBD-89E0-C0BCBC70279E}"/>
                  </a:ext>
                </a:extLst>
              </p:cNvPr>
              <p:cNvSpPr>
                <a:spLocks/>
              </p:cNvSpPr>
              <p:nvPr/>
            </p:nvSpPr>
            <p:spPr bwMode="gray">
              <a:xfrm>
                <a:off x="502501" y="4678333"/>
                <a:ext cx="273127" cy="447296"/>
              </a:xfrm>
              <a:custGeom>
                <a:avLst/>
                <a:gdLst/>
                <a:ahLst/>
                <a:cxnLst>
                  <a:cxn ang="0">
                    <a:pos x="378" y="330"/>
                  </a:cxn>
                  <a:cxn ang="0">
                    <a:pos x="447" y="345"/>
                  </a:cxn>
                  <a:cxn ang="0">
                    <a:pos x="508" y="370"/>
                  </a:cxn>
                  <a:cxn ang="0">
                    <a:pos x="562" y="402"/>
                  </a:cxn>
                  <a:cxn ang="0">
                    <a:pos x="610" y="445"/>
                  </a:cxn>
                  <a:cxn ang="0">
                    <a:pos x="647" y="493"/>
                  </a:cxn>
                  <a:cxn ang="0">
                    <a:pos x="673" y="548"/>
                  </a:cxn>
                  <a:cxn ang="0">
                    <a:pos x="689" y="608"/>
                  </a:cxn>
                  <a:cxn ang="0">
                    <a:pos x="695" y="671"/>
                  </a:cxn>
                  <a:cxn ang="0">
                    <a:pos x="689" y="740"/>
                  </a:cxn>
                  <a:cxn ang="0">
                    <a:pos x="670" y="803"/>
                  </a:cxn>
                  <a:cxn ang="0">
                    <a:pos x="639" y="861"/>
                  </a:cxn>
                  <a:cxn ang="0">
                    <a:pos x="595" y="915"/>
                  </a:cxn>
                  <a:cxn ang="0">
                    <a:pos x="541" y="959"/>
                  </a:cxn>
                  <a:cxn ang="0">
                    <a:pos x="483" y="990"/>
                  </a:cxn>
                  <a:cxn ang="0">
                    <a:pos x="418" y="1009"/>
                  </a:cxn>
                  <a:cxn ang="0">
                    <a:pos x="349" y="1014"/>
                  </a:cxn>
                  <a:cxn ang="0">
                    <a:pos x="276" y="1007"/>
                  </a:cxn>
                  <a:cxn ang="0">
                    <a:pos x="211" y="988"/>
                  </a:cxn>
                  <a:cxn ang="0">
                    <a:pos x="153" y="953"/>
                  </a:cxn>
                  <a:cxn ang="0">
                    <a:pos x="99" y="905"/>
                  </a:cxn>
                  <a:cxn ang="0">
                    <a:pos x="55" y="846"/>
                  </a:cxn>
                  <a:cxn ang="0">
                    <a:pos x="25" y="780"/>
                  </a:cxn>
                  <a:cxn ang="0">
                    <a:pos x="5" y="709"/>
                  </a:cxn>
                  <a:cxn ang="0">
                    <a:pos x="0" y="633"/>
                  </a:cxn>
                  <a:cxn ang="0">
                    <a:pos x="2" y="566"/>
                  </a:cxn>
                  <a:cxn ang="0">
                    <a:pos x="11" y="498"/>
                  </a:cxn>
                  <a:cxn ang="0">
                    <a:pos x="27" y="431"/>
                  </a:cxn>
                  <a:cxn ang="0">
                    <a:pos x="48" y="366"/>
                  </a:cxn>
                  <a:cxn ang="0">
                    <a:pos x="75" y="305"/>
                  </a:cxn>
                  <a:cxn ang="0">
                    <a:pos x="107" y="247"/>
                  </a:cxn>
                  <a:cxn ang="0">
                    <a:pos x="144" y="191"/>
                  </a:cxn>
                  <a:cxn ang="0">
                    <a:pos x="186" y="140"/>
                  </a:cxn>
                  <a:cxn ang="0">
                    <a:pos x="226" y="103"/>
                  </a:cxn>
                  <a:cxn ang="0">
                    <a:pos x="270" y="67"/>
                  </a:cxn>
                  <a:cxn ang="0">
                    <a:pos x="322" y="32"/>
                  </a:cxn>
                  <a:cxn ang="0">
                    <a:pos x="378" y="0"/>
                  </a:cxn>
                </a:cxnLst>
                <a:rect l="0" t="0" r="r" b="b"/>
                <a:pathLst>
                  <a:path w="695" h="1014">
                    <a:moveTo>
                      <a:pt x="378" y="0"/>
                    </a:moveTo>
                    <a:lnTo>
                      <a:pt x="378" y="330"/>
                    </a:lnTo>
                    <a:lnTo>
                      <a:pt x="412" y="337"/>
                    </a:lnTo>
                    <a:lnTo>
                      <a:pt x="447" y="345"/>
                    </a:lnTo>
                    <a:lnTo>
                      <a:pt x="478" y="356"/>
                    </a:lnTo>
                    <a:lnTo>
                      <a:pt x="508" y="370"/>
                    </a:lnTo>
                    <a:lnTo>
                      <a:pt x="537" y="385"/>
                    </a:lnTo>
                    <a:lnTo>
                      <a:pt x="562" y="402"/>
                    </a:lnTo>
                    <a:lnTo>
                      <a:pt x="587" y="422"/>
                    </a:lnTo>
                    <a:lnTo>
                      <a:pt x="610" y="445"/>
                    </a:lnTo>
                    <a:lnTo>
                      <a:pt x="629" y="468"/>
                    </a:lnTo>
                    <a:lnTo>
                      <a:pt x="647" y="493"/>
                    </a:lnTo>
                    <a:lnTo>
                      <a:pt x="662" y="520"/>
                    </a:lnTo>
                    <a:lnTo>
                      <a:pt x="673" y="548"/>
                    </a:lnTo>
                    <a:lnTo>
                      <a:pt x="683" y="577"/>
                    </a:lnTo>
                    <a:lnTo>
                      <a:pt x="689" y="608"/>
                    </a:lnTo>
                    <a:lnTo>
                      <a:pt x="693" y="638"/>
                    </a:lnTo>
                    <a:lnTo>
                      <a:pt x="695" y="671"/>
                    </a:lnTo>
                    <a:lnTo>
                      <a:pt x="693" y="708"/>
                    </a:lnTo>
                    <a:lnTo>
                      <a:pt x="689" y="740"/>
                    </a:lnTo>
                    <a:lnTo>
                      <a:pt x="681" y="773"/>
                    </a:lnTo>
                    <a:lnTo>
                      <a:pt x="670" y="803"/>
                    </a:lnTo>
                    <a:lnTo>
                      <a:pt x="656" y="832"/>
                    </a:lnTo>
                    <a:lnTo>
                      <a:pt x="639" y="861"/>
                    </a:lnTo>
                    <a:lnTo>
                      <a:pt x="618" y="888"/>
                    </a:lnTo>
                    <a:lnTo>
                      <a:pt x="595" y="915"/>
                    </a:lnTo>
                    <a:lnTo>
                      <a:pt x="568" y="938"/>
                    </a:lnTo>
                    <a:lnTo>
                      <a:pt x="541" y="959"/>
                    </a:lnTo>
                    <a:lnTo>
                      <a:pt x="512" y="976"/>
                    </a:lnTo>
                    <a:lnTo>
                      <a:pt x="483" y="990"/>
                    </a:lnTo>
                    <a:lnTo>
                      <a:pt x="451" y="1001"/>
                    </a:lnTo>
                    <a:lnTo>
                      <a:pt x="418" y="1009"/>
                    </a:lnTo>
                    <a:lnTo>
                      <a:pt x="384" y="1013"/>
                    </a:lnTo>
                    <a:lnTo>
                      <a:pt x="349" y="1014"/>
                    </a:lnTo>
                    <a:lnTo>
                      <a:pt x="313" y="1013"/>
                    </a:lnTo>
                    <a:lnTo>
                      <a:pt x="276" y="1007"/>
                    </a:lnTo>
                    <a:lnTo>
                      <a:pt x="243" y="999"/>
                    </a:lnTo>
                    <a:lnTo>
                      <a:pt x="211" y="988"/>
                    </a:lnTo>
                    <a:lnTo>
                      <a:pt x="182" y="972"/>
                    </a:lnTo>
                    <a:lnTo>
                      <a:pt x="153" y="953"/>
                    </a:lnTo>
                    <a:lnTo>
                      <a:pt x="124" y="930"/>
                    </a:lnTo>
                    <a:lnTo>
                      <a:pt x="99" y="905"/>
                    </a:lnTo>
                    <a:lnTo>
                      <a:pt x="76" y="876"/>
                    </a:lnTo>
                    <a:lnTo>
                      <a:pt x="55" y="846"/>
                    </a:lnTo>
                    <a:lnTo>
                      <a:pt x="38" y="815"/>
                    </a:lnTo>
                    <a:lnTo>
                      <a:pt x="25" y="780"/>
                    </a:lnTo>
                    <a:lnTo>
                      <a:pt x="13" y="746"/>
                    </a:lnTo>
                    <a:lnTo>
                      <a:pt x="5" y="709"/>
                    </a:lnTo>
                    <a:lnTo>
                      <a:pt x="0" y="673"/>
                    </a:lnTo>
                    <a:lnTo>
                      <a:pt x="0" y="633"/>
                    </a:lnTo>
                    <a:lnTo>
                      <a:pt x="0" y="600"/>
                    </a:lnTo>
                    <a:lnTo>
                      <a:pt x="2" y="566"/>
                    </a:lnTo>
                    <a:lnTo>
                      <a:pt x="5" y="531"/>
                    </a:lnTo>
                    <a:lnTo>
                      <a:pt x="11" y="498"/>
                    </a:lnTo>
                    <a:lnTo>
                      <a:pt x="19" y="464"/>
                    </a:lnTo>
                    <a:lnTo>
                      <a:pt x="27" y="431"/>
                    </a:lnTo>
                    <a:lnTo>
                      <a:pt x="36" y="399"/>
                    </a:lnTo>
                    <a:lnTo>
                      <a:pt x="48" y="366"/>
                    </a:lnTo>
                    <a:lnTo>
                      <a:pt x="61" y="335"/>
                    </a:lnTo>
                    <a:lnTo>
                      <a:pt x="75" y="305"/>
                    </a:lnTo>
                    <a:lnTo>
                      <a:pt x="90" y="276"/>
                    </a:lnTo>
                    <a:lnTo>
                      <a:pt x="107" y="247"/>
                    </a:lnTo>
                    <a:lnTo>
                      <a:pt x="124" y="218"/>
                    </a:lnTo>
                    <a:lnTo>
                      <a:pt x="144" y="191"/>
                    </a:lnTo>
                    <a:lnTo>
                      <a:pt x="165" y="165"/>
                    </a:lnTo>
                    <a:lnTo>
                      <a:pt x="186" y="140"/>
                    </a:lnTo>
                    <a:lnTo>
                      <a:pt x="205" y="120"/>
                    </a:lnTo>
                    <a:lnTo>
                      <a:pt x="226" y="103"/>
                    </a:lnTo>
                    <a:lnTo>
                      <a:pt x="247" y="84"/>
                    </a:lnTo>
                    <a:lnTo>
                      <a:pt x="270" y="67"/>
                    </a:lnTo>
                    <a:lnTo>
                      <a:pt x="295" y="49"/>
                    </a:lnTo>
                    <a:lnTo>
                      <a:pt x="322" y="32"/>
                    </a:lnTo>
                    <a:lnTo>
                      <a:pt x="349" y="15"/>
                    </a:lnTo>
                    <a:lnTo>
                      <a:pt x="378" y="0"/>
                    </a:lnTo>
                    <a:close/>
                  </a:path>
                </a:pathLst>
              </a:custGeom>
              <a:solidFill>
                <a:srgbClr val="4472C4"/>
              </a:solidFill>
              <a:ln w="19050">
                <a:solidFill>
                  <a:schemeClr val="bg1"/>
                </a:solid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eaLnBrk="0" fontAlgn="auto" hangingPunct="0">
                  <a:spcBef>
                    <a:spcPts val="0"/>
                  </a:spcBef>
                  <a:spcAft>
                    <a:spcPts val="0"/>
                  </a:spcAft>
                  <a:defRPr/>
                </a:pPr>
                <a:endParaRPr lang="en-GB" sz="1200" dirty="0">
                  <a:solidFill>
                    <a:prstClr val="black"/>
                  </a:solidFill>
                  <a:latin typeface="Segoe UI" panose="020B0502040204020203" pitchFamily="34" charset="0"/>
                  <a:cs typeface="+mn-cs"/>
                </a:endParaRPr>
              </a:p>
            </p:txBody>
          </p:sp>
        </p:grpSp>
        <p:cxnSp>
          <p:nvCxnSpPr>
            <p:cNvPr id="9" name="Straight Connector 8">
              <a:extLst>
                <a:ext uri="{FF2B5EF4-FFF2-40B4-BE49-F238E27FC236}">
                  <a16:creationId xmlns:a16="http://schemas.microsoft.com/office/drawing/2014/main" id="{41859E04-8708-4CB4-8EA9-FB1802979AC1}"/>
                </a:ext>
              </a:extLst>
            </p:cNvPr>
            <p:cNvCxnSpPr/>
            <p:nvPr/>
          </p:nvCxnSpPr>
          <p:spPr bwMode="gray">
            <a:xfrm>
              <a:off x="657839" y="5109750"/>
              <a:ext cx="0" cy="1237262"/>
            </a:xfrm>
            <a:prstGeom prst="line">
              <a:avLst/>
            </a:prstGeom>
            <a:noFill/>
            <a:ln w="76200">
              <a:solidFill>
                <a:srgbClr val="4472C4"/>
              </a:solidFill>
              <a:bevel/>
              <a:headEnd/>
              <a:tailEnd/>
            </a:ln>
            <a:effectLst/>
            <a:extLst>
              <a:ext uri="{909E8E84-426E-40DD-AFC4-6F175D3DCCD1}">
                <a14:hiddenFill xmlns:a14="http://schemas.microsoft.com/office/drawing/2010/main">
                  <a:noFill/>
                </a14:hiddenFill>
              </a:ext>
            </a:extLst>
          </p:spPr>
        </p:cxnSp>
      </p:grpSp>
      <p:pic>
        <p:nvPicPr>
          <p:cNvPr id="4" name="Picture 3">
            <a:extLst>
              <a:ext uri="{FF2B5EF4-FFF2-40B4-BE49-F238E27FC236}">
                <a16:creationId xmlns:a16="http://schemas.microsoft.com/office/drawing/2014/main" id="{8594227F-2595-4ABF-AFED-72CB400EDF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6475" y="4208191"/>
            <a:ext cx="4715030" cy="1021947"/>
          </a:xfrm>
          <a:prstGeom prst="rect">
            <a:avLst/>
          </a:prstGeom>
        </p:spPr>
      </p:pic>
    </p:spTree>
    <p:extLst>
      <p:ext uri="{BB962C8B-B14F-4D97-AF65-F5344CB8AC3E}">
        <p14:creationId xmlns:p14="http://schemas.microsoft.com/office/powerpoint/2010/main" val="2445918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069273B-9699-4332-8341-ED8F6D55327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01" b="101"/>
          <a:stretch>
            <a:fillRect/>
          </a:stretch>
        </p:blipFill>
        <p:spPr/>
      </p:pic>
      <p:sp>
        <p:nvSpPr>
          <p:cNvPr id="3" name="Title 2">
            <a:extLst>
              <a:ext uri="{FF2B5EF4-FFF2-40B4-BE49-F238E27FC236}">
                <a16:creationId xmlns:a16="http://schemas.microsoft.com/office/drawing/2014/main" id="{9F1E4676-AE36-4C91-9E76-57A1F9075A2E}"/>
              </a:ext>
            </a:extLst>
          </p:cNvPr>
          <p:cNvSpPr>
            <a:spLocks noGrp="1"/>
          </p:cNvSpPr>
          <p:nvPr>
            <p:ph type="ctrTitle"/>
          </p:nvPr>
        </p:nvSpPr>
        <p:spPr>
          <a:xfrm>
            <a:off x="506144" y="1995213"/>
            <a:ext cx="4319226" cy="1021681"/>
          </a:xfrm>
          <a:solidFill>
            <a:srgbClr val="4472C4"/>
          </a:solidFill>
        </p:spPr>
        <p:txBody>
          <a:bodyPr/>
          <a:lstStyle/>
          <a:p>
            <a:r>
              <a:rPr lang="en-GB" dirty="0"/>
              <a:t>Trust in The Banking </a:t>
            </a:r>
            <a:br>
              <a:rPr lang="en-GB" dirty="0"/>
            </a:br>
            <a:r>
              <a:rPr lang="en-GB" dirty="0"/>
              <a:t>Industry</a:t>
            </a:r>
          </a:p>
        </p:txBody>
      </p:sp>
    </p:spTree>
    <p:extLst>
      <p:ext uri="{BB962C8B-B14F-4D97-AF65-F5344CB8AC3E}">
        <p14:creationId xmlns:p14="http://schemas.microsoft.com/office/powerpoint/2010/main" val="39716835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53B4B4BD-FA19-4B88-8D13-A18D19CF8572}"/>
              </a:ext>
            </a:extLst>
          </p:cNvPr>
          <p:cNvSpPr txBox="1">
            <a:spLocks/>
          </p:cNvSpPr>
          <p:nvPr/>
        </p:nvSpPr>
        <p:spPr>
          <a:xfrm>
            <a:off x="343915" y="296685"/>
            <a:ext cx="11140162" cy="693916"/>
          </a:xfrm>
          <a:prstGeom prst="rect">
            <a:avLst/>
          </a:prstGeom>
          <a:solidFill>
            <a:srgbClr val="4472C4"/>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953984">
              <a:lnSpc>
                <a:spcPct val="110000"/>
              </a:lnSpc>
              <a:spcBef>
                <a:spcPts val="544"/>
              </a:spcBef>
              <a:spcAft>
                <a:spcPts val="544"/>
              </a:spcAft>
              <a:buClr>
                <a:srgbClr val="222223"/>
              </a:buClr>
              <a:buNone/>
            </a:pPr>
            <a:r>
              <a:rPr lang="en-GB" sz="3991" b="1" dirty="0">
                <a:solidFill>
                  <a:prstClr val="white"/>
                </a:solidFill>
                <a:latin typeface="Segoe UI"/>
              </a:rPr>
              <a:t>Trust in banking is mixed </a:t>
            </a:r>
          </a:p>
        </p:txBody>
      </p:sp>
      <p:sp>
        <p:nvSpPr>
          <p:cNvPr id="6" name="TextBox 5">
            <a:extLst>
              <a:ext uri="{FF2B5EF4-FFF2-40B4-BE49-F238E27FC236}">
                <a16:creationId xmlns:a16="http://schemas.microsoft.com/office/drawing/2014/main" id="{14945BF1-0A1C-4A80-82DA-C6B15A55B1FC}"/>
              </a:ext>
            </a:extLst>
          </p:cNvPr>
          <p:cNvSpPr txBox="1"/>
          <p:nvPr/>
        </p:nvSpPr>
        <p:spPr>
          <a:xfrm>
            <a:off x="5596786" y="1249789"/>
            <a:ext cx="6278004" cy="4985980"/>
          </a:xfrm>
          <a:prstGeom prst="rect">
            <a:avLst/>
          </a:prstGeom>
          <a:noFill/>
        </p:spPr>
        <p:txBody>
          <a:bodyPr wrap="square" rtlCol="0">
            <a:spAutoFit/>
          </a:bodyPr>
          <a:lstStyle/>
          <a:p>
            <a:pPr marL="285750" indent="-285750">
              <a:spcBef>
                <a:spcPts val="2400"/>
              </a:spcBef>
              <a:buFont typeface="Arial" panose="020B0604020202020204" pitchFamily="34" charset="0"/>
              <a:buChar char="•"/>
            </a:pPr>
            <a:r>
              <a:rPr lang="en-GB" sz="2800" b="1" dirty="0">
                <a:latin typeface="Segoe UI" panose="020B0502040204020203" pitchFamily="34" charset="0"/>
                <a:ea typeface="Segoe UI" panose="020B0502040204020203" pitchFamily="34" charset="0"/>
                <a:cs typeface="Segoe UI" panose="020B0502040204020203" pitchFamily="34" charset="0"/>
              </a:rPr>
              <a:t>Forced to use </a:t>
            </a:r>
            <a:r>
              <a:rPr lang="en-GB" sz="2800" dirty="0">
                <a:latin typeface="Segoe UI" panose="020B0502040204020203" pitchFamily="34" charset="0"/>
                <a:ea typeface="Segoe UI" panose="020B0502040204020203" pitchFamily="34" charset="0"/>
                <a:cs typeface="Segoe UI" panose="020B0502040204020203" pitchFamily="34" charset="0"/>
              </a:rPr>
              <a:t>(not choose)</a:t>
            </a:r>
          </a:p>
          <a:p>
            <a:pPr marL="285750" indent="-285750">
              <a:spcBef>
                <a:spcPts val="2400"/>
              </a:spcBef>
              <a:buFont typeface="Arial" panose="020B0604020202020204" pitchFamily="34" charset="0"/>
              <a:buChar char="•"/>
            </a:pPr>
            <a:r>
              <a:rPr lang="en-GB" sz="2800" b="1" dirty="0">
                <a:latin typeface="Segoe UI" panose="020B0502040204020203" pitchFamily="34" charset="0"/>
                <a:ea typeface="Segoe UI" panose="020B0502040204020203" pitchFamily="34" charset="0"/>
                <a:cs typeface="Segoe UI" panose="020B0502040204020203" pitchFamily="34" charset="0"/>
              </a:rPr>
              <a:t>Lacks transparency</a:t>
            </a:r>
            <a:endParaRPr lang="en-GB" sz="2800" dirty="0">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2400"/>
              </a:spcBef>
              <a:buFont typeface="Arial" panose="020B0604020202020204" pitchFamily="34" charset="0"/>
              <a:buChar char="•"/>
            </a:pPr>
            <a:r>
              <a:rPr lang="en-GB" sz="2800" b="1" dirty="0">
                <a:latin typeface="Segoe UI" panose="020B0502040204020203" pitchFamily="34" charset="0"/>
                <a:ea typeface="Segoe UI" panose="020B0502040204020203" pitchFamily="34" charset="0"/>
                <a:cs typeface="Segoe UI" panose="020B0502040204020203" pitchFamily="34" charset="0"/>
              </a:rPr>
              <a:t>Consumers trust banks with their money but </a:t>
            </a:r>
            <a:r>
              <a:rPr lang="en-GB" sz="2800" b="1" u="sng" dirty="0">
                <a:latin typeface="Segoe UI" panose="020B0502040204020203" pitchFamily="34" charset="0"/>
                <a:ea typeface="Segoe UI" panose="020B0502040204020203" pitchFamily="34" charset="0"/>
                <a:cs typeface="Segoe UI" panose="020B0502040204020203" pitchFamily="34" charset="0"/>
              </a:rPr>
              <a:t>not</a:t>
            </a:r>
            <a:r>
              <a:rPr lang="en-GB" sz="2800" b="1" dirty="0">
                <a:latin typeface="Segoe UI" panose="020B0502040204020203" pitchFamily="34" charset="0"/>
                <a:ea typeface="Segoe UI" panose="020B0502040204020203" pitchFamily="34" charset="0"/>
                <a:cs typeface="Segoe UI" panose="020B0502040204020203" pitchFamily="34" charset="0"/>
              </a:rPr>
              <a:t> to behave ethically</a:t>
            </a:r>
          </a:p>
          <a:p>
            <a:pPr marL="285750" indent="-285750">
              <a:spcBef>
                <a:spcPts val="2400"/>
              </a:spcBef>
              <a:buFont typeface="Arial" panose="020B0604020202020204" pitchFamily="34" charset="0"/>
              <a:buChar char="•"/>
            </a:pPr>
            <a:r>
              <a:rPr lang="en-GB" sz="2800" b="1" dirty="0">
                <a:latin typeface="Segoe UI" panose="020B0502040204020203" pitchFamily="34" charset="0"/>
                <a:ea typeface="Segoe UI" panose="020B0502040204020203" pitchFamily="34" charset="0"/>
                <a:cs typeface="Segoe UI" panose="020B0502040204020203" pitchFamily="34" charset="0"/>
              </a:rPr>
              <a:t>Employees seen to act in the </a:t>
            </a:r>
            <a:r>
              <a:rPr lang="en-GB" sz="2800" b="1" u="sng" dirty="0">
                <a:latin typeface="Segoe UI" panose="020B0502040204020203" pitchFamily="34" charset="0"/>
                <a:ea typeface="Segoe UI" panose="020B0502040204020203" pitchFamily="34" charset="0"/>
                <a:cs typeface="Segoe UI" panose="020B0502040204020203" pitchFamily="34" charset="0"/>
              </a:rPr>
              <a:t>bank’s</a:t>
            </a:r>
            <a:r>
              <a:rPr lang="en-GB" sz="2800" b="1" dirty="0">
                <a:latin typeface="Segoe UI" panose="020B0502040204020203" pitchFamily="34" charset="0"/>
                <a:ea typeface="Segoe UI" panose="020B0502040204020203" pitchFamily="34" charset="0"/>
                <a:cs typeface="Segoe UI" panose="020B0502040204020203" pitchFamily="34" charset="0"/>
              </a:rPr>
              <a:t> best interest, </a:t>
            </a:r>
            <a:r>
              <a:rPr lang="en-GB" sz="2800" b="1" u="sng" dirty="0">
                <a:latin typeface="Segoe UI" panose="020B0502040204020203" pitchFamily="34" charset="0"/>
                <a:ea typeface="Segoe UI" panose="020B0502040204020203" pitchFamily="34" charset="0"/>
                <a:cs typeface="Segoe UI" panose="020B0502040204020203" pitchFamily="34" charset="0"/>
              </a:rPr>
              <a:t>not</a:t>
            </a:r>
            <a:r>
              <a:rPr lang="en-GB" sz="2800" b="1" dirty="0">
                <a:latin typeface="Segoe UI" panose="020B0502040204020203" pitchFamily="34" charset="0"/>
                <a:ea typeface="Segoe UI" panose="020B0502040204020203" pitchFamily="34" charset="0"/>
                <a:cs typeface="Segoe UI" panose="020B0502040204020203" pitchFamily="34" charset="0"/>
              </a:rPr>
              <a:t> the customers</a:t>
            </a:r>
          </a:p>
          <a:p>
            <a:pPr marL="285750" indent="-285750">
              <a:spcBef>
                <a:spcPts val="2400"/>
              </a:spcBef>
              <a:buFont typeface="Arial" panose="020B0604020202020204" pitchFamily="34" charset="0"/>
              <a:buChar char="•"/>
            </a:pPr>
            <a:endParaRPr lang="en-GB" sz="2400" b="1"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4098" name="Picture 2" descr="Image result for bank graphic">
            <a:extLst>
              <a:ext uri="{FF2B5EF4-FFF2-40B4-BE49-F238E27FC236}">
                <a16:creationId xmlns:a16="http://schemas.microsoft.com/office/drawing/2014/main" id="{C3C8AE58-F2FF-4F82-ACD7-18FB43E691A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538610" y="1257201"/>
            <a:ext cx="3603971" cy="360397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8D49E3B-048C-4D3D-9965-75A7BE3AAE61}"/>
              </a:ext>
            </a:extLst>
          </p:cNvPr>
          <p:cNvGrpSpPr/>
          <p:nvPr/>
        </p:nvGrpSpPr>
        <p:grpSpPr>
          <a:xfrm>
            <a:off x="569545" y="5005993"/>
            <a:ext cx="6596365" cy="1506775"/>
            <a:chOff x="657839" y="5049489"/>
            <a:chExt cx="4382329" cy="1506775"/>
          </a:xfrm>
        </p:grpSpPr>
        <p:grpSp>
          <p:nvGrpSpPr>
            <p:cNvPr id="17" name="Group 16">
              <a:extLst>
                <a:ext uri="{FF2B5EF4-FFF2-40B4-BE49-F238E27FC236}">
                  <a16:creationId xmlns:a16="http://schemas.microsoft.com/office/drawing/2014/main" id="{6CDEF6EC-FC6C-4E7A-AC24-6B6BA757A9F3}"/>
                </a:ext>
              </a:extLst>
            </p:cNvPr>
            <p:cNvGrpSpPr/>
            <p:nvPr/>
          </p:nvGrpSpPr>
          <p:grpSpPr>
            <a:xfrm>
              <a:off x="715256" y="5049489"/>
              <a:ext cx="4324912" cy="1229776"/>
              <a:chOff x="312016" y="4678333"/>
              <a:chExt cx="4324912" cy="1229776"/>
            </a:xfrm>
          </p:grpSpPr>
          <p:sp>
            <p:nvSpPr>
              <p:cNvPr id="19" name="TextBox 18">
                <a:extLst>
                  <a:ext uri="{FF2B5EF4-FFF2-40B4-BE49-F238E27FC236}">
                    <a16:creationId xmlns:a16="http://schemas.microsoft.com/office/drawing/2014/main" id="{CBE80DCF-D671-4A2C-AA81-4D7FC461FB9B}"/>
                  </a:ext>
                </a:extLst>
              </p:cNvPr>
              <p:cNvSpPr txBox="1"/>
              <p:nvPr/>
            </p:nvSpPr>
            <p:spPr>
              <a:xfrm>
                <a:off x="994529" y="4800113"/>
                <a:ext cx="3642399" cy="1107996"/>
              </a:xfrm>
              <a:prstGeom prst="rect">
                <a:avLst/>
              </a:prstGeom>
              <a:noFill/>
            </p:spPr>
            <p:txBody>
              <a:bodyPr wrap="square" lIns="0" tIns="0" rIns="0" bIns="0" rtlCol="0">
                <a:spAutoFit/>
              </a:bodyPr>
              <a:lstStyle/>
              <a:p>
                <a:pPr>
                  <a:buClr>
                    <a:schemeClr val="bg2"/>
                  </a:buClr>
                </a:pPr>
                <a:r>
                  <a:rPr lang="en-GB" i="1" dirty="0"/>
                  <a:t>They have targets to meet which makes you think ‘these guys aren’t working for me, they are working for the incentive they get at the end of the month if they sell this many products’.”</a:t>
                </a:r>
                <a:endParaRPr lang="en-GB" sz="1800" dirty="0"/>
              </a:p>
            </p:txBody>
          </p:sp>
          <p:sp>
            <p:nvSpPr>
              <p:cNvPr id="20" name="Freeform 38">
                <a:extLst>
                  <a:ext uri="{FF2B5EF4-FFF2-40B4-BE49-F238E27FC236}">
                    <a16:creationId xmlns:a16="http://schemas.microsoft.com/office/drawing/2014/main" id="{0CC73799-E3A2-4096-9E3C-E33E86BA1899}"/>
                  </a:ext>
                </a:extLst>
              </p:cNvPr>
              <p:cNvSpPr>
                <a:spLocks/>
              </p:cNvSpPr>
              <p:nvPr/>
            </p:nvSpPr>
            <p:spPr bwMode="gray">
              <a:xfrm>
                <a:off x="312016" y="4678339"/>
                <a:ext cx="238601" cy="447294"/>
              </a:xfrm>
              <a:custGeom>
                <a:avLst/>
                <a:gdLst/>
                <a:ahLst/>
                <a:cxnLst>
                  <a:cxn ang="0">
                    <a:pos x="374" y="330"/>
                  </a:cxn>
                  <a:cxn ang="0">
                    <a:pos x="445" y="347"/>
                  </a:cxn>
                  <a:cxn ang="0">
                    <a:pos x="506" y="372"/>
                  </a:cxn>
                  <a:cxn ang="0">
                    <a:pos x="562" y="404"/>
                  </a:cxn>
                  <a:cxn ang="0">
                    <a:pos x="608" y="447"/>
                  </a:cxn>
                  <a:cxn ang="0">
                    <a:pos x="647" y="495"/>
                  </a:cxn>
                  <a:cxn ang="0">
                    <a:pos x="673" y="548"/>
                  </a:cxn>
                  <a:cxn ang="0">
                    <a:pos x="689" y="606"/>
                  </a:cxn>
                  <a:cxn ang="0">
                    <a:pos x="695" y="671"/>
                  </a:cxn>
                  <a:cxn ang="0">
                    <a:pos x="689" y="740"/>
                  </a:cxn>
                  <a:cxn ang="0">
                    <a:pos x="670" y="803"/>
                  </a:cxn>
                  <a:cxn ang="0">
                    <a:pos x="637" y="861"/>
                  </a:cxn>
                  <a:cxn ang="0">
                    <a:pos x="593" y="915"/>
                  </a:cxn>
                  <a:cxn ang="0">
                    <a:pos x="539" y="959"/>
                  </a:cxn>
                  <a:cxn ang="0">
                    <a:pos x="480" y="990"/>
                  </a:cxn>
                  <a:cxn ang="0">
                    <a:pos x="416" y="1009"/>
                  </a:cxn>
                  <a:cxn ang="0">
                    <a:pos x="345" y="1014"/>
                  </a:cxn>
                  <a:cxn ang="0">
                    <a:pos x="276" y="1007"/>
                  </a:cxn>
                  <a:cxn ang="0">
                    <a:pos x="211" y="988"/>
                  </a:cxn>
                  <a:cxn ang="0">
                    <a:pos x="151" y="953"/>
                  </a:cxn>
                  <a:cxn ang="0">
                    <a:pos x="99" y="905"/>
                  </a:cxn>
                  <a:cxn ang="0">
                    <a:pos x="55" y="846"/>
                  </a:cxn>
                  <a:cxn ang="0">
                    <a:pos x="25" y="780"/>
                  </a:cxn>
                  <a:cxn ang="0">
                    <a:pos x="5" y="709"/>
                  </a:cxn>
                  <a:cxn ang="0">
                    <a:pos x="0" y="633"/>
                  </a:cxn>
                  <a:cxn ang="0">
                    <a:pos x="2" y="564"/>
                  </a:cxn>
                  <a:cxn ang="0">
                    <a:pos x="11" y="496"/>
                  </a:cxn>
                  <a:cxn ang="0">
                    <a:pos x="26" y="427"/>
                  </a:cxn>
                  <a:cxn ang="0">
                    <a:pos x="50" y="360"/>
                  </a:cxn>
                  <a:cxn ang="0">
                    <a:pos x="76" y="297"/>
                  </a:cxn>
                  <a:cxn ang="0">
                    <a:pos x="109" y="237"/>
                  </a:cxn>
                  <a:cxn ang="0">
                    <a:pos x="147" y="182"/>
                  </a:cxn>
                  <a:cxn ang="0">
                    <a:pos x="192" y="132"/>
                  </a:cxn>
                  <a:cxn ang="0">
                    <a:pos x="226" y="97"/>
                  </a:cxn>
                  <a:cxn ang="0">
                    <a:pos x="268" y="65"/>
                  </a:cxn>
                  <a:cxn ang="0">
                    <a:pos x="374" y="0"/>
                  </a:cxn>
                </a:cxnLst>
                <a:rect l="0" t="0" r="r" b="b"/>
                <a:pathLst>
                  <a:path w="695" h="1014">
                    <a:moveTo>
                      <a:pt x="374" y="0"/>
                    </a:moveTo>
                    <a:lnTo>
                      <a:pt x="374" y="330"/>
                    </a:lnTo>
                    <a:lnTo>
                      <a:pt x="410" y="337"/>
                    </a:lnTo>
                    <a:lnTo>
                      <a:pt x="445" y="347"/>
                    </a:lnTo>
                    <a:lnTo>
                      <a:pt x="476" y="358"/>
                    </a:lnTo>
                    <a:lnTo>
                      <a:pt x="506" y="372"/>
                    </a:lnTo>
                    <a:lnTo>
                      <a:pt x="535" y="387"/>
                    </a:lnTo>
                    <a:lnTo>
                      <a:pt x="562" y="404"/>
                    </a:lnTo>
                    <a:lnTo>
                      <a:pt x="585" y="424"/>
                    </a:lnTo>
                    <a:lnTo>
                      <a:pt x="608" y="447"/>
                    </a:lnTo>
                    <a:lnTo>
                      <a:pt x="627" y="470"/>
                    </a:lnTo>
                    <a:lnTo>
                      <a:pt x="647" y="495"/>
                    </a:lnTo>
                    <a:lnTo>
                      <a:pt x="660" y="520"/>
                    </a:lnTo>
                    <a:lnTo>
                      <a:pt x="673" y="548"/>
                    </a:lnTo>
                    <a:lnTo>
                      <a:pt x="683" y="577"/>
                    </a:lnTo>
                    <a:lnTo>
                      <a:pt x="689" y="606"/>
                    </a:lnTo>
                    <a:lnTo>
                      <a:pt x="693" y="638"/>
                    </a:lnTo>
                    <a:lnTo>
                      <a:pt x="695" y="671"/>
                    </a:lnTo>
                    <a:lnTo>
                      <a:pt x="693" y="708"/>
                    </a:lnTo>
                    <a:lnTo>
                      <a:pt x="689" y="740"/>
                    </a:lnTo>
                    <a:lnTo>
                      <a:pt x="679" y="773"/>
                    </a:lnTo>
                    <a:lnTo>
                      <a:pt x="670" y="803"/>
                    </a:lnTo>
                    <a:lnTo>
                      <a:pt x="654" y="832"/>
                    </a:lnTo>
                    <a:lnTo>
                      <a:pt x="637" y="861"/>
                    </a:lnTo>
                    <a:lnTo>
                      <a:pt x="616" y="888"/>
                    </a:lnTo>
                    <a:lnTo>
                      <a:pt x="593" y="915"/>
                    </a:lnTo>
                    <a:lnTo>
                      <a:pt x="566" y="938"/>
                    </a:lnTo>
                    <a:lnTo>
                      <a:pt x="539" y="959"/>
                    </a:lnTo>
                    <a:lnTo>
                      <a:pt x="510" y="976"/>
                    </a:lnTo>
                    <a:lnTo>
                      <a:pt x="480" y="990"/>
                    </a:lnTo>
                    <a:lnTo>
                      <a:pt x="449" y="1001"/>
                    </a:lnTo>
                    <a:lnTo>
                      <a:pt x="416" y="1009"/>
                    </a:lnTo>
                    <a:lnTo>
                      <a:pt x="382" y="1013"/>
                    </a:lnTo>
                    <a:lnTo>
                      <a:pt x="345" y="1014"/>
                    </a:lnTo>
                    <a:lnTo>
                      <a:pt x="311" y="1013"/>
                    </a:lnTo>
                    <a:lnTo>
                      <a:pt x="276" y="1007"/>
                    </a:lnTo>
                    <a:lnTo>
                      <a:pt x="241" y="999"/>
                    </a:lnTo>
                    <a:lnTo>
                      <a:pt x="211" y="988"/>
                    </a:lnTo>
                    <a:lnTo>
                      <a:pt x="180" y="972"/>
                    </a:lnTo>
                    <a:lnTo>
                      <a:pt x="151" y="953"/>
                    </a:lnTo>
                    <a:lnTo>
                      <a:pt x="124" y="930"/>
                    </a:lnTo>
                    <a:lnTo>
                      <a:pt x="99" y="905"/>
                    </a:lnTo>
                    <a:lnTo>
                      <a:pt x="74" y="876"/>
                    </a:lnTo>
                    <a:lnTo>
                      <a:pt x="55" y="846"/>
                    </a:lnTo>
                    <a:lnTo>
                      <a:pt x="38" y="815"/>
                    </a:lnTo>
                    <a:lnTo>
                      <a:pt x="25" y="780"/>
                    </a:lnTo>
                    <a:lnTo>
                      <a:pt x="13" y="746"/>
                    </a:lnTo>
                    <a:lnTo>
                      <a:pt x="5" y="709"/>
                    </a:lnTo>
                    <a:lnTo>
                      <a:pt x="0" y="673"/>
                    </a:lnTo>
                    <a:lnTo>
                      <a:pt x="0" y="633"/>
                    </a:lnTo>
                    <a:lnTo>
                      <a:pt x="0" y="598"/>
                    </a:lnTo>
                    <a:lnTo>
                      <a:pt x="2" y="564"/>
                    </a:lnTo>
                    <a:lnTo>
                      <a:pt x="5" y="529"/>
                    </a:lnTo>
                    <a:lnTo>
                      <a:pt x="11" y="496"/>
                    </a:lnTo>
                    <a:lnTo>
                      <a:pt x="19" y="462"/>
                    </a:lnTo>
                    <a:lnTo>
                      <a:pt x="26" y="427"/>
                    </a:lnTo>
                    <a:lnTo>
                      <a:pt x="38" y="395"/>
                    </a:lnTo>
                    <a:lnTo>
                      <a:pt x="50" y="360"/>
                    </a:lnTo>
                    <a:lnTo>
                      <a:pt x="63" y="330"/>
                    </a:lnTo>
                    <a:lnTo>
                      <a:pt x="76" y="297"/>
                    </a:lnTo>
                    <a:lnTo>
                      <a:pt x="92" y="268"/>
                    </a:lnTo>
                    <a:lnTo>
                      <a:pt x="109" y="237"/>
                    </a:lnTo>
                    <a:lnTo>
                      <a:pt x="128" y="211"/>
                    </a:lnTo>
                    <a:lnTo>
                      <a:pt x="147" y="182"/>
                    </a:lnTo>
                    <a:lnTo>
                      <a:pt x="169" y="157"/>
                    </a:lnTo>
                    <a:lnTo>
                      <a:pt x="192" y="132"/>
                    </a:lnTo>
                    <a:lnTo>
                      <a:pt x="209" y="115"/>
                    </a:lnTo>
                    <a:lnTo>
                      <a:pt x="226" y="97"/>
                    </a:lnTo>
                    <a:lnTo>
                      <a:pt x="247" y="82"/>
                    </a:lnTo>
                    <a:lnTo>
                      <a:pt x="268" y="65"/>
                    </a:lnTo>
                    <a:lnTo>
                      <a:pt x="318" y="32"/>
                    </a:lnTo>
                    <a:lnTo>
                      <a:pt x="374" y="0"/>
                    </a:lnTo>
                    <a:close/>
                  </a:path>
                </a:pathLst>
              </a:custGeom>
              <a:solidFill>
                <a:srgbClr val="4472C4"/>
              </a:solidFill>
              <a:ln w="19050">
                <a:solidFill>
                  <a:schemeClr val="bg1"/>
                </a:solid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eaLnBrk="0" fontAlgn="auto" hangingPunct="0">
                  <a:spcBef>
                    <a:spcPts val="0"/>
                  </a:spcBef>
                  <a:spcAft>
                    <a:spcPts val="0"/>
                  </a:spcAft>
                  <a:defRPr/>
                </a:pPr>
                <a:endParaRPr lang="en-GB" sz="1200" dirty="0">
                  <a:solidFill>
                    <a:prstClr val="black"/>
                  </a:solidFill>
                  <a:latin typeface="Segoe UI" panose="020B0502040204020203" pitchFamily="34" charset="0"/>
                  <a:cs typeface="+mn-cs"/>
                </a:endParaRPr>
              </a:p>
            </p:txBody>
          </p:sp>
          <p:sp>
            <p:nvSpPr>
              <p:cNvPr id="21" name="Freeform 39">
                <a:extLst>
                  <a:ext uri="{FF2B5EF4-FFF2-40B4-BE49-F238E27FC236}">
                    <a16:creationId xmlns:a16="http://schemas.microsoft.com/office/drawing/2014/main" id="{F1BF712E-76D4-473A-8E93-90DBF1A2158B}"/>
                  </a:ext>
                </a:extLst>
              </p:cNvPr>
              <p:cNvSpPr>
                <a:spLocks/>
              </p:cNvSpPr>
              <p:nvPr/>
            </p:nvSpPr>
            <p:spPr bwMode="gray">
              <a:xfrm>
                <a:off x="502501" y="4678333"/>
                <a:ext cx="273127" cy="447296"/>
              </a:xfrm>
              <a:custGeom>
                <a:avLst/>
                <a:gdLst/>
                <a:ahLst/>
                <a:cxnLst>
                  <a:cxn ang="0">
                    <a:pos x="378" y="330"/>
                  </a:cxn>
                  <a:cxn ang="0">
                    <a:pos x="447" y="345"/>
                  </a:cxn>
                  <a:cxn ang="0">
                    <a:pos x="508" y="370"/>
                  </a:cxn>
                  <a:cxn ang="0">
                    <a:pos x="562" y="402"/>
                  </a:cxn>
                  <a:cxn ang="0">
                    <a:pos x="610" y="445"/>
                  </a:cxn>
                  <a:cxn ang="0">
                    <a:pos x="647" y="493"/>
                  </a:cxn>
                  <a:cxn ang="0">
                    <a:pos x="673" y="548"/>
                  </a:cxn>
                  <a:cxn ang="0">
                    <a:pos x="689" y="608"/>
                  </a:cxn>
                  <a:cxn ang="0">
                    <a:pos x="695" y="671"/>
                  </a:cxn>
                  <a:cxn ang="0">
                    <a:pos x="689" y="740"/>
                  </a:cxn>
                  <a:cxn ang="0">
                    <a:pos x="670" y="803"/>
                  </a:cxn>
                  <a:cxn ang="0">
                    <a:pos x="639" y="861"/>
                  </a:cxn>
                  <a:cxn ang="0">
                    <a:pos x="595" y="915"/>
                  </a:cxn>
                  <a:cxn ang="0">
                    <a:pos x="541" y="959"/>
                  </a:cxn>
                  <a:cxn ang="0">
                    <a:pos x="483" y="990"/>
                  </a:cxn>
                  <a:cxn ang="0">
                    <a:pos x="418" y="1009"/>
                  </a:cxn>
                  <a:cxn ang="0">
                    <a:pos x="349" y="1014"/>
                  </a:cxn>
                  <a:cxn ang="0">
                    <a:pos x="276" y="1007"/>
                  </a:cxn>
                  <a:cxn ang="0">
                    <a:pos x="211" y="988"/>
                  </a:cxn>
                  <a:cxn ang="0">
                    <a:pos x="153" y="953"/>
                  </a:cxn>
                  <a:cxn ang="0">
                    <a:pos x="99" y="905"/>
                  </a:cxn>
                  <a:cxn ang="0">
                    <a:pos x="55" y="846"/>
                  </a:cxn>
                  <a:cxn ang="0">
                    <a:pos x="25" y="780"/>
                  </a:cxn>
                  <a:cxn ang="0">
                    <a:pos x="5" y="709"/>
                  </a:cxn>
                  <a:cxn ang="0">
                    <a:pos x="0" y="633"/>
                  </a:cxn>
                  <a:cxn ang="0">
                    <a:pos x="2" y="566"/>
                  </a:cxn>
                  <a:cxn ang="0">
                    <a:pos x="11" y="498"/>
                  </a:cxn>
                  <a:cxn ang="0">
                    <a:pos x="27" y="431"/>
                  </a:cxn>
                  <a:cxn ang="0">
                    <a:pos x="48" y="366"/>
                  </a:cxn>
                  <a:cxn ang="0">
                    <a:pos x="75" y="305"/>
                  </a:cxn>
                  <a:cxn ang="0">
                    <a:pos x="107" y="247"/>
                  </a:cxn>
                  <a:cxn ang="0">
                    <a:pos x="144" y="191"/>
                  </a:cxn>
                  <a:cxn ang="0">
                    <a:pos x="186" y="140"/>
                  </a:cxn>
                  <a:cxn ang="0">
                    <a:pos x="226" y="103"/>
                  </a:cxn>
                  <a:cxn ang="0">
                    <a:pos x="270" y="67"/>
                  </a:cxn>
                  <a:cxn ang="0">
                    <a:pos x="322" y="32"/>
                  </a:cxn>
                  <a:cxn ang="0">
                    <a:pos x="378" y="0"/>
                  </a:cxn>
                </a:cxnLst>
                <a:rect l="0" t="0" r="r" b="b"/>
                <a:pathLst>
                  <a:path w="695" h="1014">
                    <a:moveTo>
                      <a:pt x="378" y="0"/>
                    </a:moveTo>
                    <a:lnTo>
                      <a:pt x="378" y="330"/>
                    </a:lnTo>
                    <a:lnTo>
                      <a:pt x="412" y="337"/>
                    </a:lnTo>
                    <a:lnTo>
                      <a:pt x="447" y="345"/>
                    </a:lnTo>
                    <a:lnTo>
                      <a:pt x="478" y="356"/>
                    </a:lnTo>
                    <a:lnTo>
                      <a:pt x="508" y="370"/>
                    </a:lnTo>
                    <a:lnTo>
                      <a:pt x="537" y="385"/>
                    </a:lnTo>
                    <a:lnTo>
                      <a:pt x="562" y="402"/>
                    </a:lnTo>
                    <a:lnTo>
                      <a:pt x="587" y="422"/>
                    </a:lnTo>
                    <a:lnTo>
                      <a:pt x="610" y="445"/>
                    </a:lnTo>
                    <a:lnTo>
                      <a:pt x="629" y="468"/>
                    </a:lnTo>
                    <a:lnTo>
                      <a:pt x="647" y="493"/>
                    </a:lnTo>
                    <a:lnTo>
                      <a:pt x="662" y="520"/>
                    </a:lnTo>
                    <a:lnTo>
                      <a:pt x="673" y="548"/>
                    </a:lnTo>
                    <a:lnTo>
                      <a:pt x="683" y="577"/>
                    </a:lnTo>
                    <a:lnTo>
                      <a:pt x="689" y="608"/>
                    </a:lnTo>
                    <a:lnTo>
                      <a:pt x="693" y="638"/>
                    </a:lnTo>
                    <a:lnTo>
                      <a:pt x="695" y="671"/>
                    </a:lnTo>
                    <a:lnTo>
                      <a:pt x="693" y="708"/>
                    </a:lnTo>
                    <a:lnTo>
                      <a:pt x="689" y="740"/>
                    </a:lnTo>
                    <a:lnTo>
                      <a:pt x="681" y="773"/>
                    </a:lnTo>
                    <a:lnTo>
                      <a:pt x="670" y="803"/>
                    </a:lnTo>
                    <a:lnTo>
                      <a:pt x="656" y="832"/>
                    </a:lnTo>
                    <a:lnTo>
                      <a:pt x="639" y="861"/>
                    </a:lnTo>
                    <a:lnTo>
                      <a:pt x="618" y="888"/>
                    </a:lnTo>
                    <a:lnTo>
                      <a:pt x="595" y="915"/>
                    </a:lnTo>
                    <a:lnTo>
                      <a:pt x="568" y="938"/>
                    </a:lnTo>
                    <a:lnTo>
                      <a:pt x="541" y="959"/>
                    </a:lnTo>
                    <a:lnTo>
                      <a:pt x="512" y="976"/>
                    </a:lnTo>
                    <a:lnTo>
                      <a:pt x="483" y="990"/>
                    </a:lnTo>
                    <a:lnTo>
                      <a:pt x="451" y="1001"/>
                    </a:lnTo>
                    <a:lnTo>
                      <a:pt x="418" y="1009"/>
                    </a:lnTo>
                    <a:lnTo>
                      <a:pt x="384" y="1013"/>
                    </a:lnTo>
                    <a:lnTo>
                      <a:pt x="349" y="1014"/>
                    </a:lnTo>
                    <a:lnTo>
                      <a:pt x="313" y="1013"/>
                    </a:lnTo>
                    <a:lnTo>
                      <a:pt x="276" y="1007"/>
                    </a:lnTo>
                    <a:lnTo>
                      <a:pt x="243" y="999"/>
                    </a:lnTo>
                    <a:lnTo>
                      <a:pt x="211" y="988"/>
                    </a:lnTo>
                    <a:lnTo>
                      <a:pt x="182" y="972"/>
                    </a:lnTo>
                    <a:lnTo>
                      <a:pt x="153" y="953"/>
                    </a:lnTo>
                    <a:lnTo>
                      <a:pt x="124" y="930"/>
                    </a:lnTo>
                    <a:lnTo>
                      <a:pt x="99" y="905"/>
                    </a:lnTo>
                    <a:lnTo>
                      <a:pt x="76" y="876"/>
                    </a:lnTo>
                    <a:lnTo>
                      <a:pt x="55" y="846"/>
                    </a:lnTo>
                    <a:lnTo>
                      <a:pt x="38" y="815"/>
                    </a:lnTo>
                    <a:lnTo>
                      <a:pt x="25" y="780"/>
                    </a:lnTo>
                    <a:lnTo>
                      <a:pt x="13" y="746"/>
                    </a:lnTo>
                    <a:lnTo>
                      <a:pt x="5" y="709"/>
                    </a:lnTo>
                    <a:lnTo>
                      <a:pt x="0" y="673"/>
                    </a:lnTo>
                    <a:lnTo>
                      <a:pt x="0" y="633"/>
                    </a:lnTo>
                    <a:lnTo>
                      <a:pt x="0" y="600"/>
                    </a:lnTo>
                    <a:lnTo>
                      <a:pt x="2" y="566"/>
                    </a:lnTo>
                    <a:lnTo>
                      <a:pt x="5" y="531"/>
                    </a:lnTo>
                    <a:lnTo>
                      <a:pt x="11" y="498"/>
                    </a:lnTo>
                    <a:lnTo>
                      <a:pt x="19" y="464"/>
                    </a:lnTo>
                    <a:lnTo>
                      <a:pt x="27" y="431"/>
                    </a:lnTo>
                    <a:lnTo>
                      <a:pt x="36" y="399"/>
                    </a:lnTo>
                    <a:lnTo>
                      <a:pt x="48" y="366"/>
                    </a:lnTo>
                    <a:lnTo>
                      <a:pt x="61" y="335"/>
                    </a:lnTo>
                    <a:lnTo>
                      <a:pt x="75" y="305"/>
                    </a:lnTo>
                    <a:lnTo>
                      <a:pt x="90" y="276"/>
                    </a:lnTo>
                    <a:lnTo>
                      <a:pt x="107" y="247"/>
                    </a:lnTo>
                    <a:lnTo>
                      <a:pt x="124" y="218"/>
                    </a:lnTo>
                    <a:lnTo>
                      <a:pt x="144" y="191"/>
                    </a:lnTo>
                    <a:lnTo>
                      <a:pt x="165" y="165"/>
                    </a:lnTo>
                    <a:lnTo>
                      <a:pt x="186" y="140"/>
                    </a:lnTo>
                    <a:lnTo>
                      <a:pt x="205" y="120"/>
                    </a:lnTo>
                    <a:lnTo>
                      <a:pt x="226" y="103"/>
                    </a:lnTo>
                    <a:lnTo>
                      <a:pt x="247" y="84"/>
                    </a:lnTo>
                    <a:lnTo>
                      <a:pt x="270" y="67"/>
                    </a:lnTo>
                    <a:lnTo>
                      <a:pt x="295" y="49"/>
                    </a:lnTo>
                    <a:lnTo>
                      <a:pt x="322" y="32"/>
                    </a:lnTo>
                    <a:lnTo>
                      <a:pt x="349" y="15"/>
                    </a:lnTo>
                    <a:lnTo>
                      <a:pt x="378" y="0"/>
                    </a:lnTo>
                    <a:close/>
                  </a:path>
                </a:pathLst>
              </a:custGeom>
              <a:solidFill>
                <a:srgbClr val="4472C4"/>
              </a:solidFill>
              <a:ln w="19050">
                <a:solidFill>
                  <a:schemeClr val="bg1"/>
                </a:solid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eaLnBrk="0" fontAlgn="auto" hangingPunct="0">
                  <a:spcBef>
                    <a:spcPts val="0"/>
                  </a:spcBef>
                  <a:spcAft>
                    <a:spcPts val="0"/>
                  </a:spcAft>
                  <a:defRPr/>
                </a:pPr>
                <a:endParaRPr lang="en-GB" sz="1200" dirty="0">
                  <a:solidFill>
                    <a:prstClr val="black"/>
                  </a:solidFill>
                  <a:latin typeface="Segoe UI" panose="020B0502040204020203" pitchFamily="34" charset="0"/>
                  <a:cs typeface="+mn-cs"/>
                </a:endParaRPr>
              </a:p>
            </p:txBody>
          </p:sp>
        </p:grpSp>
        <p:cxnSp>
          <p:nvCxnSpPr>
            <p:cNvPr id="18" name="Straight Connector 17">
              <a:extLst>
                <a:ext uri="{FF2B5EF4-FFF2-40B4-BE49-F238E27FC236}">
                  <a16:creationId xmlns:a16="http://schemas.microsoft.com/office/drawing/2014/main" id="{F12101C8-21A8-4621-8321-BE697F3C29A7}"/>
                </a:ext>
              </a:extLst>
            </p:cNvPr>
            <p:cNvCxnSpPr>
              <a:cxnSpLocks/>
            </p:cNvCxnSpPr>
            <p:nvPr/>
          </p:nvCxnSpPr>
          <p:spPr bwMode="gray">
            <a:xfrm>
              <a:off x="657839" y="5109750"/>
              <a:ext cx="0" cy="1446514"/>
            </a:xfrm>
            <a:prstGeom prst="line">
              <a:avLst/>
            </a:prstGeom>
            <a:noFill/>
            <a:ln w="76200">
              <a:solidFill>
                <a:srgbClr val="4472C4"/>
              </a:solidFill>
              <a:bevel/>
              <a:headEnd/>
              <a:tailEnd/>
            </a:ln>
            <a:effectLst/>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144603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_SRI_16-9 widescreen_ Ipsos Template (2016)">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spPr>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lnSpc>
            <a:spcPct val="110000"/>
          </a:lnSpc>
          <a:spcBef>
            <a:spcPts val="2400"/>
          </a:spcBef>
          <a:buClr>
            <a:schemeClr val="bg2"/>
          </a:buClr>
          <a:defRPr sz="20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25000"/>
              <a:lumOff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spAutoFit/>
      </a:bodyPr>
      <a:lstStyle>
        <a:defPPr>
          <a:lnSpc>
            <a:spcPct val="110000"/>
          </a:lnSpc>
          <a:spcBef>
            <a:spcPts val="2400"/>
          </a:spcBef>
          <a:buClr>
            <a:schemeClr val="bg2"/>
          </a:buClr>
          <a:defRPr sz="2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5114</TotalTime>
  <Words>1509</Words>
  <Application>Microsoft Office PowerPoint</Application>
  <PresentationFormat>Widescreen</PresentationFormat>
  <Paragraphs>141</Paragraphs>
  <Slides>17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Geomanist Light</vt:lpstr>
      <vt:lpstr>Segoe UI</vt:lpstr>
      <vt:lpstr>Segoe UI Light</vt:lpstr>
      <vt:lpstr>Times New Roman</vt:lpstr>
      <vt:lpstr>Wingdings</vt:lpstr>
      <vt:lpstr>_SRI_16-9 widescreen_ Ipsos Template (2016)</vt:lpstr>
      <vt:lpstr>PowerPoint Presentation</vt:lpstr>
      <vt:lpstr>Who do you trust to tell the truth?</vt:lpstr>
      <vt:lpstr>Trust in experts is rising</vt:lpstr>
      <vt:lpstr>Trust in business leaders and bankers</vt:lpstr>
      <vt:lpstr>PowerPoint Presentation</vt:lpstr>
      <vt:lpstr>PowerPoint Presentation</vt:lpstr>
      <vt:lpstr>PowerPoint Presentation</vt:lpstr>
      <vt:lpstr>Trust in The Banking  Industry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Felix Mitchell</dc:creator>
  <cp:lastModifiedBy>Helen Bogan</cp:lastModifiedBy>
  <cp:revision>388</cp:revision>
  <cp:lastPrinted>2018-05-04T14:14:35Z</cp:lastPrinted>
  <dcterms:created xsi:type="dcterms:W3CDTF">2018-04-26T10:30:05Z</dcterms:created>
  <dcterms:modified xsi:type="dcterms:W3CDTF">2018-06-29T10:27:38Z</dcterms:modified>
</cp:coreProperties>
</file>